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7" r:id="rId2"/>
    <p:sldId id="724" r:id="rId3"/>
    <p:sldId id="316" r:id="rId4"/>
    <p:sldId id="336" r:id="rId5"/>
    <p:sldId id="279" r:id="rId6"/>
    <p:sldId id="280" r:id="rId7"/>
    <p:sldId id="286" r:id="rId8"/>
    <p:sldId id="287" r:id="rId9"/>
    <p:sldId id="725" r:id="rId10"/>
    <p:sldId id="726" r:id="rId1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5" autoAdjust="0"/>
    <p:restoredTop sz="77591" autoAdjust="0"/>
  </p:normalViewPr>
  <p:slideViewPr>
    <p:cSldViewPr snapToGrid="0">
      <p:cViewPr varScale="1">
        <p:scale>
          <a:sx n="38" d="100"/>
          <a:sy n="38" d="100"/>
        </p:scale>
        <p:origin x="1976"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1E6E7A2-8349-8343-80D5-DE8A5F1AEDD9}" type="datetimeFigureOut">
              <a:rPr lang="en-US" smtClean="0"/>
              <a:t>9/12/2025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44C6453-6732-9A4A-8F83-80DB14148FC0}" type="slidenum">
              <a:rPr lang="en-US" smtClean="0"/>
              <a:t>‹#›</a:t>
            </a:fld>
            <a:endParaRPr lang="en-US"/>
          </a:p>
        </p:txBody>
      </p:sp>
    </p:spTree>
    <p:extLst>
      <p:ext uri="{BB962C8B-B14F-4D97-AF65-F5344CB8AC3E}">
        <p14:creationId xmlns:p14="http://schemas.microsoft.com/office/powerpoint/2010/main" val="38542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B0A4D79-0D4F-6844-A465-361B05CB759A}" type="datetimeFigureOut">
              <a:rPr lang="en-US" smtClean="0"/>
              <a:t>9/12/2025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C375006-0123-1F4D-8D80-DD5E1EF6A871}" type="slidenum">
              <a:rPr lang="en-US" smtClean="0"/>
              <a:t>‹#›</a:t>
            </a:fld>
            <a:endParaRPr lang="en-US"/>
          </a:p>
        </p:txBody>
      </p:sp>
    </p:spTree>
    <p:extLst>
      <p:ext uri="{BB962C8B-B14F-4D97-AF65-F5344CB8AC3E}">
        <p14:creationId xmlns:p14="http://schemas.microsoft.com/office/powerpoint/2010/main" val="36632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1</a:t>
            </a:fld>
            <a:endParaRPr lang="en-US"/>
          </a:p>
        </p:txBody>
      </p:sp>
    </p:spTree>
    <p:extLst>
      <p:ext uri="{BB962C8B-B14F-4D97-AF65-F5344CB8AC3E}">
        <p14:creationId xmlns:p14="http://schemas.microsoft.com/office/powerpoint/2010/main" val="3731124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BD648-7D3B-FB41-4B9C-A144E813C4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5E7D5-4D82-545E-1DB9-7B0EC6FB8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DD75E-6BB0-253B-DE3B-BC1103FB3039}"/>
              </a:ext>
            </a:extLst>
          </p:cNvPr>
          <p:cNvSpPr>
            <a:spLocks noGrp="1"/>
          </p:cNvSpPr>
          <p:nvPr>
            <p:ph type="body" idx="1"/>
          </p:nvPr>
        </p:nvSpPr>
        <p:spPr/>
        <p:txBody>
          <a:bodyPr/>
          <a:lstStyle/>
          <a:p>
            <a:r>
              <a:rPr lang="en-US" dirty="0"/>
              <a:t>According to Jesus, Simon was saved    Acts 8:13    Mk 16:16</a:t>
            </a:r>
          </a:p>
          <a:p>
            <a:r>
              <a:rPr lang="en-US" dirty="0"/>
              <a:t>According to the apostle Peter, Simon became lost again    Acts 8:20-24</a:t>
            </a:r>
          </a:p>
          <a:p>
            <a:r>
              <a:rPr lang="en-US" dirty="0"/>
              <a:t>The Calvinistic doctrine of the “Impossibility of Apostasy” is widespread and found in many/most denominational churches</a:t>
            </a:r>
          </a:p>
          <a:p>
            <a:r>
              <a:rPr lang="en-US" dirty="0"/>
              <a:t>This doctrine is false and contrary to the Scripture</a:t>
            </a:r>
          </a:p>
          <a:p>
            <a:r>
              <a:rPr lang="en-US" dirty="0"/>
              <a:t>One can lose his salvation after gaining it    </a:t>
            </a:r>
          </a:p>
          <a:p>
            <a:pPr marL="171450" indent="-171450">
              <a:buFont typeface="Arial" panose="020B0604020202020204" pitchFamily="34" charset="0"/>
              <a:buChar char="•"/>
            </a:pPr>
            <a:r>
              <a:rPr lang="en-US" b="1" dirty="0"/>
              <a:t>Galatians 5:4  </a:t>
            </a:r>
            <a:r>
              <a:rPr lang="en-US" dirty="0"/>
              <a:t>You have become estranged from Christ, you who attempt to be justified by law; you have fallen from grace.</a:t>
            </a:r>
          </a:p>
          <a:p>
            <a:pPr marL="171450" indent="-171450">
              <a:buFont typeface="Arial" panose="020B0604020202020204" pitchFamily="34" charset="0"/>
              <a:buChar char="•"/>
            </a:pPr>
            <a:r>
              <a:rPr lang="en-US" b="1" dirty="0"/>
              <a:t>2 Peter 2:20-21  </a:t>
            </a:r>
            <a:r>
              <a:rPr lang="en-US" dirty="0"/>
              <a:t>For if, after they have escaped the pollutions of the world through the knowledge of the Lord and Savior Jesus Christ, they are again entangled in them and overcome, the latter end is worse for them than the beginning.  21  For it would have been better for them not to have known the way of righteousness, than having known it, to turn from the holy commandment delivered to </a:t>
            </a:r>
            <a:r>
              <a:rPr lang="en-US" dirty="0" err="1"/>
              <a:t>them.e</a:t>
            </a:r>
            <a:r>
              <a:rPr lang="en-US" dirty="0"/>
              <a:t>, fervent prayer of a righteous man avails much.</a:t>
            </a:r>
          </a:p>
        </p:txBody>
      </p:sp>
      <p:sp>
        <p:nvSpPr>
          <p:cNvPr id="4" name="Slide Number Placeholder 3">
            <a:extLst>
              <a:ext uri="{FF2B5EF4-FFF2-40B4-BE49-F238E27FC236}">
                <a16:creationId xmlns:a16="http://schemas.microsoft.com/office/drawing/2014/main" id="{7046ABF1-101D-328D-3301-D3A7E4A18B20}"/>
              </a:ext>
            </a:extLst>
          </p:cNvPr>
          <p:cNvSpPr>
            <a:spLocks noGrp="1"/>
          </p:cNvSpPr>
          <p:nvPr>
            <p:ph type="sldNum" sz="quarter" idx="5"/>
          </p:nvPr>
        </p:nvSpPr>
        <p:spPr/>
        <p:txBody>
          <a:bodyPr/>
          <a:lstStyle/>
          <a:p>
            <a:fld id="{6C375006-0123-1F4D-8D80-DD5E1EF6A871}" type="slidenum">
              <a:rPr lang="en-US" smtClean="0"/>
              <a:t>10</a:t>
            </a:fld>
            <a:endParaRPr lang="en-US"/>
          </a:p>
        </p:txBody>
      </p:sp>
    </p:spTree>
    <p:extLst>
      <p:ext uri="{BB962C8B-B14F-4D97-AF65-F5344CB8AC3E}">
        <p14:creationId xmlns:p14="http://schemas.microsoft.com/office/powerpoint/2010/main" val="158137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C9C2A-9E28-B519-2085-857C284D7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856EA-750F-AA8B-5026-C4C6CF9D9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D0474-42DD-B13D-CF12-8BFC2B47BF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7127C5-F19F-E2C7-6B21-2D35054DBE0D}"/>
              </a:ext>
            </a:extLst>
          </p:cNvPr>
          <p:cNvSpPr>
            <a:spLocks noGrp="1"/>
          </p:cNvSpPr>
          <p:nvPr>
            <p:ph type="sldNum" sz="quarter" idx="5"/>
          </p:nvPr>
        </p:nvSpPr>
        <p:spPr/>
        <p:txBody>
          <a:bodyPr/>
          <a:lstStyle/>
          <a:p>
            <a:fld id="{6C375006-0123-1F4D-8D80-DD5E1EF6A871}" type="slidenum">
              <a:rPr lang="en-US" smtClean="0"/>
              <a:t>2</a:t>
            </a:fld>
            <a:endParaRPr lang="en-US"/>
          </a:p>
        </p:txBody>
      </p:sp>
    </p:spTree>
    <p:extLst>
      <p:ext uri="{BB962C8B-B14F-4D97-AF65-F5344CB8AC3E}">
        <p14:creationId xmlns:p14="http://schemas.microsoft.com/office/powerpoint/2010/main" val="295733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Apostolic witnessing efforts to this point  (Acts 1-7)</a:t>
            </a:r>
          </a:p>
          <a:p>
            <a:pPr marL="171450" indent="-171450">
              <a:buFont typeface="Arial" panose="020B0604020202020204" pitchFamily="34" charset="0"/>
              <a:buChar char="•"/>
            </a:pPr>
            <a:r>
              <a:rPr lang="en-US" dirty="0"/>
              <a:t> Two gospel sermons re: the resurrected Christ  (2:22-36; 3:12-26)</a:t>
            </a:r>
          </a:p>
          <a:p>
            <a:pPr marL="171450" indent="-171450">
              <a:buFont typeface="Arial" panose="020B0604020202020204" pitchFamily="34" charset="0"/>
              <a:buChar char="•"/>
            </a:pPr>
            <a:r>
              <a:rPr lang="en-US" dirty="0"/>
              <a:t> Opportunities to work signs &amp; wonders…this drew audiences to hear the gospel  (2:6-12; 3:11; 4:33; 5:15-16)</a:t>
            </a:r>
          </a:p>
          <a:p>
            <a:pPr marL="171450" indent="-171450">
              <a:buFont typeface="Arial" panose="020B0604020202020204" pitchFamily="34" charset="0"/>
              <a:buChar char="•"/>
            </a:pPr>
            <a:r>
              <a:rPr lang="en-US" dirty="0"/>
              <a:t> Two major defenses before opposing religious leaders to display faith and commitment to Christ  (4:3-21; 5:17-40)</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3</a:t>
            </a:fld>
            <a:endParaRPr lang="en-US"/>
          </a:p>
        </p:txBody>
      </p:sp>
    </p:spTree>
    <p:extLst>
      <p:ext uri="{BB962C8B-B14F-4D97-AF65-F5344CB8AC3E}">
        <p14:creationId xmlns:p14="http://schemas.microsoft.com/office/powerpoint/2010/main" val="277279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75006-0123-1F4D-8D80-DD5E1EF6A871}" type="slidenum">
              <a:rPr lang="en-US" smtClean="0"/>
              <a:t>4</a:t>
            </a:fld>
            <a:endParaRPr lang="en-US"/>
          </a:p>
        </p:txBody>
      </p:sp>
    </p:spTree>
    <p:extLst>
      <p:ext uri="{BB962C8B-B14F-4D97-AF65-F5344CB8AC3E}">
        <p14:creationId xmlns:p14="http://schemas.microsoft.com/office/powerpoint/2010/main" val="2714509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actions related to Stephen’s murder     v. 1a</a:t>
            </a:r>
          </a:p>
          <a:p>
            <a:r>
              <a:rPr lang="en-US" dirty="0"/>
              <a:t>Hearty agreement, full consent  (glad it happened): “Consenting” is from </a:t>
            </a:r>
            <a:r>
              <a:rPr lang="el-GR" dirty="0"/>
              <a:t>συνευδοκέω</a:t>
            </a:r>
            <a:r>
              <a:rPr lang="en-US" dirty="0"/>
              <a:t> 1) to be pleased together with, to approve together (with others)</a:t>
            </a:r>
          </a:p>
          <a:p>
            <a:r>
              <a:rPr lang="en-US" dirty="0"/>
              <a:t>2) to be pleased at the same time with, consent, agree to 2a) to applaud (Thayer)</a:t>
            </a:r>
          </a:p>
          <a:p>
            <a:r>
              <a:rPr lang="en-US" dirty="0"/>
              <a:t>*The “bridge” from gospel activity in Jerusalem (Acts 1-7) to Judea and Samaria (Acts 8-12) the persecution of followers of Jesus Christ</a:t>
            </a:r>
          </a:p>
          <a:p>
            <a:r>
              <a:rPr lang="en-US" dirty="0"/>
              <a:t>Jesus’ command specified the WHERE…no mention of HOW.  Like Joseph &amp; Esther, Acts 8:1-3 is another good Bible story on how God’s providence makes a way for His will to be accomplished even in the face of wicked human actions</a:t>
            </a:r>
          </a:p>
          <a:p>
            <a:endParaRPr lang="en-US" dirty="0"/>
          </a:p>
          <a:p>
            <a:r>
              <a:rPr lang="en-US" dirty="0"/>
              <a:t>Brethren greatly mourned &amp; lamented Stephen’s death but not Saul…he had no remorse or sadness at all</a:t>
            </a:r>
          </a:p>
          <a:p>
            <a:r>
              <a:rPr lang="en-US" dirty="0"/>
              <a:t>He began “ravaging” or “making havoc of” the church (cf. 9:1-2).</a:t>
            </a:r>
          </a:p>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5</a:t>
            </a:fld>
            <a:endParaRPr lang="en-US"/>
          </a:p>
        </p:txBody>
      </p:sp>
    </p:spTree>
    <p:extLst>
      <p:ext uri="{BB962C8B-B14F-4D97-AF65-F5344CB8AC3E}">
        <p14:creationId xmlns:p14="http://schemas.microsoft.com/office/powerpoint/2010/main" val="237819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Of the men appointed for service on whom the </a:t>
            </a:r>
            <a:r>
              <a:rPr lang="en-US" b="1" i="1" dirty="0"/>
              <a:t>apostles laid their hands </a:t>
            </a:r>
            <a:r>
              <a:rPr lang="en-US" dirty="0"/>
              <a:t>in Acts 6, the only two we are told more about (Stephen and Philip) performed miracles.</a:t>
            </a:r>
          </a:p>
          <a:p>
            <a:r>
              <a:rPr lang="en-US" b="1" dirty="0"/>
              <a:t>Acts 6:6  </a:t>
            </a:r>
            <a:r>
              <a:rPr lang="en-US" dirty="0"/>
              <a:t>whom they set before the apostles; and when they had prayed, they laid hands on them.</a:t>
            </a:r>
          </a:p>
          <a:p>
            <a:r>
              <a:rPr lang="en-US" dirty="0"/>
              <a:t>In </a:t>
            </a:r>
            <a:r>
              <a:rPr lang="en-US" b="1" dirty="0"/>
              <a:t>Acts 8:18, </a:t>
            </a:r>
            <a:r>
              <a:rPr lang="en-US" dirty="0"/>
              <a:t>Simon saw that </a:t>
            </a:r>
            <a:r>
              <a:rPr lang="en-US" b="1" i="1" dirty="0"/>
              <a:t>through </a:t>
            </a:r>
            <a:r>
              <a:rPr lang="en-US" dirty="0"/>
              <a:t>the laying on of the apostles' hands the Holy Spirit was given, </a:t>
            </a:r>
          </a:p>
          <a:p>
            <a:r>
              <a:rPr lang="en-US" b="1" dirty="0"/>
              <a:t>Romans 1:11  </a:t>
            </a:r>
            <a:r>
              <a:rPr lang="en-US" dirty="0"/>
              <a:t>For I long to see you, that I may impart to you some spiritual gift, so that you may be established—</a:t>
            </a:r>
          </a:p>
          <a:p>
            <a:r>
              <a:rPr lang="en-US" b="1" dirty="0"/>
              <a:t>2 Timothy 1:6  </a:t>
            </a:r>
            <a:r>
              <a:rPr lang="en-US" dirty="0"/>
              <a:t>Therefore I remind you to stir up the gift of God which is in you through (</a:t>
            </a:r>
            <a:r>
              <a:rPr lang="en-US" dirty="0" err="1"/>
              <a:t>dia</a:t>
            </a:r>
            <a:r>
              <a:rPr lang="en-US" dirty="0"/>
              <a:t>) the laying on of my hands.</a:t>
            </a:r>
          </a:p>
          <a:p>
            <a:r>
              <a:rPr lang="en-US" b="1" dirty="0"/>
              <a:t>1 Timothy 4:14  </a:t>
            </a:r>
            <a:r>
              <a:rPr lang="en-US" dirty="0"/>
              <a:t>Do not neglect the gift that is in you, which was given to you by (</a:t>
            </a:r>
            <a:r>
              <a:rPr lang="en-US" dirty="0" err="1"/>
              <a:t>dia</a:t>
            </a:r>
            <a:r>
              <a:rPr lang="en-US" dirty="0"/>
              <a:t>) prophecy with (meta) the laying on of the hands of the eldership.</a:t>
            </a:r>
          </a:p>
        </p:txBody>
      </p:sp>
      <p:sp>
        <p:nvSpPr>
          <p:cNvPr id="4" name="Slide Number Placeholder 3"/>
          <p:cNvSpPr>
            <a:spLocks noGrp="1"/>
          </p:cNvSpPr>
          <p:nvPr>
            <p:ph type="sldNum" sz="quarter" idx="5"/>
          </p:nvPr>
        </p:nvSpPr>
        <p:spPr/>
        <p:txBody>
          <a:bodyPr/>
          <a:lstStyle/>
          <a:p>
            <a:fld id="{6C375006-0123-1F4D-8D80-DD5E1EF6A871}" type="slidenum">
              <a:rPr lang="en-US" smtClean="0"/>
              <a:t>6</a:t>
            </a:fld>
            <a:endParaRPr lang="en-US"/>
          </a:p>
        </p:txBody>
      </p:sp>
    </p:spTree>
    <p:extLst>
      <p:ext uri="{BB962C8B-B14F-4D97-AF65-F5344CB8AC3E}">
        <p14:creationId xmlns:p14="http://schemas.microsoft.com/office/powerpoint/2010/main" val="3021667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“sorcerer” an ancient, oriental astrologer; a wizard or magician [original word  =  </a:t>
            </a:r>
            <a:r>
              <a:rPr lang="en-US" dirty="0" err="1"/>
              <a:t>magos</a:t>
            </a:r>
            <a:r>
              <a:rPr lang="en-US" dirty="0"/>
              <a:t>; plural  =  magi  (Matt 2:1)]</a:t>
            </a:r>
          </a:p>
          <a:p>
            <a:r>
              <a:rPr lang="en-US" dirty="0"/>
              <a:t>A fraud, trickster who apparently used drugs to seduce people; often associated with idolatry     [“sorcery”  =  </a:t>
            </a:r>
            <a:r>
              <a:rPr lang="en-US" dirty="0" err="1"/>
              <a:t>pharmakeia</a:t>
            </a:r>
            <a:r>
              <a:rPr lang="en-US" dirty="0"/>
              <a:t>  (Gal 5:20)] This is how he gained much acclaim from the people    vv. 9-11</a:t>
            </a:r>
          </a:p>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7</a:t>
            </a:fld>
            <a:endParaRPr lang="en-US"/>
          </a:p>
        </p:txBody>
      </p:sp>
    </p:spTree>
    <p:extLst>
      <p:ext uri="{BB962C8B-B14F-4D97-AF65-F5344CB8AC3E}">
        <p14:creationId xmlns:p14="http://schemas.microsoft.com/office/powerpoint/2010/main" val="338957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Hebrews 12:15  </a:t>
            </a:r>
            <a:r>
              <a:rPr lang="en-US" dirty="0"/>
              <a:t>looking carefully lest anyone fall short of the grace of God; lest any root of bitterness springing up cause trouble, and by this many become defiled;</a:t>
            </a:r>
          </a:p>
          <a:p>
            <a:r>
              <a:rPr lang="en-US" b="1" dirty="0"/>
              <a:t>Proverbs 5:22  </a:t>
            </a:r>
            <a:r>
              <a:rPr lang="en-US" dirty="0"/>
              <a:t>His own iniquities entrap the wicked man, And he is caught in the cords of his sin.</a:t>
            </a:r>
          </a:p>
          <a:p>
            <a:r>
              <a:rPr lang="en-US" b="1" dirty="0"/>
              <a:t>John 8:34  </a:t>
            </a:r>
            <a:r>
              <a:rPr lang="en-US" b="0" dirty="0"/>
              <a:t>Jesus answered them, "Most assuredly, I say to you, whoever commits sin is a slave of sin.</a:t>
            </a:r>
          </a:p>
          <a:p>
            <a:r>
              <a:rPr lang="en-US" b="1" dirty="0"/>
              <a:t>James 5:16  </a:t>
            </a:r>
            <a:r>
              <a:rPr lang="en-US" dirty="0"/>
              <a:t>Confess your trespasses to one another, and pray for one another, that you may be healed. The effective, fervent prayer of a righteous man avails much.</a:t>
            </a:r>
          </a:p>
        </p:txBody>
      </p:sp>
      <p:sp>
        <p:nvSpPr>
          <p:cNvPr id="4" name="Slide Number Placeholder 3"/>
          <p:cNvSpPr>
            <a:spLocks noGrp="1"/>
          </p:cNvSpPr>
          <p:nvPr>
            <p:ph type="sldNum" sz="quarter" idx="5"/>
          </p:nvPr>
        </p:nvSpPr>
        <p:spPr/>
        <p:txBody>
          <a:bodyPr/>
          <a:lstStyle/>
          <a:p>
            <a:fld id="{6C375006-0123-1F4D-8D80-DD5E1EF6A871}" type="slidenum">
              <a:rPr lang="en-US" smtClean="0"/>
              <a:t>8</a:t>
            </a:fld>
            <a:endParaRPr lang="en-US"/>
          </a:p>
        </p:txBody>
      </p:sp>
    </p:spTree>
    <p:extLst>
      <p:ext uri="{BB962C8B-B14F-4D97-AF65-F5344CB8AC3E}">
        <p14:creationId xmlns:p14="http://schemas.microsoft.com/office/powerpoint/2010/main" val="853391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SCHLEGEL / BIBLEPLACES.COM via BAR</a:t>
            </a:r>
          </a:p>
        </p:txBody>
      </p:sp>
      <p:sp>
        <p:nvSpPr>
          <p:cNvPr id="4" name="Slide Number Placeholder 3"/>
          <p:cNvSpPr>
            <a:spLocks noGrp="1"/>
          </p:cNvSpPr>
          <p:nvPr>
            <p:ph type="sldNum" sz="quarter" idx="5"/>
          </p:nvPr>
        </p:nvSpPr>
        <p:spPr/>
        <p:txBody>
          <a:bodyPr/>
          <a:lstStyle/>
          <a:p>
            <a:fld id="{6C375006-0123-1F4D-8D80-DD5E1EF6A871}" type="slidenum">
              <a:rPr lang="en-US" smtClean="0"/>
              <a:t>9</a:t>
            </a:fld>
            <a:endParaRPr lang="en-US"/>
          </a:p>
        </p:txBody>
      </p:sp>
    </p:spTree>
    <p:extLst>
      <p:ext uri="{BB962C8B-B14F-4D97-AF65-F5344CB8AC3E}">
        <p14:creationId xmlns:p14="http://schemas.microsoft.com/office/powerpoint/2010/main" val="983290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9/12/2025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p:cNvSpPr>
            <a:spLocks noGrp="1"/>
          </p:cNvSpPr>
          <p:nvPr>
            <p:ph type="subTitle" idx="1"/>
          </p:nvPr>
        </p:nvSpPr>
        <p:spPr>
          <a:xfrm>
            <a:off x="5101387" y="2738625"/>
            <a:ext cx="3441700" cy="2723753"/>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Go Tell	   </a:t>
            </a:r>
          </a:p>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the Good</a:t>
            </a:r>
          </a:p>
          <a:p>
            <a:pPr algn="l">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News</a:t>
            </a:r>
            <a:r>
              <a:rPr lang="en-US" sz="48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t>
            </a:r>
          </a:p>
        </p:txBody>
      </p:sp>
      <p:pic>
        <p:nvPicPr>
          <p:cNvPr id="2" name="Picture 1">
            <a:extLst>
              <a:ext uri="{FF2B5EF4-FFF2-40B4-BE49-F238E27FC236}">
                <a16:creationId xmlns:a16="http://schemas.microsoft.com/office/drawing/2014/main" id="{5E7503DC-A98A-B1DB-6E29-1EAA83D6ED5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72983D72-377D-7417-5648-47C695C24148}"/>
              </a:ext>
            </a:extLst>
          </p:cNvPr>
          <p:cNvSpPr txBox="1"/>
          <p:nvPr/>
        </p:nvSpPr>
        <p:spPr>
          <a:xfrm>
            <a:off x="5101389" y="5085081"/>
            <a:ext cx="3887992" cy="147732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The Growth and  </a:t>
            </a:r>
          </a:p>
          <a:p>
            <a:r>
              <a:rPr lang="en-US" sz="3000" i="1" dirty="0">
                <a:effectLst>
                  <a:outerShdw blurRad="38100" dist="38100" dir="2700000" algn="tl">
                    <a:srgbClr val="000000">
                      <a:alpha val="43137"/>
                    </a:srgbClr>
                  </a:outerShdw>
                </a:effectLst>
              </a:rPr>
              <a:t>    Development of     the Early Church</a:t>
            </a:r>
          </a:p>
        </p:txBody>
      </p:sp>
    </p:spTree>
    <p:extLst>
      <p:ext uri="{BB962C8B-B14F-4D97-AF65-F5344CB8AC3E}">
        <p14:creationId xmlns:p14="http://schemas.microsoft.com/office/powerpoint/2010/main" val="7026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22F79-CAAD-0BA6-605F-BA7EE59D13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54895-31CC-8E72-31C0-6CEF6C55368A}"/>
              </a:ext>
            </a:extLst>
          </p:cNvPr>
          <p:cNvSpPr>
            <a:spLocks noGrp="1"/>
          </p:cNvSpPr>
          <p:nvPr>
            <p:ph type="title"/>
          </p:nvPr>
        </p:nvSpPr>
        <p:spPr>
          <a:xfrm>
            <a:off x="259881" y="55306"/>
            <a:ext cx="8624238" cy="1392493"/>
          </a:xfrm>
        </p:spPr>
        <p:txBody>
          <a:bodyPr>
            <a:normAutofit/>
          </a:bodyPr>
          <a:lstStyle/>
          <a:p>
            <a:pPr algn="ctr"/>
            <a:r>
              <a:rPr lang="en-US" sz="4000" b="1" dirty="0">
                <a:latin typeface="Bookman Old Style" panose="02050604050505020204" pitchFamily="18" charset="0"/>
              </a:rPr>
              <a:t>Lessons for Us</a:t>
            </a:r>
            <a:endParaRPr lang="en-US"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B13CCAF3-CA06-95D7-0BFB-25611CFD92E5}"/>
              </a:ext>
            </a:extLst>
          </p:cNvPr>
          <p:cNvSpPr>
            <a:spLocks noGrp="1"/>
          </p:cNvSpPr>
          <p:nvPr>
            <p:ph idx="1"/>
          </p:nvPr>
        </p:nvSpPr>
        <p:spPr>
          <a:xfrm>
            <a:off x="770466" y="1447799"/>
            <a:ext cx="7603067" cy="4639735"/>
          </a:xfrm>
        </p:spPr>
        <p:txBody>
          <a:bodyPr>
            <a:normAutofit/>
          </a:bodyPr>
          <a:lstStyle/>
          <a:p>
            <a:pPr marL="514350" indent="-514350">
              <a:spcBef>
                <a:spcPts val="0"/>
              </a:spcBef>
              <a:buFont typeface="+mj-lt"/>
              <a:buAutoNum type="arabicPeriod"/>
            </a:pPr>
            <a:r>
              <a:rPr lang="en-US" sz="3400" b="1" dirty="0"/>
              <a:t>Erring believers have steps to take to be forgiven, reconciled to God.</a:t>
            </a:r>
          </a:p>
          <a:p>
            <a:pPr marL="514350" indent="-514350">
              <a:spcBef>
                <a:spcPts val="0"/>
              </a:spcBef>
              <a:buFont typeface="+mj-lt"/>
              <a:buAutoNum type="arabicPeriod"/>
            </a:pPr>
            <a:r>
              <a:rPr lang="en-US" sz="3400" b="1" dirty="0"/>
              <a:t>It is possible for one to be saved and become lost again </a:t>
            </a:r>
            <a:r>
              <a:rPr lang="en-US" sz="3400" dirty="0"/>
              <a:t>(Acts 8:13, 20-24; Mark 16:16).</a:t>
            </a:r>
          </a:p>
        </p:txBody>
      </p:sp>
    </p:spTree>
    <p:extLst>
      <p:ext uri="{BB962C8B-B14F-4D97-AF65-F5344CB8AC3E}">
        <p14:creationId xmlns:p14="http://schemas.microsoft.com/office/powerpoint/2010/main" val="412239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18DD4-2567-B98A-58C9-5E1CB2D2BF5A}"/>
            </a:ext>
          </a:extLst>
        </p:cNvPr>
        <p:cNvGrpSpPr/>
        <p:nvPr/>
      </p:nvGrpSpPr>
      <p:grpSpPr>
        <a:xfrm>
          <a:off x="0" y="0"/>
          <a:ext cx="0" cy="0"/>
          <a:chOff x="0" y="0"/>
          <a:chExt cx="0" cy="0"/>
        </a:xfrm>
      </p:grpSpPr>
      <p:pic>
        <p:nvPicPr>
          <p:cNvPr id="2050" name="Picture 2" descr="Image result for parchment background">
            <a:extLst>
              <a:ext uri="{FF2B5EF4-FFF2-40B4-BE49-F238E27FC236}">
                <a16:creationId xmlns:a16="http://schemas.microsoft.com/office/drawing/2014/main" id="{E9ED6861-8BE6-BA6C-C17F-F6BAAE7C2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a:extLst>
              <a:ext uri="{FF2B5EF4-FFF2-40B4-BE49-F238E27FC236}">
                <a16:creationId xmlns:a16="http://schemas.microsoft.com/office/drawing/2014/main" id="{CC1559AE-1E30-C242-7388-B575A973E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C601600-A03F-5E3D-700E-2C019D9A9CB9}"/>
              </a:ext>
            </a:extLst>
          </p:cNvPr>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a:extLst>
              <a:ext uri="{FF2B5EF4-FFF2-40B4-BE49-F238E27FC236}">
                <a16:creationId xmlns:a16="http://schemas.microsoft.com/office/drawing/2014/main" id="{62C32794-85BF-DE1A-0D0B-406E3266C5FB}"/>
              </a:ext>
            </a:extLst>
          </p:cNvPr>
          <p:cNvSpPr>
            <a:spLocks noGrp="1"/>
          </p:cNvSpPr>
          <p:nvPr>
            <p:ph type="subTitle" idx="1"/>
          </p:nvPr>
        </p:nvSpPr>
        <p:spPr>
          <a:xfrm>
            <a:off x="5443019" y="2706380"/>
            <a:ext cx="3441700" cy="1674626"/>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Lesson 11</a:t>
            </a:r>
          </a:p>
          <a:p>
            <a:pPr>
              <a:spcBef>
                <a:spcPts val="600"/>
              </a:spcBef>
            </a:pPr>
            <a:r>
              <a:rPr lang="en-US" sz="40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Acts 8:1-25</a:t>
            </a:r>
            <a:endParaRPr lang="en-US" sz="40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endParaRPr>
          </a:p>
        </p:txBody>
      </p:sp>
      <p:pic>
        <p:nvPicPr>
          <p:cNvPr id="2" name="Picture 1">
            <a:extLst>
              <a:ext uri="{FF2B5EF4-FFF2-40B4-BE49-F238E27FC236}">
                <a16:creationId xmlns:a16="http://schemas.microsoft.com/office/drawing/2014/main" id="{65778B17-E280-B33A-6259-A1DFA877EB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6105874D-F40D-8020-C45E-3EF0076BD0CB}"/>
              </a:ext>
            </a:extLst>
          </p:cNvPr>
          <p:cNvSpPr txBox="1"/>
          <p:nvPr/>
        </p:nvSpPr>
        <p:spPr>
          <a:xfrm>
            <a:off x="5795165" y="4166255"/>
            <a:ext cx="3089554" cy="2062103"/>
          </a:xfrm>
          <a:prstGeom prst="rect">
            <a:avLst/>
          </a:prstGeom>
          <a:noFill/>
        </p:spPr>
        <p:txBody>
          <a:bodyPr wrap="square" rtlCol="0">
            <a:spAutoFit/>
          </a:bodyPr>
          <a:lstStyle/>
          <a:p>
            <a:pPr marL="236538" indent="-236538">
              <a:buFont typeface="Arial" panose="020B0604020202020204" pitchFamily="34" charset="0"/>
              <a:buChar char="•"/>
            </a:pPr>
            <a:r>
              <a:rPr lang="en-US" sz="3200" dirty="0">
                <a:effectLst>
                  <a:outerShdw blurRad="38100" dist="38100" dir="2700000" algn="tl">
                    <a:srgbClr val="000000">
                      <a:alpha val="43137"/>
                    </a:srgbClr>
                  </a:outerShdw>
                </a:effectLst>
              </a:rPr>
              <a:t>Saul Persecutes the Church</a:t>
            </a:r>
          </a:p>
          <a:p>
            <a:pPr marL="236538" indent="-236538">
              <a:buFont typeface="Arial" panose="020B0604020202020204" pitchFamily="34" charset="0"/>
              <a:buChar char="•"/>
            </a:pPr>
            <a:r>
              <a:rPr lang="en-US" sz="3200" dirty="0">
                <a:effectLst>
                  <a:outerShdw blurRad="38100" dist="38100" dir="2700000" algn="tl">
                    <a:srgbClr val="000000">
                      <a:alpha val="43137"/>
                    </a:srgbClr>
                  </a:outerShdw>
                </a:effectLst>
              </a:rPr>
              <a:t>Philip Labors In Samaria</a:t>
            </a:r>
          </a:p>
        </p:txBody>
      </p:sp>
    </p:spTree>
    <p:extLst>
      <p:ext uri="{BB962C8B-B14F-4D97-AF65-F5344CB8AC3E}">
        <p14:creationId xmlns:p14="http://schemas.microsoft.com/office/powerpoint/2010/main" val="39513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a:extLst>
              <a:ext uri="{FF2B5EF4-FFF2-40B4-BE49-F238E27FC236}">
                <a16:creationId xmlns:a16="http://schemas.microsoft.com/office/drawing/2014/main" id="{A09CAB1F-9647-469A-8FEE-F4A02F139128}"/>
              </a:ext>
            </a:extLst>
          </p:cNvPr>
          <p:cNvSpPr txBox="1">
            <a:spLocks noChangeArrowheads="1"/>
          </p:cNvSpPr>
          <p:nvPr/>
        </p:nvSpPr>
        <p:spPr bwMode="auto">
          <a:xfrm>
            <a:off x="537633" y="4687722"/>
            <a:ext cx="819573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3200" b="1" dirty="0">
                <a:cs typeface="Tahoma" panose="020B0604030504040204" pitchFamily="34" charset="0"/>
              </a:rPr>
              <a:t>“But you shall receive power when the Holy Spirit has come upon you; and you shall be witnesses to Me in </a:t>
            </a:r>
            <a:r>
              <a:rPr lang="en-US" altLang="en-US" sz="3200" b="1" dirty="0">
                <a:solidFill>
                  <a:srgbClr val="800000"/>
                </a:solidFill>
                <a:cs typeface="Tahoma" panose="020B0604030504040204" pitchFamily="34" charset="0"/>
              </a:rPr>
              <a:t>Jerusalem</a:t>
            </a:r>
            <a:r>
              <a:rPr lang="en-US" altLang="en-US" sz="3200" b="1" dirty="0">
                <a:cs typeface="Tahoma" panose="020B0604030504040204" pitchFamily="34" charset="0"/>
              </a:rPr>
              <a:t>, and in all </a:t>
            </a:r>
            <a:r>
              <a:rPr lang="en-US" altLang="en-US" sz="3200" b="1" dirty="0">
                <a:solidFill>
                  <a:srgbClr val="800000"/>
                </a:solidFill>
                <a:cs typeface="Tahoma" panose="020B0604030504040204" pitchFamily="34" charset="0"/>
              </a:rPr>
              <a:t>Judea</a:t>
            </a:r>
            <a:r>
              <a:rPr lang="en-US" altLang="en-US" sz="3200" b="1" dirty="0">
                <a:cs typeface="Tahoma" panose="020B0604030504040204" pitchFamily="34" charset="0"/>
              </a:rPr>
              <a:t> and </a:t>
            </a:r>
            <a:r>
              <a:rPr lang="en-US" altLang="en-US" sz="3200" b="1" dirty="0">
                <a:solidFill>
                  <a:srgbClr val="800000"/>
                </a:solidFill>
                <a:cs typeface="Tahoma" panose="020B0604030504040204" pitchFamily="34" charset="0"/>
              </a:rPr>
              <a:t>Samaria,</a:t>
            </a:r>
            <a:r>
              <a:rPr lang="en-US" altLang="en-US" sz="3200" b="1" dirty="0">
                <a:cs typeface="Tahoma" panose="020B0604030504040204" pitchFamily="34" charset="0"/>
              </a:rPr>
              <a:t> and to </a:t>
            </a:r>
            <a:r>
              <a:rPr lang="en-US" altLang="en-US" sz="3200" b="1" dirty="0">
                <a:solidFill>
                  <a:srgbClr val="800000"/>
                </a:solidFill>
                <a:cs typeface="Tahoma" panose="020B0604030504040204" pitchFamily="34" charset="0"/>
              </a:rPr>
              <a:t>the end of the earth</a:t>
            </a:r>
            <a:r>
              <a:rPr lang="en-US" altLang="en-US" sz="3200" b="1" dirty="0">
                <a:cs typeface="Tahoma" panose="020B0604030504040204" pitchFamily="34" charset="0"/>
              </a:rPr>
              <a:t>.”</a:t>
            </a:r>
          </a:p>
        </p:txBody>
      </p:sp>
      <p:pic>
        <p:nvPicPr>
          <p:cNvPr id="1026" name="Picture 2" descr="Acts 8:1-25 Start Spreading the News — HAMPTON ROADS CHURCH">
            <a:extLst>
              <a:ext uri="{FF2B5EF4-FFF2-40B4-BE49-F238E27FC236}">
                <a16:creationId xmlns:a16="http://schemas.microsoft.com/office/drawing/2014/main" id="{CE32330B-AB77-9238-06E2-2D62E5E03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267"/>
            <a:ext cx="8991600" cy="47074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7">
            <a:extLst>
              <a:ext uri="{FF2B5EF4-FFF2-40B4-BE49-F238E27FC236}">
                <a16:creationId xmlns:a16="http://schemas.microsoft.com/office/drawing/2014/main" id="{DC890086-1D30-455A-1213-3DCA86BC216B}"/>
              </a:ext>
            </a:extLst>
          </p:cNvPr>
          <p:cNvGrpSpPr>
            <a:grpSpLocks/>
          </p:cNvGrpSpPr>
          <p:nvPr/>
        </p:nvGrpSpPr>
        <p:grpSpPr bwMode="auto">
          <a:xfrm>
            <a:off x="0" y="0"/>
            <a:ext cx="9144000" cy="6858000"/>
            <a:chOff x="0" y="0"/>
            <a:chExt cx="12192000" cy="6858000"/>
          </a:xfrm>
        </p:grpSpPr>
        <p:pic>
          <p:nvPicPr>
            <p:cNvPr id="8203" name="Picture 2">
              <a:extLst>
                <a:ext uri="{FF2B5EF4-FFF2-40B4-BE49-F238E27FC236}">
                  <a16:creationId xmlns:a16="http://schemas.microsoft.com/office/drawing/2014/main" id="{76A3CADA-247A-AF47-0D3A-F49353BC8B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2">
              <a:extLst>
                <a:ext uri="{FF2B5EF4-FFF2-40B4-BE49-F238E27FC236}">
                  <a16:creationId xmlns:a16="http://schemas.microsoft.com/office/drawing/2014/main" id="{9C6AB977-4343-02F1-BA65-F092AB059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00" t="46983" r="35625" b="37778"/>
            <a:stretch>
              <a:fillRect/>
            </a:stretch>
          </p:blipFill>
          <p:spPr bwMode="auto">
            <a:xfrm>
              <a:off x="5410200" y="2620191"/>
              <a:ext cx="990600" cy="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3">
              <a:extLst>
                <a:ext uri="{FF2B5EF4-FFF2-40B4-BE49-F238E27FC236}">
                  <a16:creationId xmlns:a16="http://schemas.microsoft.com/office/drawing/2014/main" id="{52B75AAF-43AC-60A7-8F8D-E05CCB61A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00" t="46983" r="35625" b="37778"/>
            <a:stretch>
              <a:fillRect/>
            </a:stretch>
          </p:blipFill>
          <p:spPr bwMode="auto">
            <a:xfrm rot="-1972631">
              <a:off x="4877990" y="2871662"/>
              <a:ext cx="990600" cy="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4">
              <a:extLst>
                <a:ext uri="{FF2B5EF4-FFF2-40B4-BE49-F238E27FC236}">
                  <a16:creationId xmlns:a16="http://schemas.microsoft.com/office/drawing/2014/main" id="{9FA706A5-83CB-7730-FDD1-8996A472C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00" t="46983" r="35625" b="37778"/>
            <a:stretch>
              <a:fillRect/>
            </a:stretch>
          </p:blipFill>
          <p:spPr bwMode="auto">
            <a:xfrm>
              <a:off x="3962400" y="2743200"/>
              <a:ext cx="152553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5">
              <a:extLst>
                <a:ext uri="{FF2B5EF4-FFF2-40B4-BE49-F238E27FC236}">
                  <a16:creationId xmlns:a16="http://schemas.microsoft.com/office/drawing/2014/main" id="{ACD2C788-B855-FD4D-1506-EE6E1FA50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00" t="46983" r="35625" b="37778"/>
            <a:stretch>
              <a:fillRect/>
            </a:stretch>
          </p:blipFill>
          <p:spPr bwMode="auto">
            <a:xfrm>
              <a:off x="4267201" y="1360714"/>
              <a:ext cx="990600" cy="201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6">
              <a:extLst>
                <a:ext uri="{FF2B5EF4-FFF2-40B4-BE49-F238E27FC236}">
                  <a16:creationId xmlns:a16="http://schemas.microsoft.com/office/drawing/2014/main" id="{5B488812-4D9F-47DA-C9AC-48A78CBB5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00" t="46983" r="35625" b="37778"/>
            <a:stretch>
              <a:fillRect/>
            </a:stretch>
          </p:blipFill>
          <p:spPr bwMode="auto">
            <a:xfrm rot="-1333982">
              <a:off x="7765824" y="1199309"/>
              <a:ext cx="457200" cy="81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8">
              <a:extLst>
                <a:ext uri="{FF2B5EF4-FFF2-40B4-BE49-F238E27FC236}">
                  <a16:creationId xmlns:a16="http://schemas.microsoft.com/office/drawing/2014/main" id="{79EB8435-6EAC-8604-2BDE-A41A2D5F2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00" t="46983" r="35625" b="37778"/>
            <a:stretch>
              <a:fillRect/>
            </a:stretch>
          </p:blipFill>
          <p:spPr bwMode="auto">
            <a:xfrm>
              <a:off x="6324600" y="4158343"/>
              <a:ext cx="379469" cy="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9">
              <a:extLst>
                <a:ext uri="{FF2B5EF4-FFF2-40B4-BE49-F238E27FC236}">
                  <a16:creationId xmlns:a16="http://schemas.microsoft.com/office/drawing/2014/main" id="{A06DBA76-453F-CEE0-1A3D-E15BAE97D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00" t="46983" r="35625" b="37778"/>
            <a:stretch>
              <a:fillRect/>
            </a:stretch>
          </p:blipFill>
          <p:spPr bwMode="auto">
            <a:xfrm>
              <a:off x="4988801" y="5278503"/>
              <a:ext cx="1869199" cy="127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10">
              <a:extLst>
                <a:ext uri="{FF2B5EF4-FFF2-40B4-BE49-F238E27FC236}">
                  <a16:creationId xmlns:a16="http://schemas.microsoft.com/office/drawing/2014/main" id="{B3E5A423-C1C4-7E87-A7EF-B8002D0D2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00" t="46983" r="35625" b="37778"/>
            <a:stretch>
              <a:fillRect/>
            </a:stretch>
          </p:blipFill>
          <p:spPr bwMode="auto">
            <a:xfrm flipV="1">
              <a:off x="2362201" y="6133480"/>
              <a:ext cx="9484600" cy="49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11">
              <a:extLst>
                <a:ext uri="{FF2B5EF4-FFF2-40B4-BE49-F238E27FC236}">
                  <a16:creationId xmlns:a16="http://schemas.microsoft.com/office/drawing/2014/main" id="{A8DED418-304E-882E-D3E2-422B850AF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00" t="46983" r="35625" b="37778"/>
            <a:stretch>
              <a:fillRect/>
            </a:stretch>
          </p:blipFill>
          <p:spPr bwMode="auto">
            <a:xfrm>
              <a:off x="9977602" y="5867400"/>
              <a:ext cx="198579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12">
              <a:extLst>
                <a:ext uri="{FF2B5EF4-FFF2-40B4-BE49-F238E27FC236}">
                  <a16:creationId xmlns:a16="http://schemas.microsoft.com/office/drawing/2014/main" id="{AB6271B8-88B7-C335-51B6-C85F3E3B3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00" t="46983" r="35625" b="37778"/>
            <a:stretch>
              <a:fillRect/>
            </a:stretch>
          </p:blipFill>
          <p:spPr bwMode="auto">
            <a:xfrm>
              <a:off x="2438400" y="5943600"/>
              <a:ext cx="2433802"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Picture 13">
              <a:extLst>
                <a:ext uri="{FF2B5EF4-FFF2-40B4-BE49-F238E27FC236}">
                  <a16:creationId xmlns:a16="http://schemas.microsoft.com/office/drawing/2014/main" id="{4814B4F4-F233-B0B9-5DD0-4F8C68AEB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00" t="46983" r="35625" b="37778"/>
            <a:stretch>
              <a:fillRect/>
            </a:stretch>
          </p:blipFill>
          <p:spPr bwMode="auto">
            <a:xfrm rot="2005538">
              <a:off x="3490868" y="3285703"/>
              <a:ext cx="821124" cy="205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14">
              <a:extLst>
                <a:ext uri="{FF2B5EF4-FFF2-40B4-BE49-F238E27FC236}">
                  <a16:creationId xmlns:a16="http://schemas.microsoft.com/office/drawing/2014/main" id="{C3EBAFB8-ADE7-9D75-1D09-0896393A0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00" t="46983" r="35625" b="37778"/>
            <a:stretch>
              <a:fillRect/>
            </a:stretch>
          </p:blipFill>
          <p:spPr bwMode="auto">
            <a:xfrm rot="2203837">
              <a:off x="2976483" y="5085748"/>
              <a:ext cx="484509" cy="40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16">
              <a:extLst>
                <a:ext uri="{FF2B5EF4-FFF2-40B4-BE49-F238E27FC236}">
                  <a16:creationId xmlns:a16="http://schemas.microsoft.com/office/drawing/2014/main" id="{9658299E-5CE2-2DE3-D746-48AD7171D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00" t="46983" r="35625" b="37778"/>
            <a:stretch>
              <a:fillRect/>
            </a:stretch>
          </p:blipFill>
          <p:spPr bwMode="auto">
            <a:xfrm rot="-4438699">
              <a:off x="3405566" y="5232351"/>
              <a:ext cx="1420116" cy="24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17">
              <a:extLst>
                <a:ext uri="{FF2B5EF4-FFF2-40B4-BE49-F238E27FC236}">
                  <a16:creationId xmlns:a16="http://schemas.microsoft.com/office/drawing/2014/main" id="{E6BF475A-E5A2-2908-5B6D-3FC009261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00" t="46983" r="35625" b="37778"/>
            <a:stretch>
              <a:fillRect/>
            </a:stretch>
          </p:blipFill>
          <p:spPr bwMode="auto">
            <a:xfrm rot="-2936155">
              <a:off x="3862227" y="5741460"/>
              <a:ext cx="484509" cy="30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19">
              <a:extLst>
                <a:ext uri="{FF2B5EF4-FFF2-40B4-BE49-F238E27FC236}">
                  <a16:creationId xmlns:a16="http://schemas.microsoft.com/office/drawing/2014/main" id="{5A8A0DD4-DBF6-9CF6-C51D-AAC69A1A0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00" t="46983" r="35625" b="37778"/>
            <a:stretch>
              <a:fillRect/>
            </a:stretch>
          </p:blipFill>
          <p:spPr bwMode="auto">
            <a:xfrm rot="1260703">
              <a:off x="4234413" y="4080864"/>
              <a:ext cx="243306" cy="71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24">
              <a:extLst>
                <a:ext uri="{FF2B5EF4-FFF2-40B4-BE49-F238E27FC236}">
                  <a16:creationId xmlns:a16="http://schemas.microsoft.com/office/drawing/2014/main" id="{209D9E2D-382A-19D1-9403-EF1BEAA28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00" t="46983" r="35625" b="37778"/>
            <a:stretch>
              <a:fillRect/>
            </a:stretch>
          </p:blipFill>
          <p:spPr bwMode="auto">
            <a:xfrm rot="-627965">
              <a:off x="3552879" y="5056407"/>
              <a:ext cx="469136" cy="117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Picture 25">
              <a:extLst>
                <a:ext uri="{FF2B5EF4-FFF2-40B4-BE49-F238E27FC236}">
                  <a16:creationId xmlns:a16="http://schemas.microsoft.com/office/drawing/2014/main" id="{DB7464F8-8FF6-1E2E-282D-999B0B8CA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00" t="46983" r="35625" b="37778"/>
            <a:stretch>
              <a:fillRect/>
            </a:stretch>
          </p:blipFill>
          <p:spPr bwMode="auto">
            <a:xfrm rot="-5096868">
              <a:off x="3186203" y="4551443"/>
              <a:ext cx="367433" cy="13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Picture 26">
              <a:extLst>
                <a:ext uri="{FF2B5EF4-FFF2-40B4-BE49-F238E27FC236}">
                  <a16:creationId xmlns:a16="http://schemas.microsoft.com/office/drawing/2014/main" id="{C66BFA80-ADAB-B113-0179-A72865444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00" t="46983" r="35625" b="37778"/>
            <a:stretch>
              <a:fillRect/>
            </a:stretch>
          </p:blipFill>
          <p:spPr bwMode="auto">
            <a:xfrm rot="1061632">
              <a:off x="3319468" y="5084271"/>
              <a:ext cx="469136" cy="46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5600" name="Straight Arrow Connector 25599">
            <a:extLst>
              <a:ext uri="{FF2B5EF4-FFF2-40B4-BE49-F238E27FC236}">
                <a16:creationId xmlns:a16="http://schemas.microsoft.com/office/drawing/2014/main" id="{19FCBE78-1749-CBCF-70D0-F5A5C386FF22}"/>
              </a:ext>
            </a:extLst>
          </p:cNvPr>
          <p:cNvCxnSpPr>
            <a:cxnSpLocks/>
          </p:cNvCxnSpPr>
          <p:nvPr/>
        </p:nvCxnSpPr>
        <p:spPr>
          <a:xfrm flipH="1">
            <a:off x="801291" y="5200650"/>
            <a:ext cx="466725" cy="319088"/>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96" name="TextBox 25603">
            <a:extLst>
              <a:ext uri="{FF2B5EF4-FFF2-40B4-BE49-F238E27FC236}">
                <a16:creationId xmlns:a16="http://schemas.microsoft.com/office/drawing/2014/main" id="{42891733-7BBC-3BC5-08A8-AEEBCDBCBE09}"/>
              </a:ext>
            </a:extLst>
          </p:cNvPr>
          <p:cNvSpPr txBox="1">
            <a:spLocks noChangeArrowheads="1"/>
          </p:cNvSpPr>
          <p:nvPr/>
        </p:nvSpPr>
        <p:spPr bwMode="auto">
          <a:xfrm>
            <a:off x="201216" y="4857750"/>
            <a:ext cx="9989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100" b="1"/>
              <a:t>To Gaza</a:t>
            </a:r>
          </a:p>
        </p:txBody>
      </p:sp>
      <p:grpSp>
        <p:nvGrpSpPr>
          <p:cNvPr id="25607" name="Group 25606">
            <a:extLst>
              <a:ext uri="{FF2B5EF4-FFF2-40B4-BE49-F238E27FC236}">
                <a16:creationId xmlns:a16="http://schemas.microsoft.com/office/drawing/2014/main" id="{565F6296-3648-E344-CF19-F90147830854}"/>
              </a:ext>
            </a:extLst>
          </p:cNvPr>
          <p:cNvGrpSpPr>
            <a:grpSpLocks/>
          </p:cNvGrpSpPr>
          <p:nvPr/>
        </p:nvGrpSpPr>
        <p:grpSpPr bwMode="auto">
          <a:xfrm>
            <a:off x="5468629" y="521656"/>
            <a:ext cx="3557914" cy="1274939"/>
            <a:chOff x="8458200" y="304800"/>
            <a:chExt cx="3429000" cy="1153293"/>
          </a:xfrm>
        </p:grpSpPr>
        <p:sp>
          <p:nvSpPr>
            <p:cNvPr id="25605" name="Speech Bubble: Rectangle with Corners Rounded 25604">
              <a:extLst>
                <a:ext uri="{FF2B5EF4-FFF2-40B4-BE49-F238E27FC236}">
                  <a16:creationId xmlns:a16="http://schemas.microsoft.com/office/drawing/2014/main" id="{78B4F681-B8F7-3F4B-679A-1E9C08D330A0}"/>
                </a:ext>
              </a:extLst>
            </p:cNvPr>
            <p:cNvSpPr/>
            <p:nvPr/>
          </p:nvSpPr>
          <p:spPr>
            <a:xfrm>
              <a:off x="8458200" y="304800"/>
              <a:ext cx="3085247" cy="1153293"/>
            </a:xfrm>
            <a:prstGeom prst="wedgeRoundRectCallout">
              <a:avLst>
                <a:gd name="adj1" fmla="val -70660"/>
                <a:gd name="adj2" fmla="val 97900"/>
                <a:gd name="adj3" fmla="val 16667"/>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202" name="TextBox 25605">
              <a:extLst>
                <a:ext uri="{FF2B5EF4-FFF2-40B4-BE49-F238E27FC236}">
                  <a16:creationId xmlns:a16="http://schemas.microsoft.com/office/drawing/2014/main" id="{DC8D2BAC-68D3-8BAF-E773-FD859C6D9DE7}"/>
                </a:ext>
              </a:extLst>
            </p:cNvPr>
            <p:cNvSpPr txBox="1">
              <a:spLocks noChangeArrowheads="1"/>
            </p:cNvSpPr>
            <p:nvPr/>
          </p:nvSpPr>
          <p:spPr bwMode="auto">
            <a:xfrm>
              <a:off x="8610600" y="417492"/>
              <a:ext cx="3276600" cy="86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a:t>Philip &amp; Simon the Sorcerer </a:t>
              </a:r>
              <a:r>
                <a:rPr lang="en-US" altLang="en-US" b="1" dirty="0">
                  <a:solidFill>
                    <a:srgbClr val="800000"/>
                  </a:solidFill>
                </a:rPr>
                <a:t>(8:5-25)</a:t>
              </a:r>
            </a:p>
          </p:txBody>
        </p:sp>
      </p:grpSp>
      <p:grpSp>
        <p:nvGrpSpPr>
          <p:cNvPr id="80" name="Group 79">
            <a:extLst>
              <a:ext uri="{FF2B5EF4-FFF2-40B4-BE49-F238E27FC236}">
                <a16:creationId xmlns:a16="http://schemas.microsoft.com/office/drawing/2014/main" id="{18FC0B98-A543-4BE1-D93D-971174466B86}"/>
              </a:ext>
            </a:extLst>
          </p:cNvPr>
          <p:cNvGrpSpPr>
            <a:grpSpLocks/>
          </p:cNvGrpSpPr>
          <p:nvPr/>
        </p:nvGrpSpPr>
        <p:grpSpPr bwMode="auto">
          <a:xfrm flipH="1">
            <a:off x="392557" y="2807210"/>
            <a:ext cx="3021408" cy="1669400"/>
            <a:chOff x="8476497" y="426172"/>
            <a:chExt cx="3162302" cy="1161857"/>
          </a:xfrm>
        </p:grpSpPr>
        <p:sp>
          <p:nvSpPr>
            <p:cNvPr id="81" name="Speech Bubble: Rectangle with Corners Rounded 80">
              <a:extLst>
                <a:ext uri="{FF2B5EF4-FFF2-40B4-BE49-F238E27FC236}">
                  <a16:creationId xmlns:a16="http://schemas.microsoft.com/office/drawing/2014/main" id="{6B989CFD-1FD9-B0DB-1B95-2EAC1DA0882A}"/>
                </a:ext>
              </a:extLst>
            </p:cNvPr>
            <p:cNvSpPr/>
            <p:nvPr/>
          </p:nvSpPr>
          <p:spPr>
            <a:xfrm>
              <a:off x="8481221" y="426172"/>
              <a:ext cx="3157578" cy="1153045"/>
            </a:xfrm>
            <a:prstGeom prst="wedgeRoundRectCallout">
              <a:avLst>
                <a:gd name="adj1" fmla="val -45367"/>
                <a:gd name="adj2" fmla="val 103312"/>
                <a:gd name="adj3" fmla="val 16667"/>
              </a:avLst>
            </a:prstGeom>
            <a:solidFill>
              <a:srgbClr val="CC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200" name="TextBox 81">
              <a:extLst>
                <a:ext uri="{FF2B5EF4-FFF2-40B4-BE49-F238E27FC236}">
                  <a16:creationId xmlns:a16="http://schemas.microsoft.com/office/drawing/2014/main" id="{B41B5438-8692-3DEA-FF5A-BCC2B0A05EC1}"/>
                </a:ext>
              </a:extLst>
            </p:cNvPr>
            <p:cNvSpPr txBox="1">
              <a:spLocks noChangeArrowheads="1"/>
            </p:cNvSpPr>
            <p:nvPr/>
          </p:nvSpPr>
          <p:spPr bwMode="auto">
            <a:xfrm>
              <a:off x="8476497" y="624110"/>
              <a:ext cx="3048001" cy="96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a:t>Philip and the Ethiopian Eunuch </a:t>
              </a:r>
              <a:r>
                <a:rPr lang="en-US" altLang="en-US" b="1" dirty="0">
                  <a:solidFill>
                    <a:srgbClr val="800000"/>
                  </a:solidFill>
                </a:rPr>
                <a:t>(8:26-40</a:t>
              </a:r>
              <a:r>
                <a:rPr lang="en-US" altLang="en-US" sz="2400" b="1" dirty="0">
                  <a:solidFill>
                    <a:srgbClr val="800000"/>
                  </a:solidFill>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dissolve">
                                      <p:cBhvr>
                                        <p:cTn id="7" dur="500"/>
                                        <p:tgtEl>
                                          <p:spTgt spid="256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dissolve">
                                      <p:cBhvr>
                                        <p:cTn id="1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83" y="9045"/>
            <a:ext cx="5851660" cy="1578652"/>
          </a:xfrm>
        </p:spPr>
        <p:txBody>
          <a:bodyPr>
            <a:normAutofit/>
          </a:bodyPr>
          <a:lstStyle/>
          <a:p>
            <a:r>
              <a:rPr lang="en-US" b="1" dirty="0">
                <a:latin typeface="Bookman Old Style" panose="02050604050505020204" pitchFamily="18" charset="0"/>
              </a:rPr>
              <a:t>Severe Persecution Arises </a:t>
            </a:r>
            <a:r>
              <a:rPr lang="en-US" sz="3200" dirty="0">
                <a:latin typeface="Bookman Old Style" panose="02050604050505020204" pitchFamily="18" charset="0"/>
              </a:rPr>
              <a:t>(Acts 8:1-4)</a:t>
            </a:r>
            <a:endParaRPr lang="en-US" dirty="0">
              <a:latin typeface="Bookman Old Style" panose="02050604050505020204" pitchFamily="18" charset="0"/>
            </a:endParaRPr>
          </a:p>
        </p:txBody>
      </p:sp>
      <p:sp>
        <p:nvSpPr>
          <p:cNvPr id="3" name="Content Placeholder 2"/>
          <p:cNvSpPr>
            <a:spLocks noGrp="1"/>
          </p:cNvSpPr>
          <p:nvPr>
            <p:ph idx="1"/>
          </p:nvPr>
        </p:nvSpPr>
        <p:spPr>
          <a:xfrm>
            <a:off x="260383" y="1587697"/>
            <a:ext cx="5851660" cy="5278659"/>
          </a:xfrm>
        </p:spPr>
        <p:txBody>
          <a:bodyPr>
            <a:normAutofit fontScale="92500"/>
          </a:bodyPr>
          <a:lstStyle/>
          <a:p>
            <a:pPr>
              <a:spcBef>
                <a:spcPts val="200"/>
              </a:spcBef>
            </a:pPr>
            <a:r>
              <a:rPr lang="en-US" sz="3200" b="1" dirty="0">
                <a:effectLst>
                  <a:outerShdw blurRad="38100" dist="38100" dir="2700000" algn="tl">
                    <a:srgbClr val="000000">
                      <a:alpha val="43137"/>
                    </a:srgbClr>
                  </a:outerShdw>
                </a:effectLst>
              </a:rPr>
              <a:t>Saul </a:t>
            </a:r>
            <a:r>
              <a:rPr lang="en-US" sz="3200" b="1" dirty="0">
                <a:solidFill>
                  <a:srgbClr val="800000"/>
                </a:solidFill>
                <a:effectLst>
                  <a:outerShdw blurRad="38100" dist="38100" dir="2700000" algn="tl">
                    <a:srgbClr val="000000">
                      <a:alpha val="43137"/>
                    </a:srgbClr>
                  </a:outerShdw>
                </a:effectLst>
              </a:rPr>
              <a:t>consents</a:t>
            </a:r>
            <a:r>
              <a:rPr lang="en-US" sz="3200" b="1" dirty="0">
                <a:effectLst>
                  <a:outerShdw blurRad="38100" dist="38100" dir="2700000" algn="tl">
                    <a:srgbClr val="000000">
                      <a:alpha val="43137"/>
                    </a:srgbClr>
                  </a:outerShdw>
                </a:effectLst>
              </a:rPr>
              <a:t> to Stephen’s death</a:t>
            </a:r>
            <a:r>
              <a:rPr lang="en-US" sz="3200" b="1" dirty="0"/>
              <a:t>.</a:t>
            </a:r>
          </a:p>
          <a:p>
            <a:pPr>
              <a:spcBef>
                <a:spcPts val="200"/>
              </a:spcBef>
            </a:pPr>
            <a:r>
              <a:rPr lang="en-US" sz="3200" b="1" dirty="0"/>
              <a:t>A great persecution arises against the church, and disciples are scattered throughout Judea and Samaria, except the apostles.*</a:t>
            </a:r>
          </a:p>
          <a:p>
            <a:pPr>
              <a:spcBef>
                <a:spcPts val="200"/>
              </a:spcBef>
            </a:pPr>
            <a:r>
              <a:rPr lang="en-US" sz="3200" b="1" dirty="0">
                <a:effectLst>
                  <a:outerShdw blurRad="38100" dist="38100" dir="2700000" algn="tl">
                    <a:srgbClr val="000000">
                      <a:alpha val="43137"/>
                    </a:srgbClr>
                  </a:outerShdw>
                </a:effectLst>
              </a:rPr>
              <a:t>Devout men bury Stephen</a:t>
            </a:r>
            <a:r>
              <a:rPr lang="en-US" sz="3200" b="1" dirty="0"/>
              <a:t>, and great lamentation is made for him. (8:2, 1 Thess. 4:13)</a:t>
            </a:r>
          </a:p>
          <a:p>
            <a:pPr>
              <a:lnSpc>
                <a:spcPct val="110000"/>
              </a:lnSpc>
              <a:spcBef>
                <a:spcPts val="30"/>
              </a:spcBef>
            </a:pPr>
            <a:r>
              <a:rPr lang="en-US" sz="3200" b="1" dirty="0">
                <a:effectLst>
                  <a:outerShdw blurRad="38100" dist="38100" dir="2700000" algn="tl">
                    <a:srgbClr val="000000">
                      <a:alpha val="43137"/>
                    </a:srgbClr>
                  </a:outerShdw>
                </a:effectLst>
              </a:rPr>
              <a:t>Saul makes havoc of the church…</a:t>
            </a:r>
          </a:p>
          <a:p>
            <a:pPr marL="463550" lvl="1" indent="-238125">
              <a:spcBef>
                <a:spcPts val="30"/>
              </a:spcBef>
            </a:pPr>
            <a:r>
              <a:rPr lang="en-US" sz="3000" i="1" dirty="0">
                <a:effectLst>
                  <a:outerShdw blurRad="38100" dist="38100" dir="2700000" algn="tl">
                    <a:srgbClr val="000000">
                      <a:alpha val="43137"/>
                    </a:srgbClr>
                  </a:outerShdw>
                </a:effectLst>
              </a:rPr>
              <a:t>Entering EVERY HOUSE</a:t>
            </a:r>
          </a:p>
          <a:p>
            <a:pPr marL="463550" lvl="1" indent="-238125">
              <a:spcBef>
                <a:spcPts val="30"/>
              </a:spcBef>
            </a:pPr>
            <a:r>
              <a:rPr lang="en-US" sz="3000" i="1" dirty="0">
                <a:effectLst>
                  <a:outerShdw blurRad="38100" dist="38100" dir="2700000" algn="tl">
                    <a:srgbClr val="000000">
                      <a:alpha val="43137"/>
                    </a:srgbClr>
                  </a:outerShdw>
                </a:effectLst>
              </a:rPr>
              <a:t>Dragging off MEN and WOMEN</a:t>
            </a:r>
          </a:p>
          <a:p>
            <a:pPr marL="463550" lvl="1" indent="-238125">
              <a:spcBef>
                <a:spcPts val="30"/>
              </a:spcBef>
            </a:pPr>
            <a:r>
              <a:rPr lang="en-US" sz="3000" i="1" dirty="0">
                <a:effectLst>
                  <a:outerShdw blurRad="38100" dist="38100" dir="2700000" algn="tl">
                    <a:srgbClr val="000000">
                      <a:alpha val="43137"/>
                    </a:srgbClr>
                  </a:outerShdw>
                </a:effectLst>
              </a:rPr>
              <a:t>Committing them to PRISON</a:t>
            </a:r>
          </a:p>
          <a:p>
            <a:pPr marL="920750" lvl="2" indent="-238125">
              <a:spcBef>
                <a:spcPts val="30"/>
              </a:spcBef>
            </a:pPr>
            <a:endParaRPr lang="en-US" dirty="0"/>
          </a:p>
        </p:txBody>
      </p:sp>
      <p:sp>
        <p:nvSpPr>
          <p:cNvPr id="4" name="TextBox 3"/>
          <p:cNvSpPr txBox="1"/>
          <p:nvPr/>
        </p:nvSpPr>
        <p:spPr>
          <a:xfrm>
            <a:off x="6112043" y="0"/>
            <a:ext cx="3031957" cy="7048083"/>
          </a:xfrm>
          <a:prstGeom prst="rect">
            <a:avLst/>
          </a:prstGeom>
          <a:solidFill>
            <a:schemeClr val="tx1">
              <a:lumMod val="75000"/>
              <a:lumOff val="25000"/>
            </a:schemeClr>
          </a:solidFill>
        </p:spPr>
        <p:txBody>
          <a:bodyPr wrap="square" rtlCol="0">
            <a:spAutoFit/>
          </a:bodyPr>
          <a:lstStyle/>
          <a:p>
            <a:pPr algn="ctr"/>
            <a:r>
              <a:rPr lang="en-US" sz="4000" b="1" dirty="0">
                <a:solidFill>
                  <a:schemeClr val="accent4">
                    <a:lumMod val="20000"/>
                    <a:lumOff val="80000"/>
                  </a:schemeClr>
                </a:solidFill>
              </a:rPr>
              <a:t>Acts 26:9-11 </a:t>
            </a:r>
            <a:r>
              <a:rPr lang="en-US" sz="3200" dirty="0">
                <a:solidFill>
                  <a:schemeClr val="accent4">
                    <a:lumMod val="20000"/>
                    <a:lumOff val="80000"/>
                  </a:schemeClr>
                </a:solidFill>
              </a:rPr>
              <a:t>   </a:t>
            </a:r>
            <a:r>
              <a:rPr lang="en-US" sz="2400" i="1" dirty="0">
                <a:solidFill>
                  <a:schemeClr val="accent4">
                    <a:lumMod val="20000"/>
                    <a:lumOff val="80000"/>
                  </a:schemeClr>
                </a:solidFill>
                <a:latin typeface="Times New Roman" panose="02020603050405020304" pitchFamily="18" charset="0"/>
                <a:cs typeface="Times New Roman" panose="02020603050405020304" pitchFamily="18" charset="0"/>
              </a:rPr>
              <a:t>“…many of the saints  I shut up in prison, having received authority from the chief priests; and when they were put to death, I cast my vote against them.  And I punished them often in every synagogue and compelled them to blaspheme; and being exceedingly enraged against them, I persecuted them even to foreign cities.”</a:t>
            </a:r>
          </a:p>
          <a:p>
            <a:endParaRPr lang="en-US" sz="2000" i="1" dirty="0"/>
          </a:p>
        </p:txBody>
      </p:sp>
    </p:spTree>
    <p:extLst>
      <p:ext uri="{BB962C8B-B14F-4D97-AF65-F5344CB8AC3E}">
        <p14:creationId xmlns:p14="http://schemas.microsoft.com/office/powerpoint/2010/main" val="167217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92" y="89171"/>
            <a:ext cx="5311307" cy="1192150"/>
          </a:xfrm>
        </p:spPr>
        <p:txBody>
          <a:bodyPr>
            <a:normAutofit fontScale="90000"/>
          </a:bodyPr>
          <a:lstStyle/>
          <a:p>
            <a:r>
              <a:rPr lang="en-US" sz="4100" b="1" dirty="0">
                <a:latin typeface="Bookman Old Style" panose="02050604050505020204" pitchFamily="18" charset="0"/>
              </a:rPr>
              <a:t>Philip preaches in Samaria </a:t>
            </a:r>
            <a:r>
              <a:rPr lang="en-US" sz="3100" dirty="0">
                <a:latin typeface="Bookman Old Style" panose="02050604050505020204" pitchFamily="18" charset="0"/>
              </a:rPr>
              <a:t>(Acts 8:4-8)</a:t>
            </a:r>
            <a:endParaRPr lang="en-US" dirty="0">
              <a:latin typeface="Bookman Old Style" panose="02050604050505020204" pitchFamily="18" charset="0"/>
            </a:endParaRPr>
          </a:p>
        </p:txBody>
      </p:sp>
      <p:sp>
        <p:nvSpPr>
          <p:cNvPr id="3" name="Content Placeholder 2"/>
          <p:cNvSpPr>
            <a:spLocks noGrp="1"/>
          </p:cNvSpPr>
          <p:nvPr>
            <p:ph idx="1"/>
          </p:nvPr>
        </p:nvSpPr>
        <p:spPr>
          <a:xfrm>
            <a:off x="124293" y="1281322"/>
            <a:ext cx="4592085" cy="5576678"/>
          </a:xfrm>
        </p:spPr>
        <p:txBody>
          <a:bodyPr>
            <a:normAutofit/>
          </a:bodyPr>
          <a:lstStyle/>
          <a:p>
            <a:pPr>
              <a:spcBef>
                <a:spcPts val="0"/>
              </a:spcBef>
            </a:pPr>
            <a:r>
              <a:rPr lang="en-US" sz="3200" b="1" dirty="0"/>
              <a:t>Those who were scattered went everywhere preaching the word!</a:t>
            </a:r>
          </a:p>
          <a:p>
            <a:pPr>
              <a:spcBef>
                <a:spcPts val="0"/>
              </a:spcBef>
            </a:pPr>
            <a:r>
              <a:rPr lang="en-US" sz="3200" b="1" dirty="0"/>
              <a:t>Philip preaches Christ in Samaria.</a:t>
            </a:r>
          </a:p>
          <a:p>
            <a:pPr marL="457200" lvl="1">
              <a:spcBef>
                <a:spcPts val="0"/>
              </a:spcBef>
            </a:pPr>
            <a:r>
              <a:rPr lang="en-US" sz="2800" i="1" dirty="0">
                <a:solidFill>
                  <a:srgbClr val="800000"/>
                </a:solidFill>
                <a:effectLst>
                  <a:outerShdw blurRad="38100" dist="38100" dir="2700000" algn="tl">
                    <a:srgbClr val="000000">
                      <a:alpha val="43137"/>
                    </a:srgbClr>
                  </a:outerShdw>
                </a:effectLst>
              </a:rPr>
              <a:t>Philip’s ability to perform miracles would have come through the apostles.*</a:t>
            </a:r>
          </a:p>
          <a:p>
            <a:pPr marL="457200" lvl="1">
              <a:spcBef>
                <a:spcPts val="0"/>
              </a:spcBef>
            </a:pPr>
            <a:r>
              <a:rPr lang="en-US" sz="2800" i="1" dirty="0">
                <a:solidFill>
                  <a:srgbClr val="800000"/>
                </a:solidFill>
                <a:effectLst>
                  <a:outerShdw blurRad="38100" dist="38100" dir="2700000" algn="tl">
                    <a:srgbClr val="000000">
                      <a:alpha val="43137"/>
                    </a:srgbClr>
                  </a:outerShdw>
                </a:effectLst>
              </a:rPr>
              <a:t>His miracles led multitudes to believe his preaching.</a:t>
            </a:r>
          </a:p>
          <a:p>
            <a:pPr marL="457200" lvl="1">
              <a:spcBef>
                <a:spcPts val="0"/>
              </a:spcBef>
            </a:pPr>
            <a:r>
              <a:rPr lang="en-US" sz="2800" i="1" dirty="0">
                <a:solidFill>
                  <a:srgbClr val="800000"/>
                </a:solidFill>
                <a:effectLst>
                  <a:outerShdw blurRad="38100" dist="38100" dir="2700000" algn="tl">
                    <a:srgbClr val="000000">
                      <a:alpha val="43137"/>
                    </a:srgbClr>
                  </a:outerShdw>
                </a:effectLst>
              </a:rPr>
              <a:t>There was “great joy” in Samaria.</a:t>
            </a:r>
          </a:p>
          <a:p>
            <a:pPr lvl="1"/>
            <a:endParaRPr lang="en-US" sz="2600" dirty="0"/>
          </a:p>
          <a:p>
            <a:endParaRPr lang="en-US" dirty="0"/>
          </a:p>
        </p:txBody>
      </p:sp>
      <p:pic>
        <p:nvPicPr>
          <p:cNvPr id="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547" y="0"/>
            <a:ext cx="438745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6286500" y="2374900"/>
            <a:ext cx="2070100" cy="1930400"/>
          </a:xfrm>
          <a:prstGeom prst="ellipse">
            <a:avLst/>
          </a:prstGeom>
          <a:solidFill>
            <a:srgbClr val="FFFF00">
              <a:alpha val="9000"/>
            </a:srgbClr>
          </a:solid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35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93" y="89171"/>
            <a:ext cx="4632254" cy="1192150"/>
          </a:xfrm>
        </p:spPr>
        <p:txBody>
          <a:bodyPr>
            <a:normAutofit fontScale="90000"/>
          </a:bodyPr>
          <a:lstStyle/>
          <a:p>
            <a:r>
              <a:rPr lang="en-US" sz="3800" b="1" dirty="0">
                <a:latin typeface="Bookman Old Style" panose="02050604050505020204" pitchFamily="18" charset="0"/>
              </a:rPr>
              <a:t>Simon the Sorcerer Believes </a:t>
            </a:r>
            <a:r>
              <a:rPr lang="en-US" sz="3100" dirty="0">
                <a:latin typeface="Bookman Old Style" panose="02050604050505020204" pitchFamily="18" charset="0"/>
              </a:rPr>
              <a:t>(Acts 8:9-17)</a:t>
            </a:r>
            <a:endParaRPr lang="en-US" dirty="0">
              <a:latin typeface="Bookman Old Style" panose="02050604050505020204" pitchFamily="18" charset="0"/>
            </a:endParaRPr>
          </a:p>
        </p:txBody>
      </p:sp>
      <p:sp>
        <p:nvSpPr>
          <p:cNvPr id="3" name="Content Placeholder 2"/>
          <p:cNvSpPr>
            <a:spLocks noGrp="1"/>
          </p:cNvSpPr>
          <p:nvPr>
            <p:ph idx="1"/>
          </p:nvPr>
        </p:nvSpPr>
        <p:spPr>
          <a:xfrm>
            <a:off x="124293" y="1184225"/>
            <a:ext cx="4632254" cy="5875867"/>
          </a:xfrm>
        </p:spPr>
        <p:txBody>
          <a:bodyPr>
            <a:normAutofit fontScale="92500" lnSpcReduction="10000"/>
          </a:bodyPr>
          <a:lstStyle/>
          <a:p>
            <a:pPr>
              <a:spcBef>
                <a:spcPts val="300"/>
              </a:spcBef>
            </a:pPr>
            <a:r>
              <a:rPr lang="en-US" sz="3100" dirty="0">
                <a:effectLst>
                  <a:outerShdw blurRad="38100" dist="38100" dir="2700000" algn="tl">
                    <a:srgbClr val="000000">
                      <a:alpha val="43137"/>
                    </a:srgbClr>
                  </a:outerShdw>
                </a:effectLst>
              </a:rPr>
              <a:t>Simon had a great following among the people because of his </a:t>
            </a:r>
            <a:r>
              <a:rPr lang="en-US" sz="3100" b="1" dirty="0">
                <a:solidFill>
                  <a:srgbClr val="800000"/>
                </a:solidFill>
                <a:effectLst>
                  <a:outerShdw blurRad="38100" dist="38100" dir="2700000" algn="tl">
                    <a:srgbClr val="000000">
                      <a:alpha val="43137"/>
                    </a:srgbClr>
                  </a:outerShdw>
                </a:effectLst>
              </a:rPr>
              <a:t>sorcery.</a:t>
            </a:r>
          </a:p>
          <a:p>
            <a:pPr>
              <a:spcBef>
                <a:spcPts val="300"/>
              </a:spcBef>
            </a:pPr>
            <a:r>
              <a:rPr lang="en-US" sz="3100" dirty="0">
                <a:effectLst>
                  <a:outerShdw blurRad="38100" dist="38100" dir="2700000" algn="tl">
                    <a:srgbClr val="000000">
                      <a:alpha val="43137"/>
                    </a:srgbClr>
                  </a:outerShdw>
                </a:effectLst>
              </a:rPr>
              <a:t>But the people </a:t>
            </a:r>
            <a:r>
              <a:rPr lang="en-US" sz="3100" b="1" dirty="0">
                <a:solidFill>
                  <a:srgbClr val="800000"/>
                </a:solidFill>
                <a:effectLst>
                  <a:outerShdw blurRad="38100" dist="38100" dir="2700000" algn="tl">
                    <a:srgbClr val="000000">
                      <a:alpha val="43137"/>
                    </a:srgbClr>
                  </a:outerShdw>
                </a:effectLst>
              </a:rPr>
              <a:t>believed</a:t>
            </a:r>
            <a:r>
              <a:rPr lang="en-US" sz="3100" dirty="0">
                <a:effectLst>
                  <a:outerShdw blurRad="38100" dist="38100" dir="2700000" algn="tl">
                    <a:srgbClr val="000000">
                      <a:alpha val="43137"/>
                    </a:srgbClr>
                  </a:outerShdw>
                </a:effectLst>
              </a:rPr>
              <a:t> Philip’s preaching about Jesus and the kingdom, and they had been </a:t>
            </a:r>
            <a:r>
              <a:rPr lang="en-US" sz="3100" b="1" dirty="0">
                <a:solidFill>
                  <a:srgbClr val="800000"/>
                </a:solidFill>
                <a:effectLst>
                  <a:outerShdw blurRad="38100" dist="38100" dir="2700000" algn="tl">
                    <a:srgbClr val="000000">
                      <a:alpha val="43137"/>
                    </a:srgbClr>
                  </a:outerShdw>
                </a:effectLst>
              </a:rPr>
              <a:t>baptized</a:t>
            </a:r>
            <a:r>
              <a:rPr lang="en-US" sz="3100" dirty="0">
                <a:solidFill>
                  <a:srgbClr val="800000"/>
                </a:solidFill>
                <a:effectLst>
                  <a:outerShdw blurRad="38100" dist="38100" dir="2700000" algn="tl">
                    <a:srgbClr val="000000">
                      <a:alpha val="43137"/>
                    </a:srgbClr>
                  </a:outerShdw>
                </a:effectLst>
              </a:rPr>
              <a:t>.</a:t>
            </a:r>
          </a:p>
          <a:p>
            <a:pPr>
              <a:spcBef>
                <a:spcPts val="300"/>
              </a:spcBef>
            </a:pPr>
            <a:r>
              <a:rPr lang="en-US" sz="3100" dirty="0">
                <a:effectLst>
                  <a:outerShdw blurRad="38100" dist="38100" dir="2700000" algn="tl">
                    <a:srgbClr val="000000">
                      <a:alpha val="43137"/>
                    </a:srgbClr>
                  </a:outerShdw>
                </a:effectLst>
              </a:rPr>
              <a:t>Simon also </a:t>
            </a:r>
            <a:r>
              <a:rPr lang="en-US" sz="3100" b="1" dirty="0">
                <a:solidFill>
                  <a:srgbClr val="800000"/>
                </a:solidFill>
                <a:effectLst>
                  <a:outerShdw blurRad="38100" dist="38100" dir="2700000" algn="tl">
                    <a:srgbClr val="000000">
                      <a:alpha val="43137"/>
                    </a:srgbClr>
                  </a:outerShdw>
                </a:effectLst>
              </a:rPr>
              <a:t>believed</a:t>
            </a:r>
            <a:r>
              <a:rPr lang="en-US" sz="3100" dirty="0">
                <a:effectLst>
                  <a:outerShdw blurRad="38100" dist="38100" dir="2700000" algn="tl">
                    <a:srgbClr val="000000">
                      <a:alpha val="43137"/>
                    </a:srgbClr>
                  </a:outerShdw>
                </a:effectLst>
              </a:rPr>
              <a:t> and was </a:t>
            </a:r>
            <a:r>
              <a:rPr lang="en-US" sz="3100" b="1" dirty="0">
                <a:solidFill>
                  <a:srgbClr val="800000"/>
                </a:solidFill>
                <a:effectLst>
                  <a:outerShdw blurRad="38100" dist="38100" dir="2700000" algn="tl">
                    <a:srgbClr val="000000">
                      <a:alpha val="43137"/>
                    </a:srgbClr>
                  </a:outerShdw>
                </a:effectLst>
              </a:rPr>
              <a:t>baptized.</a:t>
            </a:r>
          </a:p>
          <a:p>
            <a:pPr>
              <a:spcBef>
                <a:spcPts val="300"/>
              </a:spcBef>
            </a:pPr>
            <a:r>
              <a:rPr lang="en-US" sz="3100" dirty="0">
                <a:effectLst>
                  <a:outerShdw blurRad="38100" dist="38100" dir="2700000" algn="tl">
                    <a:srgbClr val="000000">
                      <a:alpha val="43137"/>
                    </a:srgbClr>
                  </a:outerShdw>
                </a:effectLst>
              </a:rPr>
              <a:t>He was amazed at the signs and miracles done by Philip.</a:t>
            </a:r>
          </a:p>
          <a:p>
            <a:pPr>
              <a:spcBef>
                <a:spcPts val="300"/>
              </a:spcBef>
            </a:pPr>
            <a:r>
              <a:rPr lang="en-US" sz="3100" dirty="0">
                <a:effectLst>
                  <a:outerShdw blurRad="38100" dist="38100" dir="2700000" algn="tl">
                    <a:srgbClr val="000000">
                      <a:alpha val="43137"/>
                    </a:srgbClr>
                  </a:outerShdw>
                </a:effectLst>
              </a:rPr>
              <a:t>When Peter and John came to Samaria, they imparted the miraculous measure of the Holy Spirit to believers</a:t>
            </a:r>
            <a:r>
              <a:rPr lang="en-US" sz="3000" dirty="0">
                <a:effectLst>
                  <a:outerShdw blurRad="38100" dist="38100" dir="2700000" algn="tl">
                    <a:srgbClr val="000000">
                      <a:alpha val="43137"/>
                    </a:srgbClr>
                  </a:outerShdw>
                </a:effectLst>
              </a:rPr>
              <a:t>.</a:t>
            </a:r>
          </a:p>
          <a:p>
            <a:pPr lvl="1"/>
            <a:endParaRPr lang="en-US" sz="2600" dirty="0">
              <a:effectLst>
                <a:outerShdw blurRad="38100" dist="38100" dir="2700000" algn="tl">
                  <a:srgbClr val="000000">
                    <a:alpha val="43137"/>
                  </a:srgbClr>
                </a:outerShdw>
              </a:effectLst>
            </a:endParaRPr>
          </a:p>
          <a:p>
            <a:endParaRPr lang="en-US" dirty="0"/>
          </a:p>
        </p:txBody>
      </p:sp>
      <p:pic>
        <p:nvPicPr>
          <p:cNvPr id="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547" y="0"/>
            <a:ext cx="438745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6286500" y="2374900"/>
            <a:ext cx="2070100" cy="1930400"/>
          </a:xfrm>
          <a:prstGeom prst="ellipse">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44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97867"/>
            <a:ext cx="9144000" cy="2760133"/>
          </a:xfrm>
          <a:prstGeom prst="rect">
            <a:avLst/>
          </a:prstGeom>
        </p:spPr>
      </p:pic>
      <p:sp>
        <p:nvSpPr>
          <p:cNvPr id="2" name="Title 1"/>
          <p:cNvSpPr>
            <a:spLocks noGrp="1"/>
          </p:cNvSpPr>
          <p:nvPr>
            <p:ph type="title"/>
          </p:nvPr>
        </p:nvSpPr>
        <p:spPr>
          <a:xfrm>
            <a:off x="259881" y="55306"/>
            <a:ext cx="7141945" cy="911855"/>
          </a:xfrm>
        </p:spPr>
        <p:txBody>
          <a:bodyPr>
            <a:normAutofit/>
          </a:bodyPr>
          <a:lstStyle/>
          <a:p>
            <a:r>
              <a:rPr lang="en-US" sz="4000" b="1" dirty="0">
                <a:latin typeface="Bookman Old Style" panose="02050604050505020204" pitchFamily="18" charset="0"/>
              </a:rPr>
              <a:t>Simon’s Sin </a:t>
            </a:r>
            <a:r>
              <a:rPr lang="en-US" sz="3100" dirty="0">
                <a:latin typeface="Bookman Old Style" panose="02050604050505020204" pitchFamily="18" charset="0"/>
              </a:rPr>
              <a:t>(Acts 8:18-25</a:t>
            </a:r>
            <a:r>
              <a:rPr lang="en-US" sz="3100" dirty="0">
                <a:latin typeface="Arial Rounded MT Bold" panose="020F0704030504030204" pitchFamily="34" charset="0"/>
              </a:rPr>
              <a:t>)</a:t>
            </a:r>
            <a:endParaRPr lang="en-US" dirty="0">
              <a:latin typeface="Arial Rounded MT Bold" panose="020F0704030504030204" pitchFamily="34" charset="0"/>
            </a:endParaRPr>
          </a:p>
        </p:txBody>
      </p:sp>
      <p:sp>
        <p:nvSpPr>
          <p:cNvPr id="3" name="Content Placeholder 2"/>
          <p:cNvSpPr>
            <a:spLocks noGrp="1"/>
          </p:cNvSpPr>
          <p:nvPr>
            <p:ph idx="1"/>
          </p:nvPr>
        </p:nvSpPr>
        <p:spPr>
          <a:xfrm>
            <a:off x="259881" y="745064"/>
            <a:ext cx="8884119" cy="4639735"/>
          </a:xfrm>
        </p:spPr>
        <p:txBody>
          <a:bodyPr>
            <a:normAutofit/>
          </a:bodyPr>
          <a:lstStyle/>
          <a:p>
            <a:pPr>
              <a:spcBef>
                <a:spcPts val="0"/>
              </a:spcBef>
            </a:pPr>
            <a:r>
              <a:rPr lang="en-US" sz="3200" b="1" dirty="0"/>
              <a:t>Simon tries to buy the power to impart the Holy Spirit.</a:t>
            </a:r>
          </a:p>
          <a:p>
            <a:pPr>
              <a:spcBef>
                <a:spcPts val="0"/>
              </a:spcBef>
            </a:pPr>
            <a:r>
              <a:rPr lang="en-US" sz="3200" b="1" dirty="0"/>
              <a:t>Peter informs Simon that his thinking and his   heart are not right in the sight of God.</a:t>
            </a:r>
          </a:p>
          <a:p>
            <a:pPr marL="404813" lvl="1" indent="-173038">
              <a:spcBef>
                <a:spcPts val="0"/>
              </a:spcBef>
            </a:pPr>
            <a:r>
              <a:rPr lang="en-US" sz="2800" i="1" dirty="0">
                <a:solidFill>
                  <a:srgbClr val="800000"/>
                </a:solidFill>
                <a:effectLst>
                  <a:outerShdw blurRad="38100" dist="38100" dir="2700000" algn="tl">
                    <a:srgbClr val="000000">
                      <a:alpha val="43137"/>
                    </a:srgbClr>
                  </a:outerShdw>
                </a:effectLst>
              </a:rPr>
              <a:t>Peter instructs Simon to repent and pray.</a:t>
            </a:r>
          </a:p>
          <a:p>
            <a:pPr marL="404813" lvl="1" indent="-173038">
              <a:spcBef>
                <a:spcPts val="0"/>
              </a:spcBef>
            </a:pPr>
            <a:r>
              <a:rPr lang="en-US" sz="2800" i="1" dirty="0">
                <a:solidFill>
                  <a:srgbClr val="800000"/>
                </a:solidFill>
                <a:effectLst>
                  <a:outerShdw blurRad="38100" dist="38100" dir="2700000" algn="tl">
                    <a:srgbClr val="000000">
                      <a:alpha val="43137"/>
                    </a:srgbClr>
                  </a:outerShdw>
                </a:effectLst>
              </a:rPr>
              <a:t>Simon had been poisoned with bitterness (Heb. 12:15).</a:t>
            </a:r>
          </a:p>
          <a:p>
            <a:pPr marL="404813" lvl="1" indent="-173038">
              <a:spcBef>
                <a:spcPts val="0"/>
              </a:spcBef>
            </a:pPr>
            <a:r>
              <a:rPr lang="en-US" sz="2800" i="1" dirty="0">
                <a:solidFill>
                  <a:srgbClr val="800000"/>
                </a:solidFill>
                <a:effectLst>
                  <a:outerShdw blurRad="38100" dist="38100" dir="2700000" algn="tl">
                    <a:srgbClr val="000000">
                      <a:alpha val="43137"/>
                    </a:srgbClr>
                  </a:outerShdw>
                </a:effectLst>
              </a:rPr>
              <a:t>He was bound by iniquity (Prov. 5:22; John 8:34).</a:t>
            </a:r>
          </a:p>
          <a:p>
            <a:pPr marL="404813" lvl="1" indent="-173038">
              <a:spcBef>
                <a:spcPts val="0"/>
              </a:spcBef>
            </a:pPr>
            <a:r>
              <a:rPr lang="en-US" sz="2800" i="1" dirty="0">
                <a:solidFill>
                  <a:srgbClr val="800000"/>
                </a:solidFill>
                <a:effectLst>
                  <a:outerShdw blurRad="38100" dist="38100" dir="2700000" algn="tl">
                    <a:srgbClr val="000000">
                      <a:alpha val="43137"/>
                    </a:srgbClr>
                  </a:outerShdw>
                </a:effectLst>
              </a:rPr>
              <a:t>He requests that Peter pray for him (James 5:16).</a:t>
            </a:r>
          </a:p>
          <a:p>
            <a:pPr>
              <a:spcBef>
                <a:spcPts val="0"/>
              </a:spcBef>
            </a:pPr>
            <a:r>
              <a:rPr lang="en-US" sz="3000" b="1" dirty="0"/>
              <a:t>Returning to Jerusalem, the apostles evangelize the villages of Samaria</a:t>
            </a:r>
            <a:r>
              <a:rPr lang="en-US" sz="3000" dirty="0"/>
              <a:t>.</a:t>
            </a:r>
          </a:p>
          <a:p>
            <a:pPr lvl="1"/>
            <a:endParaRPr lang="en-US" sz="2600" dirty="0"/>
          </a:p>
          <a:p>
            <a:endParaRPr lang="en-US" dirty="0"/>
          </a:p>
        </p:txBody>
      </p:sp>
    </p:spTree>
    <p:extLst>
      <p:ext uri="{BB962C8B-B14F-4D97-AF65-F5344CB8AC3E}">
        <p14:creationId xmlns:p14="http://schemas.microsoft.com/office/powerpoint/2010/main" val="313984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01527-2712-7E72-FDC5-02FF140F88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211AAE-D540-F7D2-D265-C6C2EE2F9DB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CC34D06-9F80-5945-A2D4-FD85E68CC76F}"/>
              </a:ext>
            </a:extLst>
          </p:cNvPr>
          <p:cNvPicPr>
            <a:picLocks noChangeAspect="1"/>
          </p:cNvPicPr>
          <p:nvPr/>
        </p:nvPicPr>
        <p:blipFill>
          <a:blip r:embed="rId3"/>
          <a:stretch>
            <a:fillRect/>
          </a:stretch>
        </p:blipFill>
        <p:spPr>
          <a:xfrm>
            <a:off x="-405252" y="-118533"/>
            <a:ext cx="9803252" cy="6976533"/>
          </a:xfrm>
          <a:prstGeom prst="rect">
            <a:avLst/>
          </a:prstGeom>
        </p:spPr>
      </p:pic>
    </p:spTree>
    <p:extLst>
      <p:ext uri="{BB962C8B-B14F-4D97-AF65-F5344CB8AC3E}">
        <p14:creationId xmlns:p14="http://schemas.microsoft.com/office/powerpoint/2010/main" val="295020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3143</TotalTime>
  <Words>1274</Words>
  <Application>Microsoft Office PowerPoint</Application>
  <PresentationFormat>On-screen Show (4:3)</PresentationFormat>
  <Paragraphs>90</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 Rounded MT Bold</vt:lpstr>
      <vt:lpstr>Baskerville Old Face</vt:lpstr>
      <vt:lpstr>Bookman Old Style</vt:lpstr>
      <vt:lpstr>Calibri</vt:lpstr>
      <vt:lpstr>Calibri Light</vt:lpstr>
      <vt:lpstr>Tahoma</vt:lpstr>
      <vt:lpstr>Times New Roman</vt:lpstr>
      <vt:lpstr>Office Theme</vt:lpstr>
      <vt:lpstr>A C T S</vt:lpstr>
      <vt:lpstr>A C T S</vt:lpstr>
      <vt:lpstr>PowerPoint Presentation</vt:lpstr>
      <vt:lpstr>PowerPoint Presentation</vt:lpstr>
      <vt:lpstr>Severe Persecution Arises (Acts 8:1-4)</vt:lpstr>
      <vt:lpstr>Philip preaches in Samaria (Acts 8:4-8)</vt:lpstr>
      <vt:lpstr>Simon the Sorcerer Believes (Acts 8:9-17)</vt:lpstr>
      <vt:lpstr>Simon’s Sin (Acts 8:18-25)</vt:lpstr>
      <vt:lpstr>PowerPoint Presentation</vt:lpstr>
      <vt:lpstr>Lessons for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Steve Klein</cp:lastModifiedBy>
  <cp:revision>174</cp:revision>
  <cp:lastPrinted>2025-09-12T18:32:30Z</cp:lastPrinted>
  <dcterms:created xsi:type="dcterms:W3CDTF">2017-02-28T16:48:13Z</dcterms:created>
  <dcterms:modified xsi:type="dcterms:W3CDTF">2025-09-12T18:32:41Z</dcterms:modified>
</cp:coreProperties>
</file>