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handoutMasterIdLst>
    <p:handoutMasterId r:id="rId15"/>
  </p:handoutMasterIdLst>
  <p:sldIdLst>
    <p:sldId id="257" r:id="rId2"/>
    <p:sldId id="724" r:id="rId3"/>
    <p:sldId id="336" r:id="rId4"/>
    <p:sldId id="346" r:id="rId5"/>
    <p:sldId id="324" r:id="rId6"/>
    <p:sldId id="347" r:id="rId7"/>
    <p:sldId id="281" r:id="rId8"/>
    <p:sldId id="288" r:id="rId9"/>
    <p:sldId id="725" r:id="rId10"/>
    <p:sldId id="289" r:id="rId11"/>
    <p:sldId id="290" r:id="rId12"/>
    <p:sldId id="343" r:id="rId13"/>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4D4D4D"/>
    <a:srgbClr val="3A1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65" autoAdjust="0"/>
    <p:restoredTop sz="77591" autoAdjust="0"/>
  </p:normalViewPr>
  <p:slideViewPr>
    <p:cSldViewPr snapToGrid="0">
      <p:cViewPr varScale="1">
        <p:scale>
          <a:sx n="38" d="100"/>
          <a:sy n="38" d="100"/>
        </p:scale>
        <p:origin x="1976" y="2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B1E6E7A2-8349-8343-80D5-DE8A5F1AEDD9}" type="datetimeFigureOut">
              <a:rPr lang="en-US" smtClean="0"/>
              <a:t>9/17/2025</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344C6453-6732-9A4A-8F83-80DB14148FC0}" type="slidenum">
              <a:rPr lang="en-US" smtClean="0"/>
              <a:t>‹#›</a:t>
            </a:fld>
            <a:endParaRPr lang="en-US"/>
          </a:p>
        </p:txBody>
      </p:sp>
    </p:spTree>
    <p:extLst>
      <p:ext uri="{BB962C8B-B14F-4D97-AF65-F5344CB8AC3E}">
        <p14:creationId xmlns:p14="http://schemas.microsoft.com/office/powerpoint/2010/main" val="385422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7B0A4D79-0D4F-6844-A465-361B05CB759A}" type="datetimeFigureOut">
              <a:rPr lang="en-US" smtClean="0"/>
              <a:t>9/17/2025</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6C375006-0123-1F4D-8D80-DD5E1EF6A871}" type="slidenum">
              <a:rPr lang="en-US" smtClean="0"/>
              <a:t>‹#›</a:t>
            </a:fld>
            <a:endParaRPr lang="en-US"/>
          </a:p>
        </p:txBody>
      </p:sp>
    </p:spTree>
    <p:extLst>
      <p:ext uri="{BB962C8B-B14F-4D97-AF65-F5344CB8AC3E}">
        <p14:creationId xmlns:p14="http://schemas.microsoft.com/office/powerpoint/2010/main" val="366327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375006-0123-1F4D-8D80-DD5E1EF6A871}" type="slidenum">
              <a:rPr lang="en-US" smtClean="0"/>
              <a:t>1</a:t>
            </a:fld>
            <a:endParaRPr lang="en-US"/>
          </a:p>
        </p:txBody>
      </p:sp>
    </p:spTree>
    <p:extLst>
      <p:ext uri="{BB962C8B-B14F-4D97-AF65-F5344CB8AC3E}">
        <p14:creationId xmlns:p14="http://schemas.microsoft.com/office/powerpoint/2010/main" val="3731124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C9C2A-9E28-B519-2085-857C284D79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6856EA-750F-AA8B-5026-C4C6CF9D95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AD0474-42DD-B13D-CF12-8BFC2B47BF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77127C5-F19F-E2C7-6B21-2D35054DBE0D}"/>
              </a:ext>
            </a:extLst>
          </p:cNvPr>
          <p:cNvSpPr>
            <a:spLocks noGrp="1"/>
          </p:cNvSpPr>
          <p:nvPr>
            <p:ph type="sldNum" sz="quarter" idx="5"/>
          </p:nvPr>
        </p:nvSpPr>
        <p:spPr/>
        <p:txBody>
          <a:bodyPr/>
          <a:lstStyle/>
          <a:p>
            <a:fld id="{6C375006-0123-1F4D-8D80-DD5E1EF6A871}" type="slidenum">
              <a:rPr lang="en-US" smtClean="0"/>
              <a:t>2</a:t>
            </a:fld>
            <a:endParaRPr lang="en-US"/>
          </a:p>
        </p:txBody>
      </p:sp>
    </p:spTree>
    <p:extLst>
      <p:ext uri="{BB962C8B-B14F-4D97-AF65-F5344CB8AC3E}">
        <p14:creationId xmlns:p14="http://schemas.microsoft.com/office/powerpoint/2010/main" val="2957338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far as Luke’s record goes, he left Samaria to go to the road leading to Gaza</a:t>
            </a:r>
          </a:p>
          <a:p>
            <a:r>
              <a:rPr lang="en-US" dirty="0"/>
              <a:t>How long did it take him to get there? Where exactly on this road was he to go?</a:t>
            </a:r>
          </a:p>
          <a:p>
            <a:r>
              <a:rPr lang="en-US" dirty="0"/>
              <a:t>Did he have any Divine help getting there?   (cp. 8:39)</a:t>
            </a:r>
          </a:p>
          <a:p>
            <a:r>
              <a:rPr lang="en-US" dirty="0"/>
              <a:t>All we know is he went (8:27a)</a:t>
            </a:r>
          </a:p>
          <a:p>
            <a:endParaRPr lang="en-US" dirty="0"/>
          </a:p>
        </p:txBody>
      </p:sp>
      <p:sp>
        <p:nvSpPr>
          <p:cNvPr id="4" name="Slide Number Placeholder 3"/>
          <p:cNvSpPr>
            <a:spLocks noGrp="1"/>
          </p:cNvSpPr>
          <p:nvPr>
            <p:ph type="sldNum" sz="quarter" idx="5"/>
          </p:nvPr>
        </p:nvSpPr>
        <p:spPr/>
        <p:txBody>
          <a:bodyPr/>
          <a:lstStyle/>
          <a:p>
            <a:fld id="{6C375006-0123-1F4D-8D80-DD5E1EF6A871}" type="slidenum">
              <a:rPr lang="en-US" smtClean="0"/>
              <a:t>4</a:t>
            </a:fld>
            <a:endParaRPr lang="en-US"/>
          </a:p>
        </p:txBody>
      </p:sp>
    </p:spTree>
    <p:extLst>
      <p:ext uri="{BB962C8B-B14F-4D97-AF65-F5344CB8AC3E}">
        <p14:creationId xmlns:p14="http://schemas.microsoft.com/office/powerpoint/2010/main" val="401722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Google AI: In the Bible, "Ethiopian" (or the related term "Cushite") primarily refers to people of black African ancestry, encompassing a racial group rather than just one specific nationality or modern country. This term described people of Kush (Nubia), a powerful kingdom along the Nile River south of Egypt. </a:t>
            </a:r>
          </a:p>
          <a:p>
            <a:r>
              <a:rPr lang="en-US" b="1" dirty="0"/>
              <a:t>Jeremiah 13:23  </a:t>
            </a:r>
            <a:r>
              <a:rPr lang="en-US" dirty="0"/>
              <a:t>Can the Ethiopian change his skin or the leopard its spots?</a:t>
            </a:r>
          </a:p>
          <a:p>
            <a:endParaRPr lang="en-US" dirty="0"/>
          </a:p>
          <a:p>
            <a:r>
              <a:rPr lang="en-US" b="1" dirty="0"/>
              <a:t>Pronunciation of Candace</a:t>
            </a:r>
            <a:r>
              <a:rPr lang="en-US" dirty="0"/>
              <a:t>: Kan-DAH-</a:t>
            </a:r>
            <a:r>
              <a:rPr lang="en-US" dirty="0" err="1"/>
              <a:t>keh</a:t>
            </a:r>
            <a:endParaRPr lang="en-US" dirty="0"/>
          </a:p>
          <a:p>
            <a:r>
              <a:rPr lang="en-US" dirty="0"/>
              <a:t>While the Latinized version "</a:t>
            </a:r>
            <a:r>
              <a:rPr lang="en-US" b="1" dirty="0"/>
              <a:t>Candace</a:t>
            </a:r>
            <a:r>
              <a:rPr lang="en-US" dirty="0"/>
              <a:t>" is pronounced similarly to the English name "Candice" (KAN-dis), the original Meroitic and Greek term Kandake has the stress on the second syllable. </a:t>
            </a:r>
          </a:p>
          <a:p>
            <a:endParaRPr lang="en-US" dirty="0"/>
          </a:p>
          <a:p>
            <a:r>
              <a:rPr lang="en-US" altLang="en-US" b="0" i="0" dirty="0">
                <a:latin typeface="Calibri" panose="020F0502020204030204" pitchFamily="34" charset="0"/>
                <a:ea typeface="Calibri" panose="020F0502020204030204" pitchFamily="34" charset="0"/>
                <a:cs typeface="Calibri" panose="020F0502020204030204" pitchFamily="34" charset="0"/>
              </a:rPr>
              <a:t>*A eunuch is an emasculated male, often made so in ancient courts to ensure his loyalty to the crown.</a:t>
            </a:r>
          </a:p>
          <a:p>
            <a:r>
              <a:rPr lang="en-US" altLang="en-US" b="1" i="0" dirty="0">
                <a:latin typeface="Calibri" panose="020F0502020204030204" pitchFamily="34" charset="0"/>
                <a:ea typeface="Calibri" panose="020F0502020204030204" pitchFamily="34" charset="0"/>
                <a:cs typeface="Calibri" panose="020F0502020204030204" pitchFamily="34" charset="0"/>
              </a:rPr>
              <a:t>Deuteronomy 23:1  </a:t>
            </a:r>
            <a:r>
              <a:rPr lang="en-US" altLang="en-US" b="0" i="0" dirty="0">
                <a:latin typeface="Calibri" panose="020F0502020204030204" pitchFamily="34" charset="0"/>
                <a:ea typeface="Calibri" panose="020F0502020204030204" pitchFamily="34" charset="0"/>
                <a:cs typeface="Calibri" panose="020F0502020204030204" pitchFamily="34" charset="0"/>
              </a:rPr>
              <a:t>"He who is emasculated by crushing or mutilation shall not enter the assembly of the LORD.</a:t>
            </a:r>
          </a:p>
          <a:p>
            <a:endParaRPr lang="en-US" dirty="0"/>
          </a:p>
        </p:txBody>
      </p:sp>
      <p:sp>
        <p:nvSpPr>
          <p:cNvPr id="4" name="Slide Number Placeholder 3"/>
          <p:cNvSpPr>
            <a:spLocks noGrp="1"/>
          </p:cNvSpPr>
          <p:nvPr>
            <p:ph type="sldNum" sz="quarter" idx="5"/>
          </p:nvPr>
        </p:nvSpPr>
        <p:spPr/>
        <p:txBody>
          <a:bodyPr/>
          <a:lstStyle/>
          <a:p>
            <a:fld id="{6C375006-0123-1F4D-8D80-DD5E1EF6A871}" type="slidenum">
              <a:rPr lang="en-US" smtClean="0"/>
              <a:t>5</a:t>
            </a:fld>
            <a:endParaRPr lang="en-US"/>
          </a:p>
        </p:txBody>
      </p:sp>
    </p:spTree>
    <p:extLst>
      <p:ext uri="{BB962C8B-B14F-4D97-AF65-F5344CB8AC3E}">
        <p14:creationId xmlns:p14="http://schemas.microsoft.com/office/powerpoint/2010/main" val="386396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distance was approximately 1,500 miles between Ethiopia and Jerusalem.</a:t>
            </a:r>
          </a:p>
          <a:p>
            <a:r>
              <a:rPr lang="en-US" dirty="0"/>
              <a:t>What might this suggest about his character?</a:t>
            </a:r>
          </a:p>
          <a:p>
            <a:r>
              <a:rPr lang="en-US" dirty="0"/>
              <a:t>The eunuch was a high-ranking official under "Candace," the queen of the Ethiopians. This kingdom was ancient Kush, with its capital at </a:t>
            </a:r>
            <a:r>
              <a:rPr lang="en-US" dirty="0" err="1"/>
              <a:t>Meroë</a:t>
            </a:r>
            <a:r>
              <a:rPr lang="en-US" dirty="0"/>
              <a:t>, located in modern-day Sudan. "Ethiopia" in ancient texts referred to this region, south of Egypt, not the modern country.</a:t>
            </a:r>
          </a:p>
          <a:p>
            <a:endParaRPr lang="en-US" dirty="0"/>
          </a:p>
        </p:txBody>
      </p:sp>
      <p:sp>
        <p:nvSpPr>
          <p:cNvPr id="4" name="Slide Number Placeholder 3"/>
          <p:cNvSpPr>
            <a:spLocks noGrp="1"/>
          </p:cNvSpPr>
          <p:nvPr>
            <p:ph type="sldNum" sz="quarter" idx="5"/>
          </p:nvPr>
        </p:nvSpPr>
        <p:spPr/>
        <p:txBody>
          <a:bodyPr/>
          <a:lstStyle/>
          <a:p>
            <a:fld id="{6C375006-0123-1F4D-8D80-DD5E1EF6A871}" type="slidenum">
              <a:rPr lang="en-US" smtClean="0"/>
              <a:t>6</a:t>
            </a:fld>
            <a:endParaRPr lang="en-US"/>
          </a:p>
        </p:txBody>
      </p:sp>
    </p:spTree>
    <p:extLst>
      <p:ext uri="{BB962C8B-B14F-4D97-AF65-F5344CB8AC3E}">
        <p14:creationId xmlns:p14="http://schemas.microsoft.com/office/powerpoint/2010/main" val="2815332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Photography by Ardon Bar Hama </a:t>
            </a:r>
          </a:p>
          <a:p>
            <a:r>
              <a:rPr lang="en-US" dirty="0"/>
              <a:t>Portion of a photographic reproduction of the Great Isaiah Scroll, the best preserved of the biblical scrolls found at Qumran. It contains the entire Book of Isaiah in Hebrew, apart from some small damaged parts. This manuscript was probably written by a scribe of the Jewish sect of the Essenes around the second century BC. It is therefore over a 1000 years older than the oldest Masoretic manuscripts.</a:t>
            </a:r>
          </a:p>
          <a:p>
            <a:endParaRPr lang="en-US" dirty="0"/>
          </a:p>
          <a:p>
            <a:r>
              <a:rPr lang="en-US" dirty="0"/>
              <a:t>Google AI: There is one complete </a:t>
            </a:r>
            <a:r>
              <a:rPr lang="en-US" b="1" dirty="0"/>
              <a:t>Great Isaiah Scroll </a:t>
            </a:r>
            <a:r>
              <a:rPr lang="en-US" dirty="0"/>
              <a:t>discovered among the Dead Sea Scrolls, and approximately 18 other partial or complete scrolls and fragments of Isaiah dating before Jesus' birth, totaling at least 19 such documents found in various caves near Qumran and Wadi </a:t>
            </a:r>
            <a:r>
              <a:rPr lang="en-US" dirty="0" err="1"/>
              <a:t>Muraba'at</a:t>
            </a:r>
            <a:r>
              <a:rPr lang="en-US" dirty="0"/>
              <a:t>. The Great Isaiah Scroll, found in 1947, is the oldest known complete copy of the Book of Isaiah, and scholars have dated it to between 202 and 107 B.C. </a:t>
            </a:r>
          </a:p>
        </p:txBody>
      </p:sp>
      <p:sp>
        <p:nvSpPr>
          <p:cNvPr id="4" name="Slide Number Placeholder 3"/>
          <p:cNvSpPr>
            <a:spLocks noGrp="1"/>
          </p:cNvSpPr>
          <p:nvPr>
            <p:ph type="sldNum" sz="quarter" idx="5"/>
          </p:nvPr>
        </p:nvSpPr>
        <p:spPr/>
        <p:txBody>
          <a:bodyPr/>
          <a:lstStyle/>
          <a:p>
            <a:fld id="{6C375006-0123-1F4D-8D80-DD5E1EF6A871}" type="slidenum">
              <a:rPr lang="en-US" smtClean="0"/>
              <a:t>9</a:t>
            </a:fld>
            <a:endParaRPr lang="en-US"/>
          </a:p>
        </p:txBody>
      </p:sp>
    </p:spTree>
    <p:extLst>
      <p:ext uri="{BB962C8B-B14F-4D97-AF65-F5344CB8AC3E}">
        <p14:creationId xmlns:p14="http://schemas.microsoft.com/office/powerpoint/2010/main" val="3513520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Romans 10:9-10  </a:t>
            </a:r>
            <a:r>
              <a:rPr lang="en-US" dirty="0"/>
              <a:t>that if you confess with your mouth the Lord Jesus and believe in your heart that God has raised Him from the dead, you will be saved.  10  For with the heart one believes unto righteousness, and with the mouth confession is made unto salvation.</a:t>
            </a:r>
          </a:p>
          <a:p>
            <a:endParaRPr lang="en-US" dirty="0"/>
          </a:p>
          <a:p>
            <a:r>
              <a:rPr lang="en-US" dirty="0"/>
              <a:t>Manuscript evidence for </a:t>
            </a:r>
            <a:r>
              <a:rPr lang="en-US" b="1" dirty="0"/>
              <a:t>Acts 8:37 </a:t>
            </a:r>
            <a:r>
              <a:rPr lang="en-US" dirty="0"/>
              <a:t>is mixed, with most early Greek manuscripts omitting the verse, while early Church Fathers  (such as Irenaeus, Cyprian, and Augustine as well as some Latin manuscripts, like Old Latin versions) include it.. </a:t>
            </a:r>
          </a:p>
        </p:txBody>
      </p:sp>
      <p:sp>
        <p:nvSpPr>
          <p:cNvPr id="4" name="Slide Number Placeholder 3"/>
          <p:cNvSpPr>
            <a:spLocks noGrp="1"/>
          </p:cNvSpPr>
          <p:nvPr>
            <p:ph type="sldNum" sz="quarter" idx="5"/>
          </p:nvPr>
        </p:nvSpPr>
        <p:spPr/>
        <p:txBody>
          <a:bodyPr/>
          <a:lstStyle/>
          <a:p>
            <a:fld id="{6C375006-0123-1F4D-8D80-DD5E1EF6A871}" type="slidenum">
              <a:rPr lang="en-US" smtClean="0"/>
              <a:t>10</a:t>
            </a:fld>
            <a:endParaRPr lang="en-US"/>
          </a:p>
        </p:txBody>
      </p:sp>
    </p:spTree>
    <p:extLst>
      <p:ext uri="{BB962C8B-B14F-4D97-AF65-F5344CB8AC3E}">
        <p14:creationId xmlns:p14="http://schemas.microsoft.com/office/powerpoint/2010/main" val="2328108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Acts 21:8-9  </a:t>
            </a:r>
            <a:r>
              <a:rPr lang="en-US" dirty="0"/>
              <a:t>On the next day we who were Paul's companions departed and came to Caesarea, and entered the house of Philip the evangelist, who was one of the seven, and stayed with him.  9  Now this man had four virgin daughters who prophesied.</a:t>
            </a:r>
          </a:p>
        </p:txBody>
      </p:sp>
      <p:sp>
        <p:nvSpPr>
          <p:cNvPr id="4" name="Slide Number Placeholder 3"/>
          <p:cNvSpPr>
            <a:spLocks noGrp="1"/>
          </p:cNvSpPr>
          <p:nvPr>
            <p:ph type="sldNum" sz="quarter" idx="5"/>
          </p:nvPr>
        </p:nvSpPr>
        <p:spPr/>
        <p:txBody>
          <a:bodyPr/>
          <a:lstStyle/>
          <a:p>
            <a:fld id="{6C375006-0123-1F4D-8D80-DD5E1EF6A871}" type="slidenum">
              <a:rPr lang="en-US" smtClean="0"/>
              <a:t>11</a:t>
            </a:fld>
            <a:endParaRPr lang="en-US"/>
          </a:p>
        </p:txBody>
      </p:sp>
    </p:spTree>
    <p:extLst>
      <p:ext uri="{BB962C8B-B14F-4D97-AF65-F5344CB8AC3E}">
        <p14:creationId xmlns:p14="http://schemas.microsoft.com/office/powerpoint/2010/main" val="387209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r>
              <a:rPr lang="en-US" dirty="0"/>
              <a:t>A common phrase among modern evangelicals is “Preach the Man…not the plan.”</a:t>
            </a:r>
          </a:p>
          <a:p>
            <a:r>
              <a:rPr lang="en-US" dirty="0"/>
              <a:t>Philip illustrates the emptiness of such thinking.</a:t>
            </a:r>
          </a:p>
          <a:p>
            <a:r>
              <a:rPr lang="en-US" b="1" dirty="0"/>
              <a:t>In “Preaching Jesus,” Philip did not separate Jesus from the necessity of water baptism for salvation.  </a:t>
            </a:r>
          </a:p>
          <a:p>
            <a:r>
              <a:rPr lang="en-US" b="1" dirty="0"/>
              <a:t>Jesus is the SAVIOR and this is HOW He saves</a:t>
            </a:r>
            <a:r>
              <a:rPr lang="en-US" dirty="0"/>
              <a:t>!</a:t>
            </a:r>
          </a:p>
          <a:p>
            <a:r>
              <a:rPr lang="en-US" dirty="0"/>
              <a:t>To “preach the Man” is to “preach ALL the plan” </a:t>
            </a:r>
          </a:p>
          <a:p>
            <a:r>
              <a:rPr lang="en-US" b="1" dirty="0"/>
              <a:t>Acts 20:27  </a:t>
            </a:r>
            <a:r>
              <a:rPr lang="en-US" dirty="0"/>
              <a:t>For I have not shunned to declare to you the whole counsel of God</a:t>
            </a:r>
          </a:p>
        </p:txBody>
      </p:sp>
      <p:sp>
        <p:nvSpPr>
          <p:cNvPr id="4" name="Slide Number Placeholder 3"/>
          <p:cNvSpPr>
            <a:spLocks noGrp="1"/>
          </p:cNvSpPr>
          <p:nvPr>
            <p:ph type="sldNum" sz="quarter" idx="5"/>
          </p:nvPr>
        </p:nvSpPr>
        <p:spPr/>
        <p:txBody>
          <a:bodyPr/>
          <a:lstStyle/>
          <a:p>
            <a:fld id="{149456B5-C767-47D2-A370-484F73D57CA0}" type="slidenum">
              <a:rPr lang="en-US" smtClean="0"/>
              <a:t>12</a:t>
            </a:fld>
            <a:endParaRPr lang="en-US"/>
          </a:p>
        </p:txBody>
      </p:sp>
    </p:spTree>
    <p:extLst>
      <p:ext uri="{BB962C8B-B14F-4D97-AF65-F5344CB8AC3E}">
        <p14:creationId xmlns:p14="http://schemas.microsoft.com/office/powerpoint/2010/main" val="3461978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CB25A5A-9381-4EB0-97B5-2F3AFB7189B6}"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C8DC63-40D2-44A0-B4B3-34D4B1C37EB8}" type="slidenum">
              <a:rPr lang="en-US" smtClean="0"/>
              <a:t>‹#›</a:t>
            </a:fld>
            <a:endParaRPr lang="en-US"/>
          </a:p>
        </p:txBody>
      </p:sp>
    </p:spTree>
    <p:extLst>
      <p:ext uri="{BB962C8B-B14F-4D97-AF65-F5344CB8AC3E}">
        <p14:creationId xmlns:p14="http://schemas.microsoft.com/office/powerpoint/2010/main" val="4089693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B25A5A-9381-4EB0-97B5-2F3AFB7189B6}"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C8DC63-40D2-44A0-B4B3-34D4B1C37EB8}" type="slidenum">
              <a:rPr lang="en-US" smtClean="0"/>
              <a:t>‹#›</a:t>
            </a:fld>
            <a:endParaRPr lang="en-US"/>
          </a:p>
        </p:txBody>
      </p:sp>
    </p:spTree>
    <p:extLst>
      <p:ext uri="{BB962C8B-B14F-4D97-AF65-F5344CB8AC3E}">
        <p14:creationId xmlns:p14="http://schemas.microsoft.com/office/powerpoint/2010/main" val="4238258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B25A5A-9381-4EB0-97B5-2F3AFB7189B6}"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C8DC63-40D2-44A0-B4B3-34D4B1C37EB8}" type="slidenum">
              <a:rPr lang="en-US" smtClean="0"/>
              <a:t>‹#›</a:t>
            </a:fld>
            <a:endParaRPr lang="en-US"/>
          </a:p>
        </p:txBody>
      </p:sp>
    </p:spTree>
    <p:extLst>
      <p:ext uri="{BB962C8B-B14F-4D97-AF65-F5344CB8AC3E}">
        <p14:creationId xmlns:p14="http://schemas.microsoft.com/office/powerpoint/2010/main" val="15687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B25A5A-9381-4EB0-97B5-2F3AFB7189B6}"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C8DC63-40D2-44A0-B4B3-34D4B1C37EB8}" type="slidenum">
              <a:rPr lang="en-US" smtClean="0"/>
              <a:t>‹#›</a:t>
            </a:fld>
            <a:endParaRPr lang="en-US"/>
          </a:p>
        </p:txBody>
      </p:sp>
    </p:spTree>
    <p:extLst>
      <p:ext uri="{BB962C8B-B14F-4D97-AF65-F5344CB8AC3E}">
        <p14:creationId xmlns:p14="http://schemas.microsoft.com/office/powerpoint/2010/main" val="313772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CB25A5A-9381-4EB0-97B5-2F3AFB7189B6}"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C8DC63-40D2-44A0-B4B3-34D4B1C37EB8}" type="slidenum">
              <a:rPr lang="en-US" smtClean="0"/>
              <a:t>‹#›</a:t>
            </a:fld>
            <a:endParaRPr lang="en-US"/>
          </a:p>
        </p:txBody>
      </p:sp>
    </p:spTree>
    <p:extLst>
      <p:ext uri="{BB962C8B-B14F-4D97-AF65-F5344CB8AC3E}">
        <p14:creationId xmlns:p14="http://schemas.microsoft.com/office/powerpoint/2010/main" val="820184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CB25A5A-9381-4EB0-97B5-2F3AFB7189B6}" type="datetimeFigureOut">
              <a:rPr lang="en-US" smtClean="0"/>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C8DC63-40D2-44A0-B4B3-34D4B1C37EB8}" type="slidenum">
              <a:rPr lang="en-US" smtClean="0"/>
              <a:t>‹#›</a:t>
            </a:fld>
            <a:endParaRPr lang="en-US"/>
          </a:p>
        </p:txBody>
      </p:sp>
    </p:spTree>
    <p:extLst>
      <p:ext uri="{BB962C8B-B14F-4D97-AF65-F5344CB8AC3E}">
        <p14:creationId xmlns:p14="http://schemas.microsoft.com/office/powerpoint/2010/main" val="208059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CB25A5A-9381-4EB0-97B5-2F3AFB7189B6}" type="datetimeFigureOut">
              <a:rPr lang="en-US" smtClean="0"/>
              <a:t>9/17/2025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C8DC63-40D2-44A0-B4B3-34D4B1C37EB8}" type="slidenum">
              <a:rPr lang="en-US" smtClean="0"/>
              <a:t>‹#›</a:t>
            </a:fld>
            <a:endParaRPr lang="en-US"/>
          </a:p>
        </p:txBody>
      </p:sp>
    </p:spTree>
    <p:extLst>
      <p:ext uri="{BB962C8B-B14F-4D97-AF65-F5344CB8AC3E}">
        <p14:creationId xmlns:p14="http://schemas.microsoft.com/office/powerpoint/2010/main" val="212165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CB25A5A-9381-4EB0-97B5-2F3AFB7189B6}" type="datetimeFigureOut">
              <a:rPr lang="en-US" smtClean="0"/>
              <a:t>9/17/2025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C8DC63-40D2-44A0-B4B3-34D4B1C37EB8}" type="slidenum">
              <a:rPr lang="en-US" smtClean="0"/>
              <a:t>‹#›</a:t>
            </a:fld>
            <a:endParaRPr lang="en-US"/>
          </a:p>
        </p:txBody>
      </p:sp>
    </p:spTree>
    <p:extLst>
      <p:ext uri="{BB962C8B-B14F-4D97-AF65-F5344CB8AC3E}">
        <p14:creationId xmlns:p14="http://schemas.microsoft.com/office/powerpoint/2010/main" val="339445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B25A5A-9381-4EB0-97B5-2F3AFB7189B6}" type="datetimeFigureOut">
              <a:rPr lang="en-US" smtClean="0"/>
              <a:t>9/17/2025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C8DC63-40D2-44A0-B4B3-34D4B1C37EB8}" type="slidenum">
              <a:rPr lang="en-US" smtClean="0"/>
              <a:t>‹#›</a:t>
            </a:fld>
            <a:endParaRPr lang="en-US"/>
          </a:p>
        </p:txBody>
      </p:sp>
    </p:spTree>
    <p:extLst>
      <p:ext uri="{BB962C8B-B14F-4D97-AF65-F5344CB8AC3E}">
        <p14:creationId xmlns:p14="http://schemas.microsoft.com/office/powerpoint/2010/main" val="1303270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CB25A5A-9381-4EB0-97B5-2F3AFB7189B6}" type="datetimeFigureOut">
              <a:rPr lang="en-US" smtClean="0"/>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C8DC63-40D2-44A0-B4B3-34D4B1C37EB8}" type="slidenum">
              <a:rPr lang="en-US" smtClean="0"/>
              <a:t>‹#›</a:t>
            </a:fld>
            <a:endParaRPr lang="en-US"/>
          </a:p>
        </p:txBody>
      </p:sp>
    </p:spTree>
    <p:extLst>
      <p:ext uri="{BB962C8B-B14F-4D97-AF65-F5344CB8AC3E}">
        <p14:creationId xmlns:p14="http://schemas.microsoft.com/office/powerpoint/2010/main" val="31499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CB25A5A-9381-4EB0-97B5-2F3AFB7189B6}" type="datetimeFigureOut">
              <a:rPr lang="en-US" smtClean="0"/>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C8DC63-40D2-44A0-B4B3-34D4B1C37EB8}" type="slidenum">
              <a:rPr lang="en-US" smtClean="0"/>
              <a:t>‹#›</a:t>
            </a:fld>
            <a:endParaRPr lang="en-US"/>
          </a:p>
        </p:txBody>
      </p:sp>
    </p:spTree>
    <p:extLst>
      <p:ext uri="{BB962C8B-B14F-4D97-AF65-F5344CB8AC3E}">
        <p14:creationId xmlns:p14="http://schemas.microsoft.com/office/powerpoint/2010/main" val="420733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B25A5A-9381-4EB0-97B5-2F3AFB7189B6}" type="datetimeFigureOut">
              <a:rPr lang="en-US" smtClean="0"/>
              <a:t>9/17/2025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C8DC63-40D2-44A0-B4B3-34D4B1C37EB8}" type="slidenum">
              <a:rPr lang="en-US" smtClean="0"/>
              <a:t>‹#›</a:t>
            </a:fld>
            <a:endParaRPr lang="en-US"/>
          </a:p>
        </p:txBody>
      </p:sp>
    </p:spTree>
    <p:extLst>
      <p:ext uri="{BB962C8B-B14F-4D97-AF65-F5344CB8AC3E}">
        <p14:creationId xmlns:p14="http://schemas.microsoft.com/office/powerpoint/2010/main" val="36256350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parchment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parchment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20774"/>
            <a:ext cx="9144000" cy="132397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ctrTitle"/>
          </p:nvPr>
        </p:nvSpPr>
        <p:spPr>
          <a:xfrm>
            <a:off x="1" y="1122364"/>
            <a:ext cx="9143999" cy="1322386"/>
          </a:xfrm>
        </p:spPr>
        <p:txBody>
          <a:bodyPr>
            <a:normAutofit/>
          </a:bodyPr>
          <a:lstStyle/>
          <a:p>
            <a:r>
              <a:rPr lang="en-US" sz="8800" b="1" dirty="0">
                <a:solidFill>
                  <a:srgbClr val="3A1D00"/>
                </a:solidFill>
                <a:effectLst>
                  <a:outerShdw blurRad="50800" dist="38100" dir="2700000" algn="tl" rotWithShape="0">
                    <a:prstClr val="black">
                      <a:alpha val="40000"/>
                    </a:prstClr>
                  </a:outerShdw>
                </a:effectLst>
                <a:latin typeface="Baskerville Old Face" panose="02020602080505020303" pitchFamily="18" charset="0"/>
              </a:rPr>
              <a:t>A C T S</a:t>
            </a:r>
          </a:p>
        </p:txBody>
      </p:sp>
      <p:sp>
        <p:nvSpPr>
          <p:cNvPr id="5" name="Subtitle 4"/>
          <p:cNvSpPr>
            <a:spLocks noGrp="1"/>
          </p:cNvSpPr>
          <p:nvPr>
            <p:ph type="subTitle" idx="1"/>
          </p:nvPr>
        </p:nvSpPr>
        <p:spPr>
          <a:xfrm>
            <a:off x="5101387" y="2738625"/>
            <a:ext cx="3441700" cy="2723753"/>
          </a:xfrm>
        </p:spPr>
        <p:txBody>
          <a:bodyPr>
            <a:normAutofit/>
          </a:bodyPr>
          <a:lstStyle/>
          <a:p>
            <a:pPr>
              <a:spcBef>
                <a:spcPts val="600"/>
              </a:spcBef>
            </a:pPr>
            <a:r>
              <a:rPr lang="en-US" sz="4800" b="1" dirty="0">
                <a:solidFill>
                  <a:srgbClr val="3A1D00"/>
                </a:solidFill>
                <a:effectLst>
                  <a:outerShdw blurRad="50800" dist="38100" dir="2700000" algn="tl" rotWithShape="0">
                    <a:prstClr val="black">
                      <a:alpha val="40000"/>
                    </a:prstClr>
                  </a:outerShdw>
                </a:effectLst>
                <a:latin typeface="Baskerville Old Face" panose="02020602080505020303" pitchFamily="18" charset="0"/>
              </a:rPr>
              <a:t>Go Tell	   </a:t>
            </a:r>
          </a:p>
          <a:p>
            <a:pPr>
              <a:spcBef>
                <a:spcPts val="600"/>
              </a:spcBef>
            </a:pPr>
            <a:r>
              <a:rPr lang="en-US" sz="4800" b="1" dirty="0">
                <a:solidFill>
                  <a:srgbClr val="3A1D00"/>
                </a:solidFill>
                <a:effectLst>
                  <a:outerShdw blurRad="50800" dist="38100" dir="2700000" algn="tl" rotWithShape="0">
                    <a:prstClr val="black">
                      <a:alpha val="40000"/>
                    </a:prstClr>
                  </a:outerShdw>
                </a:effectLst>
                <a:latin typeface="Baskerville Old Face" panose="02020602080505020303" pitchFamily="18" charset="0"/>
              </a:rPr>
              <a:t>   the Good</a:t>
            </a:r>
          </a:p>
          <a:p>
            <a:pPr algn="l">
              <a:spcBef>
                <a:spcPts val="600"/>
              </a:spcBef>
            </a:pPr>
            <a:r>
              <a:rPr lang="en-US" sz="4800" b="1" dirty="0">
                <a:solidFill>
                  <a:srgbClr val="3A1D00"/>
                </a:solidFill>
                <a:effectLst>
                  <a:outerShdw blurRad="50800" dist="38100" dir="2700000" algn="tl" rotWithShape="0">
                    <a:prstClr val="black">
                      <a:alpha val="40000"/>
                    </a:prstClr>
                  </a:outerShdw>
                </a:effectLst>
                <a:latin typeface="Baskerville Old Face" panose="02020602080505020303" pitchFamily="18" charset="0"/>
              </a:rPr>
              <a:t>     News</a:t>
            </a:r>
            <a:r>
              <a:rPr lang="en-US" sz="4800" dirty="0">
                <a:solidFill>
                  <a:srgbClr val="3A1D00"/>
                </a:solidFill>
                <a:effectLst>
                  <a:outerShdw blurRad="50800" dist="38100" dir="2700000" algn="tl" rotWithShape="0">
                    <a:prstClr val="black">
                      <a:alpha val="40000"/>
                    </a:prstClr>
                  </a:outerShdw>
                </a:effectLst>
                <a:latin typeface="Baskerville Old Face" panose="02020602080505020303" pitchFamily="18" charset="0"/>
              </a:rPr>
              <a:t>!</a:t>
            </a:r>
          </a:p>
        </p:txBody>
      </p:sp>
      <p:pic>
        <p:nvPicPr>
          <p:cNvPr id="2" name="Picture 1">
            <a:extLst>
              <a:ext uri="{FF2B5EF4-FFF2-40B4-BE49-F238E27FC236}">
                <a16:creationId xmlns:a16="http://schemas.microsoft.com/office/drawing/2014/main" id="{5E7503DC-A98A-B1DB-6E29-1EAA83D6ED5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colorTemperature colorTemp="11200"/>
                    </a14:imgEffect>
                    <a14:imgEffect>
                      <a14:saturation sat="150000"/>
                    </a14:imgEffect>
                    <a14:imgEffect>
                      <a14:brightnessContrast contrast="20000"/>
                    </a14:imgEffect>
                  </a14:imgLayer>
                </a14:imgProps>
              </a:ext>
            </a:extLst>
          </a:blip>
          <a:stretch>
            <a:fillRect/>
          </a:stretch>
        </p:blipFill>
        <p:spPr>
          <a:xfrm>
            <a:off x="435355" y="2626288"/>
            <a:ext cx="5401413" cy="4050171"/>
          </a:xfrm>
          <a:prstGeom prst="ellipse">
            <a:avLst/>
          </a:prstGeom>
          <a:ln>
            <a:noFill/>
          </a:ln>
          <a:effectLst>
            <a:softEdge rad="112500"/>
          </a:effectLst>
        </p:spPr>
      </p:pic>
      <p:sp>
        <p:nvSpPr>
          <p:cNvPr id="3" name="TextBox 2">
            <a:extLst>
              <a:ext uri="{FF2B5EF4-FFF2-40B4-BE49-F238E27FC236}">
                <a16:creationId xmlns:a16="http://schemas.microsoft.com/office/drawing/2014/main" id="{72983D72-377D-7417-5648-47C695C24148}"/>
              </a:ext>
            </a:extLst>
          </p:cNvPr>
          <p:cNvSpPr txBox="1"/>
          <p:nvPr/>
        </p:nvSpPr>
        <p:spPr>
          <a:xfrm>
            <a:off x="5101389" y="5085081"/>
            <a:ext cx="3887992" cy="1477328"/>
          </a:xfrm>
          <a:prstGeom prst="rect">
            <a:avLst/>
          </a:prstGeom>
          <a:noFill/>
        </p:spPr>
        <p:txBody>
          <a:bodyPr wrap="square" rtlCol="0">
            <a:spAutoFit/>
          </a:bodyPr>
          <a:lstStyle/>
          <a:p>
            <a:r>
              <a:rPr lang="en-US" sz="3000" dirty="0">
                <a:effectLst>
                  <a:outerShdw blurRad="38100" dist="38100" dir="2700000" algn="tl">
                    <a:srgbClr val="000000">
                      <a:alpha val="43137"/>
                    </a:srgbClr>
                  </a:outerShdw>
                </a:effectLst>
              </a:rPr>
              <a:t>       </a:t>
            </a:r>
            <a:r>
              <a:rPr lang="en-US" sz="3000" i="1" dirty="0">
                <a:effectLst>
                  <a:outerShdw blurRad="38100" dist="38100" dir="2700000" algn="tl">
                    <a:srgbClr val="000000">
                      <a:alpha val="43137"/>
                    </a:srgbClr>
                  </a:outerShdw>
                </a:effectLst>
              </a:rPr>
              <a:t>The Growth and  </a:t>
            </a:r>
          </a:p>
          <a:p>
            <a:r>
              <a:rPr lang="en-US" sz="3000" i="1" dirty="0">
                <a:effectLst>
                  <a:outerShdw blurRad="38100" dist="38100" dir="2700000" algn="tl">
                    <a:srgbClr val="000000">
                      <a:alpha val="43137"/>
                    </a:srgbClr>
                  </a:outerShdw>
                </a:effectLst>
              </a:rPr>
              <a:t>    Development of     the Early Church</a:t>
            </a:r>
          </a:p>
        </p:txBody>
      </p:sp>
    </p:spTree>
    <p:extLst>
      <p:ext uri="{BB962C8B-B14F-4D97-AF65-F5344CB8AC3E}">
        <p14:creationId xmlns:p14="http://schemas.microsoft.com/office/powerpoint/2010/main" val="70262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190769"/>
            <a:ext cx="8775699" cy="1155431"/>
          </a:xfrm>
        </p:spPr>
        <p:txBody>
          <a:bodyPr>
            <a:noAutofit/>
          </a:bodyPr>
          <a:lstStyle/>
          <a:p>
            <a:r>
              <a:rPr lang="en-US" sz="3600" b="1" dirty="0">
                <a:latin typeface="Bookman Old Style" panose="02050604050505020204" pitchFamily="18" charset="0"/>
              </a:rPr>
              <a:t>Philip Preaches to the Ethiopian             </a:t>
            </a:r>
            <a:r>
              <a:rPr lang="en-US" sz="3200" dirty="0">
                <a:latin typeface="Bookman Old Style" panose="02050604050505020204" pitchFamily="18" charset="0"/>
              </a:rPr>
              <a:t>(Acts 8:26-40)</a:t>
            </a:r>
            <a:endParaRPr lang="en-US" sz="3600" dirty="0">
              <a:latin typeface="Bookman Old Style" panose="02050604050505020204" pitchFamily="18" charset="0"/>
            </a:endParaRPr>
          </a:p>
        </p:txBody>
      </p:sp>
      <p:sp>
        <p:nvSpPr>
          <p:cNvPr id="3" name="Content Placeholder 2"/>
          <p:cNvSpPr>
            <a:spLocks noGrp="1"/>
          </p:cNvSpPr>
          <p:nvPr>
            <p:ph idx="1"/>
          </p:nvPr>
        </p:nvSpPr>
        <p:spPr>
          <a:xfrm>
            <a:off x="368300" y="1341967"/>
            <a:ext cx="8674100" cy="5422900"/>
          </a:xfrm>
        </p:spPr>
        <p:txBody>
          <a:bodyPr>
            <a:normAutofit lnSpcReduction="10000"/>
          </a:bodyPr>
          <a:lstStyle/>
          <a:p>
            <a:r>
              <a:rPr lang="en-US" sz="3200" b="1" dirty="0"/>
              <a:t>As they are going down the road, they come to some water and the Ethiopian asks, </a:t>
            </a:r>
            <a:r>
              <a:rPr lang="en-US" sz="3200" b="1" i="1" dirty="0"/>
              <a:t>“See, here is water. What hinders me from being baptized?”</a:t>
            </a:r>
            <a:endParaRPr lang="en-US" sz="3200" b="1" dirty="0"/>
          </a:p>
          <a:p>
            <a:pPr marL="571500" lvl="1" indent="-279400"/>
            <a:r>
              <a:rPr lang="en-US" sz="2800" i="1" dirty="0">
                <a:solidFill>
                  <a:srgbClr val="800000"/>
                </a:solidFill>
                <a:effectLst>
                  <a:outerShdw blurRad="38100" dist="38100" dir="2700000" algn="tl">
                    <a:srgbClr val="000000">
                      <a:alpha val="43137"/>
                    </a:srgbClr>
                  </a:outerShdw>
                </a:effectLst>
              </a:rPr>
              <a:t>How does he know he needs to be baptized?</a:t>
            </a:r>
          </a:p>
          <a:p>
            <a:pPr marL="571500" lvl="1" indent="-279400"/>
            <a:r>
              <a:rPr lang="en-US" sz="2800" i="1" dirty="0">
                <a:solidFill>
                  <a:srgbClr val="800000"/>
                </a:solidFill>
                <a:effectLst>
                  <a:outerShdw blurRad="38100" dist="38100" dir="2700000" algn="tl">
                    <a:srgbClr val="000000">
                      <a:alpha val="43137"/>
                    </a:srgbClr>
                  </a:outerShdw>
                </a:effectLst>
              </a:rPr>
              <a:t>According to Acts 8:37, what does Philip answer,        and what is the Ethiopian’s response? (cp. Mark 16:16; Romans 10:10).</a:t>
            </a:r>
          </a:p>
          <a:p>
            <a:pPr marL="571500" lvl="1" indent="-279400"/>
            <a:r>
              <a:rPr lang="en-US" sz="2800" i="1" dirty="0">
                <a:solidFill>
                  <a:srgbClr val="800000"/>
                </a:solidFill>
                <a:effectLst>
                  <a:outerShdw blurRad="38100" dist="38100" dir="2700000" algn="tl">
                    <a:srgbClr val="000000">
                      <a:alpha val="43137"/>
                    </a:srgbClr>
                  </a:outerShdw>
                </a:effectLst>
              </a:rPr>
              <a:t>Is Acts 8:37 in your Bible?</a:t>
            </a:r>
            <a:endParaRPr lang="en-US" sz="2800" dirty="0">
              <a:solidFill>
                <a:srgbClr val="800000"/>
              </a:solidFill>
            </a:endParaRPr>
          </a:p>
          <a:p>
            <a:r>
              <a:rPr lang="en-US" sz="3200" b="1" i="1" dirty="0"/>
              <a:t>“And both Philip and the eunuch went down into the water, and he baptized him.”</a:t>
            </a:r>
          </a:p>
          <a:p>
            <a:pPr lvl="1"/>
            <a:r>
              <a:rPr lang="en-US" sz="2800" i="1" dirty="0">
                <a:solidFill>
                  <a:srgbClr val="800000"/>
                </a:solidFill>
                <a:effectLst>
                  <a:outerShdw blurRad="38100" dist="38100" dir="2700000" algn="tl">
                    <a:srgbClr val="000000">
                      <a:alpha val="43137"/>
                    </a:srgbClr>
                  </a:outerShdw>
                </a:effectLst>
              </a:rPr>
              <a:t>What does this illustrate about the </a:t>
            </a:r>
            <a:r>
              <a:rPr lang="en-US" sz="2800" b="1" i="1" dirty="0">
                <a:solidFill>
                  <a:srgbClr val="800000"/>
                </a:solidFill>
                <a:effectLst>
                  <a:outerShdw blurRad="38100" dist="38100" dir="2700000" algn="tl">
                    <a:srgbClr val="000000">
                      <a:alpha val="43137"/>
                    </a:srgbClr>
                  </a:outerShdw>
                </a:effectLst>
              </a:rPr>
              <a:t>mode</a:t>
            </a:r>
            <a:r>
              <a:rPr lang="en-US" sz="2800" i="1" dirty="0">
                <a:solidFill>
                  <a:srgbClr val="800000"/>
                </a:solidFill>
                <a:effectLst>
                  <a:outerShdw blurRad="38100" dist="38100" dir="2700000" algn="tl">
                    <a:srgbClr val="000000">
                      <a:alpha val="43137"/>
                    </a:srgbClr>
                  </a:outerShdw>
                </a:effectLst>
              </a:rPr>
              <a:t> of baptism?</a:t>
            </a:r>
          </a:p>
          <a:p>
            <a:r>
              <a:rPr lang="en-US" sz="3200" b="1" dirty="0"/>
              <a:t>The Ethiopian went on his way rejoicing!</a:t>
            </a:r>
          </a:p>
          <a:p>
            <a:pPr lvl="1"/>
            <a:r>
              <a:rPr lang="en-US" sz="2800" i="1" dirty="0">
                <a:solidFill>
                  <a:srgbClr val="800000"/>
                </a:solidFill>
                <a:effectLst>
                  <a:outerShdw blurRad="38100" dist="38100" dir="2700000" algn="tl">
                    <a:srgbClr val="000000">
                      <a:alpha val="43137"/>
                    </a:srgbClr>
                  </a:outerShdw>
                </a:effectLst>
              </a:rPr>
              <a:t>Did the “good news” spread to Ethiopia at this time?</a:t>
            </a:r>
            <a:endParaRPr lang="en-US" sz="2800" dirty="0">
              <a:solidFill>
                <a:srgbClr val="800000"/>
              </a:solidFill>
            </a:endParaRPr>
          </a:p>
        </p:txBody>
      </p:sp>
    </p:spTree>
    <p:extLst>
      <p:ext uri="{BB962C8B-B14F-4D97-AF65-F5344CB8AC3E}">
        <p14:creationId xmlns:p14="http://schemas.microsoft.com/office/powerpoint/2010/main" val="137838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ee the source image">
            <a:extLst>
              <a:ext uri="{FF2B5EF4-FFF2-40B4-BE49-F238E27FC236}">
                <a16:creationId xmlns:a16="http://schemas.microsoft.com/office/drawing/2014/main" id="{F8834D3E-6D43-DA76-CB2A-C4A92CCC06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82" t="36077" r="32577" b="21121"/>
          <a:stretch>
            <a:fillRect/>
          </a:stretch>
        </p:blipFill>
        <p:spPr bwMode="auto">
          <a:xfrm>
            <a:off x="3911600" y="50799"/>
            <a:ext cx="5133946" cy="680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60823" y="50799"/>
            <a:ext cx="3750777" cy="2878668"/>
          </a:xfrm>
        </p:spPr>
        <p:txBody>
          <a:bodyPr>
            <a:noAutofit/>
          </a:bodyPr>
          <a:lstStyle/>
          <a:p>
            <a:r>
              <a:rPr lang="en-US" sz="3600" b="1" dirty="0">
                <a:latin typeface="Bookman Old Style" panose="02050604050505020204" pitchFamily="18" charset="0"/>
              </a:rPr>
              <a:t>Philip preaches from Azotus to Caesarea               </a:t>
            </a:r>
            <a:r>
              <a:rPr lang="en-US" sz="2800" dirty="0">
                <a:latin typeface="Bookman Old Style" panose="02050604050505020204" pitchFamily="18" charset="0"/>
              </a:rPr>
              <a:t>(Acts 8:40)</a:t>
            </a:r>
            <a:endParaRPr lang="en-US" sz="3600" dirty="0">
              <a:latin typeface="Bookman Old Style" panose="02050604050505020204" pitchFamily="18" charset="0"/>
            </a:endParaRPr>
          </a:p>
        </p:txBody>
      </p:sp>
      <p:sp>
        <p:nvSpPr>
          <p:cNvPr id="3" name="Content Placeholder 2"/>
          <p:cNvSpPr>
            <a:spLocks noGrp="1"/>
          </p:cNvSpPr>
          <p:nvPr>
            <p:ph idx="1"/>
          </p:nvPr>
        </p:nvSpPr>
        <p:spPr>
          <a:xfrm>
            <a:off x="160823" y="2929467"/>
            <a:ext cx="3615310" cy="4436532"/>
          </a:xfrm>
        </p:spPr>
        <p:txBody>
          <a:bodyPr>
            <a:normAutofit/>
          </a:bodyPr>
          <a:lstStyle/>
          <a:p>
            <a:pPr marL="0" indent="0" algn="ctr">
              <a:buNone/>
            </a:pPr>
            <a:r>
              <a:rPr lang="en-US" sz="3200" i="1" dirty="0">
                <a:effectLst>
                  <a:outerShdw blurRad="38100" dist="38100" dir="2700000" algn="tl">
                    <a:srgbClr val="000000">
                      <a:alpha val="43137"/>
                    </a:srgbClr>
                  </a:outerShdw>
                </a:effectLst>
              </a:rPr>
              <a:t>“But Philip was found at </a:t>
            </a:r>
            <a:r>
              <a:rPr lang="en-US" sz="3200" i="1" dirty="0" err="1">
                <a:effectLst>
                  <a:outerShdw blurRad="38100" dist="38100" dir="2700000" algn="tl">
                    <a:srgbClr val="000000">
                      <a:alpha val="43137"/>
                    </a:srgbClr>
                  </a:outerShdw>
                </a:effectLst>
              </a:rPr>
              <a:t>Azotus</a:t>
            </a:r>
            <a:r>
              <a:rPr lang="en-US" sz="3200" i="1" dirty="0">
                <a:effectLst>
                  <a:outerShdw blurRad="38100" dist="38100" dir="2700000" algn="tl">
                    <a:srgbClr val="000000">
                      <a:alpha val="43137"/>
                    </a:srgbClr>
                  </a:outerShdw>
                </a:effectLst>
              </a:rPr>
              <a:t>. And passing through, he preached in all the cities till he came    to Caesarea.”      </a:t>
            </a:r>
            <a:r>
              <a:rPr lang="en-US" sz="3200" i="1" dirty="0"/>
              <a:t>(Acts 8:40 cf. 21:8-9)</a:t>
            </a:r>
          </a:p>
        </p:txBody>
      </p:sp>
      <p:sp>
        <p:nvSpPr>
          <p:cNvPr id="5" name="Line 15"/>
          <p:cNvSpPr>
            <a:spLocks noChangeShapeType="1"/>
          </p:cNvSpPr>
          <p:nvPr/>
        </p:nvSpPr>
        <p:spPr bwMode="auto">
          <a:xfrm flipV="1">
            <a:off x="5621867" y="1151467"/>
            <a:ext cx="1066800" cy="3843866"/>
          </a:xfrm>
          <a:prstGeom prst="line">
            <a:avLst/>
          </a:prstGeom>
          <a:ln w="85725">
            <a:solidFill>
              <a:srgbClr val="FF0000"/>
            </a:solidFill>
            <a:headEnd/>
            <a:tailEnd type="triangle" w="med" len="med"/>
          </a:ln>
          <a:extLst>
            <a:ext uri="{909E8E84-426E-40DD-AFC4-6F175D3DCCD1}">
              <a14:hiddenFill xmlns:a14="http://schemas.microsoft.com/office/drawing/2010/main">
                <a:noFill/>
              </a14:hiddenFill>
            </a:ext>
          </a:extLst>
        </p:spPr>
        <p:style>
          <a:lnRef idx="3">
            <a:schemeClr val="accent4"/>
          </a:lnRef>
          <a:fillRef idx="0">
            <a:schemeClr val="accent4"/>
          </a:fillRef>
          <a:effectRef idx="2">
            <a:schemeClr val="accent4"/>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57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47B44-2466-EA15-85CA-3A1A24324A32}"/>
            </a:ext>
          </a:extLst>
        </p:cNvPr>
        <p:cNvGrpSpPr/>
        <p:nvPr/>
      </p:nvGrpSpPr>
      <p:grpSpPr>
        <a:xfrm>
          <a:off x="0" y="0"/>
          <a:ext cx="0" cy="0"/>
          <a:chOff x="0" y="0"/>
          <a:chExt cx="0" cy="0"/>
        </a:xfrm>
      </p:grpSpPr>
      <p:sp>
        <p:nvSpPr>
          <p:cNvPr id="24579" name="Rectangle 3">
            <a:extLst>
              <a:ext uri="{FF2B5EF4-FFF2-40B4-BE49-F238E27FC236}">
                <a16:creationId xmlns:a16="http://schemas.microsoft.com/office/drawing/2014/main" id="{451AD083-4ADA-91F8-0C04-8CD8E9FD2258}"/>
              </a:ext>
            </a:extLst>
          </p:cNvPr>
          <p:cNvSpPr>
            <a:spLocks noGrp="1" noChangeArrowheads="1"/>
          </p:cNvSpPr>
          <p:nvPr>
            <p:ph idx="4294967295"/>
          </p:nvPr>
        </p:nvSpPr>
        <p:spPr>
          <a:xfrm>
            <a:off x="387750" y="270934"/>
            <a:ext cx="8349850" cy="6756400"/>
          </a:xfrm>
        </p:spPr>
        <p:txBody>
          <a:bodyPr>
            <a:normAutofit/>
          </a:bodyPr>
          <a:lstStyle/>
          <a:p>
            <a:pPr marL="400050" indent="-400050" algn="ctr">
              <a:lnSpc>
                <a:spcPct val="100000"/>
              </a:lnSpc>
              <a:spcAft>
                <a:spcPts val="600"/>
              </a:spcAft>
              <a:buNone/>
            </a:pPr>
            <a:r>
              <a:rPr lang="en-US" altLang="en-US" sz="3600" b="1" dirty="0">
                <a:latin typeface="Bookman Old Style" panose="02050604050505020204" pitchFamily="18" charset="0"/>
                <a:ea typeface="Calibri" panose="020F0502020204030204" pitchFamily="34" charset="0"/>
                <a:cs typeface="Calibri" panose="020F0502020204030204" pitchFamily="34" charset="0"/>
              </a:rPr>
              <a:t>Lessons for Us</a:t>
            </a:r>
          </a:p>
          <a:p>
            <a:pPr marL="400050" indent="-400050">
              <a:lnSpc>
                <a:spcPct val="100000"/>
              </a:lnSpc>
              <a:spcBef>
                <a:spcPts val="0"/>
              </a:spcBef>
              <a:buFont typeface="+mj-lt"/>
              <a:buAutoNum type="arabicPeriod"/>
            </a:pPr>
            <a:r>
              <a:rPr lang="en-US" altLang="en-US" sz="3200" b="1" dirty="0">
                <a:latin typeface="Calibri" panose="020F0502020204030204" pitchFamily="34" charset="0"/>
                <a:ea typeface="Calibri" panose="020F0502020204030204" pitchFamily="34" charset="0"/>
                <a:cs typeface="Calibri" panose="020F0502020204030204" pitchFamily="34" charset="0"/>
              </a:rPr>
              <a:t>Man is saved by hearing the gospel, not by the Holy Spirit talking to </a:t>
            </a:r>
            <a:r>
              <a:rPr lang="en-US" altLang="en-US" sz="3200" b="1">
                <a:latin typeface="Calibri" panose="020F0502020204030204" pitchFamily="34" charset="0"/>
                <a:ea typeface="Calibri" panose="020F0502020204030204" pitchFamily="34" charset="0"/>
                <a:cs typeface="Calibri" panose="020F0502020204030204" pitchFamily="34" charset="0"/>
              </a:rPr>
              <a:t>him directly or </a:t>
            </a:r>
            <a:r>
              <a:rPr lang="en-US" altLang="en-US" sz="3200" b="1" dirty="0">
                <a:latin typeface="Calibri" panose="020F0502020204030204" pitchFamily="34" charset="0"/>
                <a:ea typeface="Calibri" panose="020F0502020204030204" pitchFamily="34" charset="0"/>
                <a:cs typeface="Calibri" panose="020F0502020204030204" pitchFamily="34" charset="0"/>
              </a:rPr>
              <a:t>by the appearance of an angel </a:t>
            </a:r>
            <a:r>
              <a:rPr lang="en-US" altLang="en-US" sz="3200" dirty="0">
                <a:latin typeface="Calibri" panose="020F0502020204030204" pitchFamily="34" charset="0"/>
                <a:ea typeface="Calibri" panose="020F0502020204030204" pitchFamily="34" charset="0"/>
                <a:cs typeface="Calibri" panose="020F0502020204030204" pitchFamily="34" charset="0"/>
              </a:rPr>
              <a:t>(Romans 10:17;   James 1:21).</a:t>
            </a:r>
          </a:p>
          <a:p>
            <a:pPr marL="400050" lvl="0" indent="-400050">
              <a:lnSpc>
                <a:spcPct val="100000"/>
              </a:lnSpc>
              <a:spcBef>
                <a:spcPts val="0"/>
              </a:spcBef>
              <a:buFont typeface="+mj-lt"/>
              <a:buAutoNum type="arabicPeriod" startAt="2"/>
            </a:pPr>
            <a:r>
              <a:rPr lang="en-US" altLang="en-US" sz="3200" b="1" dirty="0">
                <a:solidFill>
                  <a:prstClr val="black"/>
                </a:solidFill>
                <a:latin typeface="Calibri" panose="020F0502020204030204" pitchFamily="34" charset="0"/>
                <a:ea typeface="Calibri" panose="020F0502020204030204" pitchFamily="34" charset="0"/>
                <a:cs typeface="Calibri" panose="020F0502020204030204" pitchFamily="34" charset="0"/>
              </a:rPr>
              <a:t>“Preaching Jesus” involves preaching all of His salvation plan. </a:t>
            </a:r>
            <a:r>
              <a:rPr lang="en-US" altLang="en-US" sz="3200" i="1" dirty="0">
                <a:solidFill>
                  <a:srgbClr val="8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You can’t preach “the Man” without preaching “His Plan!”</a:t>
            </a:r>
            <a:endParaRPr lang="en-US" altLang="en-US" sz="2800" i="1" dirty="0">
              <a:solidFill>
                <a:srgbClr val="8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0" indent="-114300">
              <a:spcBef>
                <a:spcPts val="75"/>
              </a:spcBef>
              <a:spcAft>
                <a:spcPts val="675"/>
              </a:spcAft>
              <a:buNone/>
            </a:pPr>
            <a:endParaRPr lang="en-US" altLang="en-US" sz="2425" b="1" dirty="0">
              <a:solidFill>
                <a:srgbClr val="8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5203782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579">
                                            <p:txEl>
                                              <p:pRg st="1" end="1"/>
                                            </p:txEl>
                                          </p:spTgt>
                                        </p:tgtEl>
                                        <p:attrNameLst>
                                          <p:attrName>style.visibility</p:attrName>
                                        </p:attrNameLst>
                                      </p:cBhvr>
                                      <p:to>
                                        <p:strVal val="visible"/>
                                      </p:to>
                                    </p:set>
                                    <p:animEffect transition="in" filter="dissolve">
                                      <p:cBhvr>
                                        <p:cTn id="7" dur="500"/>
                                        <p:tgtEl>
                                          <p:spTgt spid="2457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45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uiExpand="1" build="p" bldLvl="5"/>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18DD4-2567-B98A-58C9-5E1CB2D2BF5A}"/>
            </a:ext>
          </a:extLst>
        </p:cNvPr>
        <p:cNvGrpSpPr/>
        <p:nvPr/>
      </p:nvGrpSpPr>
      <p:grpSpPr>
        <a:xfrm>
          <a:off x="0" y="0"/>
          <a:ext cx="0" cy="0"/>
          <a:chOff x="0" y="0"/>
          <a:chExt cx="0" cy="0"/>
        </a:xfrm>
      </p:grpSpPr>
      <p:pic>
        <p:nvPicPr>
          <p:cNvPr id="2050" name="Picture 2" descr="Image result for parchment background">
            <a:extLst>
              <a:ext uri="{FF2B5EF4-FFF2-40B4-BE49-F238E27FC236}">
                <a16:creationId xmlns:a16="http://schemas.microsoft.com/office/drawing/2014/main" id="{E9ED6861-8BE6-BA6C-C17F-F6BAAE7C2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parchment background">
            <a:extLst>
              <a:ext uri="{FF2B5EF4-FFF2-40B4-BE49-F238E27FC236}">
                <a16:creationId xmlns:a16="http://schemas.microsoft.com/office/drawing/2014/main" id="{CC1559AE-1E30-C242-7388-B575A973EC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20774"/>
            <a:ext cx="9144000" cy="132397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9C601600-A03F-5E3D-700E-2C019D9A9CB9}"/>
              </a:ext>
            </a:extLst>
          </p:cNvPr>
          <p:cNvSpPr>
            <a:spLocks noGrp="1"/>
          </p:cNvSpPr>
          <p:nvPr>
            <p:ph type="ctrTitle"/>
          </p:nvPr>
        </p:nvSpPr>
        <p:spPr>
          <a:xfrm>
            <a:off x="1" y="1122364"/>
            <a:ext cx="9143999" cy="1322386"/>
          </a:xfrm>
        </p:spPr>
        <p:txBody>
          <a:bodyPr>
            <a:normAutofit/>
          </a:bodyPr>
          <a:lstStyle/>
          <a:p>
            <a:r>
              <a:rPr lang="en-US" sz="8800" b="1" dirty="0">
                <a:solidFill>
                  <a:srgbClr val="3A1D00"/>
                </a:solidFill>
                <a:effectLst>
                  <a:outerShdw blurRad="50800" dist="38100" dir="2700000" algn="tl" rotWithShape="0">
                    <a:prstClr val="black">
                      <a:alpha val="40000"/>
                    </a:prstClr>
                  </a:outerShdw>
                </a:effectLst>
                <a:latin typeface="Baskerville Old Face" panose="02020602080505020303" pitchFamily="18" charset="0"/>
              </a:rPr>
              <a:t>A C T S</a:t>
            </a:r>
          </a:p>
        </p:txBody>
      </p:sp>
      <p:sp>
        <p:nvSpPr>
          <p:cNvPr id="5" name="Subtitle 4">
            <a:extLst>
              <a:ext uri="{FF2B5EF4-FFF2-40B4-BE49-F238E27FC236}">
                <a16:creationId xmlns:a16="http://schemas.microsoft.com/office/drawing/2014/main" id="{62C32794-85BF-DE1A-0D0B-406E3266C5FB}"/>
              </a:ext>
            </a:extLst>
          </p:cNvPr>
          <p:cNvSpPr>
            <a:spLocks noGrp="1"/>
          </p:cNvSpPr>
          <p:nvPr>
            <p:ph type="subTitle" idx="1"/>
          </p:nvPr>
        </p:nvSpPr>
        <p:spPr>
          <a:xfrm>
            <a:off x="5443019" y="2706380"/>
            <a:ext cx="3441700" cy="1674626"/>
          </a:xfrm>
        </p:spPr>
        <p:txBody>
          <a:bodyPr>
            <a:normAutofit/>
          </a:bodyPr>
          <a:lstStyle/>
          <a:p>
            <a:pPr>
              <a:spcBef>
                <a:spcPts val="600"/>
              </a:spcBef>
            </a:pPr>
            <a:r>
              <a:rPr lang="en-US" sz="4800" b="1" dirty="0">
                <a:solidFill>
                  <a:srgbClr val="3A1D00"/>
                </a:solidFill>
                <a:effectLst>
                  <a:outerShdw blurRad="50800" dist="38100" dir="2700000" algn="tl" rotWithShape="0">
                    <a:prstClr val="black">
                      <a:alpha val="40000"/>
                    </a:prstClr>
                  </a:outerShdw>
                </a:effectLst>
                <a:latin typeface="Baskerville Old Face" panose="02020602080505020303" pitchFamily="18" charset="0"/>
              </a:rPr>
              <a:t>Lesson 12</a:t>
            </a:r>
          </a:p>
          <a:p>
            <a:pPr>
              <a:spcBef>
                <a:spcPts val="600"/>
              </a:spcBef>
            </a:pPr>
            <a:r>
              <a:rPr lang="en-US" sz="4000" b="1" dirty="0">
                <a:solidFill>
                  <a:srgbClr val="3A1D00"/>
                </a:solidFill>
                <a:effectLst>
                  <a:outerShdw blurRad="50800" dist="38100" dir="2700000" algn="tl" rotWithShape="0">
                    <a:prstClr val="black">
                      <a:alpha val="40000"/>
                    </a:prstClr>
                  </a:outerShdw>
                </a:effectLst>
                <a:latin typeface="Baskerville Old Face" panose="02020602080505020303" pitchFamily="18" charset="0"/>
              </a:rPr>
              <a:t>Acts 8:26-40</a:t>
            </a:r>
            <a:endParaRPr lang="en-US" sz="4000" dirty="0">
              <a:solidFill>
                <a:srgbClr val="3A1D00"/>
              </a:solidFill>
              <a:effectLst>
                <a:outerShdw blurRad="50800" dist="38100" dir="2700000" algn="tl" rotWithShape="0">
                  <a:prstClr val="black">
                    <a:alpha val="40000"/>
                  </a:prstClr>
                </a:outerShdw>
              </a:effectLst>
              <a:latin typeface="Baskerville Old Face" panose="02020602080505020303" pitchFamily="18" charset="0"/>
            </a:endParaRPr>
          </a:p>
        </p:txBody>
      </p:sp>
      <p:pic>
        <p:nvPicPr>
          <p:cNvPr id="2" name="Picture 1">
            <a:extLst>
              <a:ext uri="{FF2B5EF4-FFF2-40B4-BE49-F238E27FC236}">
                <a16:creationId xmlns:a16="http://schemas.microsoft.com/office/drawing/2014/main" id="{65778B17-E280-B33A-6259-A1DFA877EB0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colorTemperature colorTemp="11200"/>
                    </a14:imgEffect>
                    <a14:imgEffect>
                      <a14:saturation sat="150000"/>
                    </a14:imgEffect>
                    <a14:imgEffect>
                      <a14:brightnessContrast contrast="20000"/>
                    </a14:imgEffect>
                  </a14:imgLayer>
                </a14:imgProps>
              </a:ext>
            </a:extLst>
          </a:blip>
          <a:stretch>
            <a:fillRect/>
          </a:stretch>
        </p:blipFill>
        <p:spPr>
          <a:xfrm>
            <a:off x="435355" y="2626288"/>
            <a:ext cx="5401413" cy="4050171"/>
          </a:xfrm>
          <a:prstGeom prst="ellipse">
            <a:avLst/>
          </a:prstGeom>
          <a:ln>
            <a:noFill/>
          </a:ln>
          <a:effectLst>
            <a:softEdge rad="112500"/>
          </a:effectLst>
        </p:spPr>
      </p:pic>
      <p:sp>
        <p:nvSpPr>
          <p:cNvPr id="3" name="TextBox 2">
            <a:extLst>
              <a:ext uri="{FF2B5EF4-FFF2-40B4-BE49-F238E27FC236}">
                <a16:creationId xmlns:a16="http://schemas.microsoft.com/office/drawing/2014/main" id="{6105874D-F40D-8020-C45E-3EF0076BD0CB}"/>
              </a:ext>
            </a:extLst>
          </p:cNvPr>
          <p:cNvSpPr txBox="1"/>
          <p:nvPr/>
        </p:nvSpPr>
        <p:spPr>
          <a:xfrm>
            <a:off x="5795165" y="4166255"/>
            <a:ext cx="3089554" cy="2062103"/>
          </a:xfrm>
          <a:prstGeom prst="rect">
            <a:avLst/>
          </a:prstGeom>
          <a:noFill/>
        </p:spPr>
        <p:txBody>
          <a:bodyPr wrap="square" rtlCol="0">
            <a:spAutoFit/>
          </a:bodyPr>
          <a:lstStyle/>
          <a:p>
            <a:pPr marL="236538" indent="-236538">
              <a:buFont typeface="Arial" panose="020B0604020202020204" pitchFamily="34" charset="0"/>
              <a:buChar char="•"/>
            </a:pPr>
            <a:r>
              <a:rPr lang="en-US" sz="3200" dirty="0">
                <a:effectLst>
                  <a:outerShdw blurRad="38100" dist="38100" dir="2700000" algn="tl">
                    <a:srgbClr val="000000">
                      <a:alpha val="43137"/>
                    </a:srgbClr>
                  </a:outerShdw>
                </a:effectLst>
              </a:rPr>
              <a:t>Philip preaches to the  Ethiopian Eunuch</a:t>
            </a:r>
          </a:p>
        </p:txBody>
      </p:sp>
    </p:spTree>
    <p:extLst>
      <p:ext uri="{BB962C8B-B14F-4D97-AF65-F5344CB8AC3E}">
        <p14:creationId xmlns:p14="http://schemas.microsoft.com/office/powerpoint/2010/main" val="39513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27">
            <a:extLst>
              <a:ext uri="{FF2B5EF4-FFF2-40B4-BE49-F238E27FC236}">
                <a16:creationId xmlns:a16="http://schemas.microsoft.com/office/drawing/2014/main" id="{DC890086-1D30-455A-1213-3DCA86BC216B}"/>
              </a:ext>
            </a:extLst>
          </p:cNvPr>
          <p:cNvGrpSpPr>
            <a:grpSpLocks/>
          </p:cNvGrpSpPr>
          <p:nvPr/>
        </p:nvGrpSpPr>
        <p:grpSpPr bwMode="auto">
          <a:xfrm>
            <a:off x="0" y="0"/>
            <a:ext cx="9144000" cy="6858000"/>
            <a:chOff x="0" y="0"/>
            <a:chExt cx="12192000" cy="6858000"/>
          </a:xfrm>
        </p:grpSpPr>
        <p:pic>
          <p:nvPicPr>
            <p:cNvPr id="8203" name="Picture 2">
              <a:extLst>
                <a:ext uri="{FF2B5EF4-FFF2-40B4-BE49-F238E27FC236}">
                  <a16:creationId xmlns:a16="http://schemas.microsoft.com/office/drawing/2014/main" id="{76A3CADA-247A-AF47-0D3A-F49353BC8B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2">
              <a:extLst>
                <a:ext uri="{FF2B5EF4-FFF2-40B4-BE49-F238E27FC236}">
                  <a16:creationId xmlns:a16="http://schemas.microsoft.com/office/drawing/2014/main" id="{9C6AB977-4343-02F1-BA65-F092AB059E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000" t="46983" r="35625" b="37778"/>
            <a:stretch>
              <a:fillRect/>
            </a:stretch>
          </p:blipFill>
          <p:spPr bwMode="auto">
            <a:xfrm>
              <a:off x="5410200" y="2620191"/>
              <a:ext cx="990600" cy="557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Picture 3">
              <a:extLst>
                <a:ext uri="{FF2B5EF4-FFF2-40B4-BE49-F238E27FC236}">
                  <a16:creationId xmlns:a16="http://schemas.microsoft.com/office/drawing/2014/main" id="{52B75AAF-43AC-60A7-8F8D-E05CCB61A6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000" t="46983" r="35625" b="37778"/>
            <a:stretch>
              <a:fillRect/>
            </a:stretch>
          </p:blipFill>
          <p:spPr bwMode="auto">
            <a:xfrm rot="-1972631">
              <a:off x="4877990" y="2871662"/>
              <a:ext cx="990600" cy="557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4">
              <a:extLst>
                <a:ext uri="{FF2B5EF4-FFF2-40B4-BE49-F238E27FC236}">
                  <a16:creationId xmlns:a16="http://schemas.microsoft.com/office/drawing/2014/main" id="{9FA706A5-83CB-7730-FDD1-8996A472CF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000" t="46983" r="35625" b="37778"/>
            <a:stretch>
              <a:fillRect/>
            </a:stretch>
          </p:blipFill>
          <p:spPr bwMode="auto">
            <a:xfrm>
              <a:off x="3962400" y="2743200"/>
              <a:ext cx="152553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7" name="Picture 5">
              <a:extLst>
                <a:ext uri="{FF2B5EF4-FFF2-40B4-BE49-F238E27FC236}">
                  <a16:creationId xmlns:a16="http://schemas.microsoft.com/office/drawing/2014/main" id="{ACD2C788-B855-FD4D-1506-EE6E1FA500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000" t="46983" r="35625" b="37778"/>
            <a:stretch>
              <a:fillRect/>
            </a:stretch>
          </p:blipFill>
          <p:spPr bwMode="auto">
            <a:xfrm>
              <a:off x="4267201" y="1360714"/>
              <a:ext cx="990600" cy="201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8" name="Picture 6">
              <a:extLst>
                <a:ext uri="{FF2B5EF4-FFF2-40B4-BE49-F238E27FC236}">
                  <a16:creationId xmlns:a16="http://schemas.microsoft.com/office/drawing/2014/main" id="{5B488812-4D9F-47DA-C9AC-48A78CBB59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000" t="46983" r="35625" b="37778"/>
            <a:stretch>
              <a:fillRect/>
            </a:stretch>
          </p:blipFill>
          <p:spPr bwMode="auto">
            <a:xfrm rot="-1333982">
              <a:off x="7765824" y="1199309"/>
              <a:ext cx="457200" cy="81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9" name="Picture 8">
              <a:extLst>
                <a:ext uri="{FF2B5EF4-FFF2-40B4-BE49-F238E27FC236}">
                  <a16:creationId xmlns:a16="http://schemas.microsoft.com/office/drawing/2014/main" id="{79EB8435-6EAC-8604-2BDE-A41A2D5F2D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000" t="46983" r="35625" b="37778"/>
            <a:stretch>
              <a:fillRect/>
            </a:stretch>
          </p:blipFill>
          <p:spPr bwMode="auto">
            <a:xfrm>
              <a:off x="6324600" y="4158343"/>
              <a:ext cx="379469" cy="557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0" name="Picture 9">
              <a:extLst>
                <a:ext uri="{FF2B5EF4-FFF2-40B4-BE49-F238E27FC236}">
                  <a16:creationId xmlns:a16="http://schemas.microsoft.com/office/drawing/2014/main" id="{A06DBA76-453F-CEE0-1A3D-E15BAE97D6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000" t="46983" r="35625" b="37778"/>
            <a:stretch>
              <a:fillRect/>
            </a:stretch>
          </p:blipFill>
          <p:spPr bwMode="auto">
            <a:xfrm>
              <a:off x="4988801" y="5278503"/>
              <a:ext cx="1869199" cy="1274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1" name="Picture 10">
              <a:extLst>
                <a:ext uri="{FF2B5EF4-FFF2-40B4-BE49-F238E27FC236}">
                  <a16:creationId xmlns:a16="http://schemas.microsoft.com/office/drawing/2014/main" id="{B3E5A423-C1C4-7E87-A7EF-B8002D0D2E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000" t="46983" r="35625" b="37778"/>
            <a:stretch>
              <a:fillRect/>
            </a:stretch>
          </p:blipFill>
          <p:spPr bwMode="auto">
            <a:xfrm flipV="1">
              <a:off x="2362201" y="6133480"/>
              <a:ext cx="9484600" cy="49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2" name="Picture 11">
              <a:extLst>
                <a:ext uri="{FF2B5EF4-FFF2-40B4-BE49-F238E27FC236}">
                  <a16:creationId xmlns:a16="http://schemas.microsoft.com/office/drawing/2014/main" id="{A8DED418-304E-882E-D3E2-422B850AF6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000" t="46983" r="35625" b="37778"/>
            <a:stretch>
              <a:fillRect/>
            </a:stretch>
          </p:blipFill>
          <p:spPr bwMode="auto">
            <a:xfrm>
              <a:off x="9977602" y="5867400"/>
              <a:ext cx="198579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3" name="Picture 12">
              <a:extLst>
                <a:ext uri="{FF2B5EF4-FFF2-40B4-BE49-F238E27FC236}">
                  <a16:creationId xmlns:a16="http://schemas.microsoft.com/office/drawing/2014/main" id="{AB6271B8-88B7-C335-51B6-C85F3E3B39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000" t="46983" r="35625" b="37778"/>
            <a:stretch>
              <a:fillRect/>
            </a:stretch>
          </p:blipFill>
          <p:spPr bwMode="auto">
            <a:xfrm>
              <a:off x="2438400" y="5943600"/>
              <a:ext cx="2433802" cy="76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4" name="Picture 13">
              <a:extLst>
                <a:ext uri="{FF2B5EF4-FFF2-40B4-BE49-F238E27FC236}">
                  <a16:creationId xmlns:a16="http://schemas.microsoft.com/office/drawing/2014/main" id="{4814B4F4-F233-B0B9-5DD0-4F8C68AEBF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000" t="46983" r="35625" b="37778"/>
            <a:stretch>
              <a:fillRect/>
            </a:stretch>
          </p:blipFill>
          <p:spPr bwMode="auto">
            <a:xfrm rot="2005538">
              <a:off x="3490868" y="3285703"/>
              <a:ext cx="821124" cy="2054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5" name="Picture 14">
              <a:extLst>
                <a:ext uri="{FF2B5EF4-FFF2-40B4-BE49-F238E27FC236}">
                  <a16:creationId xmlns:a16="http://schemas.microsoft.com/office/drawing/2014/main" id="{C3EBAFB8-ADE7-9D75-1D09-0896393A03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000" t="46983" r="35625" b="37778"/>
            <a:stretch>
              <a:fillRect/>
            </a:stretch>
          </p:blipFill>
          <p:spPr bwMode="auto">
            <a:xfrm rot="2203837">
              <a:off x="2976483" y="5085748"/>
              <a:ext cx="484509" cy="409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6" name="Picture 16">
              <a:extLst>
                <a:ext uri="{FF2B5EF4-FFF2-40B4-BE49-F238E27FC236}">
                  <a16:creationId xmlns:a16="http://schemas.microsoft.com/office/drawing/2014/main" id="{9658299E-5CE2-2DE3-D746-48AD7171DD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000" t="46983" r="35625" b="37778"/>
            <a:stretch>
              <a:fillRect/>
            </a:stretch>
          </p:blipFill>
          <p:spPr bwMode="auto">
            <a:xfrm rot="-4438699">
              <a:off x="3405566" y="5232351"/>
              <a:ext cx="1420116" cy="248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7" name="Picture 17">
              <a:extLst>
                <a:ext uri="{FF2B5EF4-FFF2-40B4-BE49-F238E27FC236}">
                  <a16:creationId xmlns:a16="http://schemas.microsoft.com/office/drawing/2014/main" id="{E6BF475A-E5A2-2908-5B6D-3FC0092612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000" t="46983" r="35625" b="37778"/>
            <a:stretch>
              <a:fillRect/>
            </a:stretch>
          </p:blipFill>
          <p:spPr bwMode="auto">
            <a:xfrm rot="-2936155">
              <a:off x="3862227" y="5741460"/>
              <a:ext cx="484509" cy="303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8" name="Picture 19">
              <a:extLst>
                <a:ext uri="{FF2B5EF4-FFF2-40B4-BE49-F238E27FC236}">
                  <a16:creationId xmlns:a16="http://schemas.microsoft.com/office/drawing/2014/main" id="{5A8A0DD4-DBF6-9CF6-C51D-AAC69A1A07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000" t="46983" r="35625" b="37778"/>
            <a:stretch>
              <a:fillRect/>
            </a:stretch>
          </p:blipFill>
          <p:spPr bwMode="auto">
            <a:xfrm rot="1260703">
              <a:off x="4234413" y="4080864"/>
              <a:ext cx="243306" cy="712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9" name="Picture 24">
              <a:extLst>
                <a:ext uri="{FF2B5EF4-FFF2-40B4-BE49-F238E27FC236}">
                  <a16:creationId xmlns:a16="http://schemas.microsoft.com/office/drawing/2014/main" id="{209D9E2D-382A-19D1-9403-EF1BEAA28E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000" t="46983" r="35625" b="37778"/>
            <a:stretch>
              <a:fillRect/>
            </a:stretch>
          </p:blipFill>
          <p:spPr bwMode="auto">
            <a:xfrm rot="-627965">
              <a:off x="3552879" y="5056407"/>
              <a:ext cx="469136" cy="1173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0" name="Picture 25">
              <a:extLst>
                <a:ext uri="{FF2B5EF4-FFF2-40B4-BE49-F238E27FC236}">
                  <a16:creationId xmlns:a16="http://schemas.microsoft.com/office/drawing/2014/main" id="{DB7464F8-8FF6-1E2E-282D-999B0B8CA8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000" t="46983" r="35625" b="37778"/>
            <a:stretch>
              <a:fillRect/>
            </a:stretch>
          </p:blipFill>
          <p:spPr bwMode="auto">
            <a:xfrm rot="-5096868">
              <a:off x="3186203" y="4551443"/>
              <a:ext cx="367433" cy="130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1" name="Picture 26">
              <a:extLst>
                <a:ext uri="{FF2B5EF4-FFF2-40B4-BE49-F238E27FC236}">
                  <a16:creationId xmlns:a16="http://schemas.microsoft.com/office/drawing/2014/main" id="{C66BFA80-ADAB-B113-0179-A728654445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000" t="46983" r="35625" b="37778"/>
            <a:stretch>
              <a:fillRect/>
            </a:stretch>
          </p:blipFill>
          <p:spPr bwMode="auto">
            <a:xfrm rot="1061632">
              <a:off x="3319468" y="5084271"/>
              <a:ext cx="469136" cy="462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5600" name="Straight Arrow Connector 25599">
            <a:extLst>
              <a:ext uri="{FF2B5EF4-FFF2-40B4-BE49-F238E27FC236}">
                <a16:creationId xmlns:a16="http://schemas.microsoft.com/office/drawing/2014/main" id="{19FCBE78-1749-CBCF-70D0-F5A5C386FF22}"/>
              </a:ext>
            </a:extLst>
          </p:cNvPr>
          <p:cNvCxnSpPr>
            <a:cxnSpLocks/>
          </p:cNvCxnSpPr>
          <p:nvPr/>
        </p:nvCxnSpPr>
        <p:spPr>
          <a:xfrm flipH="1">
            <a:off x="801291" y="5200650"/>
            <a:ext cx="466725" cy="319088"/>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96" name="TextBox 25603">
            <a:extLst>
              <a:ext uri="{FF2B5EF4-FFF2-40B4-BE49-F238E27FC236}">
                <a16:creationId xmlns:a16="http://schemas.microsoft.com/office/drawing/2014/main" id="{42891733-7BBC-3BC5-08A8-AEEBCDBCBE09}"/>
              </a:ext>
            </a:extLst>
          </p:cNvPr>
          <p:cNvSpPr txBox="1">
            <a:spLocks noChangeArrowheads="1"/>
          </p:cNvSpPr>
          <p:nvPr/>
        </p:nvSpPr>
        <p:spPr bwMode="auto">
          <a:xfrm>
            <a:off x="201216" y="4857750"/>
            <a:ext cx="99893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100" b="1"/>
              <a:t>To Gaza</a:t>
            </a:r>
          </a:p>
        </p:txBody>
      </p:sp>
      <p:grpSp>
        <p:nvGrpSpPr>
          <p:cNvPr id="25607" name="Group 25606">
            <a:extLst>
              <a:ext uri="{FF2B5EF4-FFF2-40B4-BE49-F238E27FC236}">
                <a16:creationId xmlns:a16="http://schemas.microsoft.com/office/drawing/2014/main" id="{565F6296-3648-E344-CF19-F90147830854}"/>
              </a:ext>
            </a:extLst>
          </p:cNvPr>
          <p:cNvGrpSpPr>
            <a:grpSpLocks/>
          </p:cNvGrpSpPr>
          <p:nvPr/>
        </p:nvGrpSpPr>
        <p:grpSpPr bwMode="auto">
          <a:xfrm>
            <a:off x="5468629" y="521656"/>
            <a:ext cx="3557914" cy="1274939"/>
            <a:chOff x="8458200" y="304800"/>
            <a:chExt cx="3429000" cy="1153293"/>
          </a:xfrm>
        </p:grpSpPr>
        <p:sp>
          <p:nvSpPr>
            <p:cNvPr id="25605" name="Speech Bubble: Rectangle with Corners Rounded 25604">
              <a:extLst>
                <a:ext uri="{FF2B5EF4-FFF2-40B4-BE49-F238E27FC236}">
                  <a16:creationId xmlns:a16="http://schemas.microsoft.com/office/drawing/2014/main" id="{78B4F681-B8F7-3F4B-679A-1E9C08D330A0}"/>
                </a:ext>
              </a:extLst>
            </p:cNvPr>
            <p:cNvSpPr/>
            <p:nvPr/>
          </p:nvSpPr>
          <p:spPr>
            <a:xfrm>
              <a:off x="8458200" y="304800"/>
              <a:ext cx="3085247" cy="1153293"/>
            </a:xfrm>
            <a:prstGeom prst="wedgeRoundRectCallout">
              <a:avLst>
                <a:gd name="adj1" fmla="val -70660"/>
                <a:gd name="adj2" fmla="val 97900"/>
                <a:gd name="adj3" fmla="val 16667"/>
              </a:avLst>
            </a:prstGeom>
            <a:solidFill>
              <a:srgbClr val="FFFF9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8202" name="TextBox 25605">
              <a:extLst>
                <a:ext uri="{FF2B5EF4-FFF2-40B4-BE49-F238E27FC236}">
                  <a16:creationId xmlns:a16="http://schemas.microsoft.com/office/drawing/2014/main" id="{DC8D2BAC-68D3-8BAF-E773-FD859C6D9DE7}"/>
                </a:ext>
              </a:extLst>
            </p:cNvPr>
            <p:cNvSpPr txBox="1">
              <a:spLocks noChangeArrowheads="1"/>
            </p:cNvSpPr>
            <p:nvPr/>
          </p:nvSpPr>
          <p:spPr bwMode="auto">
            <a:xfrm>
              <a:off x="8610600" y="417492"/>
              <a:ext cx="3276600" cy="86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b="1" dirty="0"/>
                <a:t>Philip &amp; Simon the Sorcerer </a:t>
              </a:r>
              <a:r>
                <a:rPr lang="en-US" altLang="en-US" b="1" dirty="0">
                  <a:solidFill>
                    <a:srgbClr val="800000"/>
                  </a:solidFill>
                </a:rPr>
                <a:t>(8:5-25)</a:t>
              </a:r>
            </a:p>
          </p:txBody>
        </p:sp>
      </p:grpSp>
      <p:grpSp>
        <p:nvGrpSpPr>
          <p:cNvPr id="80" name="Group 79">
            <a:extLst>
              <a:ext uri="{FF2B5EF4-FFF2-40B4-BE49-F238E27FC236}">
                <a16:creationId xmlns:a16="http://schemas.microsoft.com/office/drawing/2014/main" id="{18FC0B98-A543-4BE1-D93D-971174466B86}"/>
              </a:ext>
            </a:extLst>
          </p:cNvPr>
          <p:cNvGrpSpPr>
            <a:grpSpLocks/>
          </p:cNvGrpSpPr>
          <p:nvPr/>
        </p:nvGrpSpPr>
        <p:grpSpPr bwMode="auto">
          <a:xfrm flipH="1">
            <a:off x="392559" y="2807210"/>
            <a:ext cx="3016894" cy="1656739"/>
            <a:chOff x="8481221" y="426172"/>
            <a:chExt cx="3157578" cy="1153045"/>
          </a:xfrm>
        </p:grpSpPr>
        <p:sp>
          <p:nvSpPr>
            <p:cNvPr id="81" name="Speech Bubble: Rectangle with Corners Rounded 80">
              <a:extLst>
                <a:ext uri="{FF2B5EF4-FFF2-40B4-BE49-F238E27FC236}">
                  <a16:creationId xmlns:a16="http://schemas.microsoft.com/office/drawing/2014/main" id="{6B989CFD-1FD9-B0DB-1B95-2EAC1DA0882A}"/>
                </a:ext>
              </a:extLst>
            </p:cNvPr>
            <p:cNvSpPr/>
            <p:nvPr/>
          </p:nvSpPr>
          <p:spPr>
            <a:xfrm>
              <a:off x="8481221" y="426172"/>
              <a:ext cx="3157578" cy="1153045"/>
            </a:xfrm>
            <a:prstGeom prst="wedgeRoundRectCallout">
              <a:avLst>
                <a:gd name="adj1" fmla="val -45367"/>
                <a:gd name="adj2" fmla="val 103312"/>
                <a:gd name="adj3" fmla="val 16667"/>
              </a:avLst>
            </a:prstGeom>
            <a:solidFill>
              <a:srgbClr val="CCFF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8200" name="TextBox 81">
              <a:extLst>
                <a:ext uri="{FF2B5EF4-FFF2-40B4-BE49-F238E27FC236}">
                  <a16:creationId xmlns:a16="http://schemas.microsoft.com/office/drawing/2014/main" id="{B41B5438-8692-3DEA-FF5A-BCC2B0A05EC1}"/>
                </a:ext>
              </a:extLst>
            </p:cNvPr>
            <p:cNvSpPr txBox="1">
              <a:spLocks noChangeArrowheads="1"/>
            </p:cNvSpPr>
            <p:nvPr/>
          </p:nvSpPr>
          <p:spPr bwMode="auto">
            <a:xfrm>
              <a:off x="8508322" y="496797"/>
              <a:ext cx="3048001" cy="963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b="1" dirty="0"/>
                <a:t>Philip and the Ethiopian Eunuch </a:t>
              </a:r>
              <a:r>
                <a:rPr lang="en-US" altLang="en-US" b="1" dirty="0">
                  <a:solidFill>
                    <a:srgbClr val="800000"/>
                  </a:solidFill>
                </a:rPr>
                <a:t>(8:26-40)</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5607"/>
                                        </p:tgtEl>
                                        <p:attrNameLst>
                                          <p:attrName>style.visibility</p:attrName>
                                        </p:attrNameLst>
                                      </p:cBhvr>
                                      <p:to>
                                        <p:strVal val="visible"/>
                                      </p:to>
                                    </p:set>
                                    <p:animEffect transition="in" filter="dissolve">
                                      <p:cBhvr>
                                        <p:cTn id="7" dur="500"/>
                                        <p:tgtEl>
                                          <p:spTgt spid="256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dissolve">
                                      <p:cBhvr>
                                        <p:cTn id="12"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ee the source image">
            <a:extLst>
              <a:ext uri="{FF2B5EF4-FFF2-40B4-BE49-F238E27FC236}">
                <a16:creationId xmlns:a16="http://schemas.microsoft.com/office/drawing/2014/main" id="{B94C08EE-F979-D852-D043-4F7E23DDCA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82" t="23673" r="25392" b="21121"/>
          <a:stretch>
            <a:fillRect/>
          </a:stretch>
        </p:blipFill>
        <p:spPr bwMode="auto">
          <a:xfrm>
            <a:off x="3856566" y="0"/>
            <a:ext cx="528743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4DFC384-BAB7-3942-39B7-C8E279586D05}"/>
              </a:ext>
            </a:extLst>
          </p:cNvPr>
          <p:cNvSpPr/>
          <p:nvPr/>
        </p:nvSpPr>
        <p:spPr>
          <a:xfrm>
            <a:off x="0" y="0"/>
            <a:ext cx="330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grpSp>
        <p:nvGrpSpPr>
          <p:cNvPr id="7" name="Group 6">
            <a:extLst>
              <a:ext uri="{FF2B5EF4-FFF2-40B4-BE49-F238E27FC236}">
                <a16:creationId xmlns:a16="http://schemas.microsoft.com/office/drawing/2014/main" id="{5D30A1EA-809C-36B0-3933-CB44D333AF1C}"/>
              </a:ext>
            </a:extLst>
          </p:cNvPr>
          <p:cNvGrpSpPr>
            <a:grpSpLocks/>
          </p:cNvGrpSpPr>
          <p:nvPr/>
        </p:nvGrpSpPr>
        <p:grpSpPr bwMode="auto">
          <a:xfrm>
            <a:off x="196851" y="294989"/>
            <a:ext cx="3577165" cy="1343519"/>
            <a:chOff x="0" y="228600"/>
            <a:chExt cx="3352800" cy="1343519"/>
          </a:xfrm>
        </p:grpSpPr>
        <p:sp>
          <p:nvSpPr>
            <p:cNvPr id="7174" name="TextBox 2">
              <a:extLst>
                <a:ext uri="{FF2B5EF4-FFF2-40B4-BE49-F238E27FC236}">
                  <a16:creationId xmlns:a16="http://schemas.microsoft.com/office/drawing/2014/main" id="{C4C0A0CA-6F8F-990E-1B0B-8678878C65D4}"/>
                </a:ext>
              </a:extLst>
            </p:cNvPr>
            <p:cNvSpPr txBox="1">
              <a:spLocks noChangeArrowheads="1"/>
            </p:cNvSpPr>
            <p:nvPr/>
          </p:nvSpPr>
          <p:spPr bwMode="auto">
            <a:xfrm>
              <a:off x="0" y="228600"/>
              <a:ext cx="3352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600" b="1" dirty="0">
                  <a:latin typeface="Bookman Old Style" panose="02050604050505020204" pitchFamily="18" charset="0"/>
                </a:rPr>
                <a:t>Philip Travels South</a:t>
              </a:r>
              <a:endParaRPr lang="en-US" altLang="en-US" sz="3600" b="1" dirty="0">
                <a:solidFill>
                  <a:srgbClr val="800000"/>
                </a:solidFill>
                <a:latin typeface="Bookman Old Style" panose="02050604050505020204" pitchFamily="18" charset="0"/>
              </a:endParaRPr>
            </a:p>
          </p:txBody>
        </p:sp>
        <p:cxnSp>
          <p:nvCxnSpPr>
            <p:cNvPr id="5" name="Straight Connector 4">
              <a:extLst>
                <a:ext uri="{FF2B5EF4-FFF2-40B4-BE49-F238E27FC236}">
                  <a16:creationId xmlns:a16="http://schemas.microsoft.com/office/drawing/2014/main" id="{FA40C63E-EFD3-3100-DA6E-9FF8EF83856E}"/>
                </a:ext>
              </a:extLst>
            </p:cNvPr>
            <p:cNvCxnSpPr/>
            <p:nvPr/>
          </p:nvCxnSpPr>
          <p:spPr>
            <a:xfrm>
              <a:off x="152400" y="1572119"/>
              <a:ext cx="30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BF034399-F03A-E2A7-0629-BB1AA58D1184}"/>
              </a:ext>
            </a:extLst>
          </p:cNvPr>
          <p:cNvSpPr txBox="1">
            <a:spLocks noChangeArrowheads="1"/>
          </p:cNvSpPr>
          <p:nvPr/>
        </p:nvSpPr>
        <p:spPr bwMode="auto">
          <a:xfrm>
            <a:off x="114300" y="1781699"/>
            <a:ext cx="3742266" cy="474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69863" indent="-169863">
              <a:spcBef>
                <a:spcPct val="0"/>
              </a:spcBef>
            </a:pPr>
            <a:r>
              <a:rPr lang="en-US" altLang="en-US" b="1" dirty="0"/>
              <a:t>When last we saw Philip, he was in the city of Samaria  (8:5)</a:t>
            </a:r>
          </a:p>
          <a:p>
            <a:pPr marL="169863" indent="-169863">
              <a:spcBef>
                <a:spcPct val="0"/>
              </a:spcBef>
            </a:pPr>
            <a:r>
              <a:rPr lang="en-US" altLang="en-US" b="1" dirty="0"/>
              <a:t>Now an angel of the Lord tells Philip to </a:t>
            </a:r>
            <a:r>
              <a:rPr lang="en-US" altLang="en-US" i="1" dirty="0">
                <a:solidFill>
                  <a:srgbClr val="800000"/>
                </a:solidFill>
                <a:effectLst>
                  <a:outerShdw blurRad="38100" dist="38100" dir="2700000" algn="tl">
                    <a:srgbClr val="000000">
                      <a:alpha val="43137"/>
                    </a:srgbClr>
                  </a:outerShdw>
                </a:effectLst>
              </a:rPr>
              <a:t>"Arise and go toward the south along the road which goes down from Jerusalem to Gaza.</a:t>
            </a:r>
            <a:r>
              <a:rPr lang="en-US" altLang="en-US" b="1" i="1" dirty="0">
                <a:solidFill>
                  <a:srgbClr val="800000"/>
                </a:solidFill>
              </a:rPr>
              <a:t>"  </a:t>
            </a:r>
            <a:r>
              <a:rPr lang="en-US" altLang="en-US" b="1" dirty="0"/>
              <a:t>This is desert. </a:t>
            </a:r>
          </a:p>
          <a:p>
            <a:pPr marL="169863" indent="-169863">
              <a:spcBef>
                <a:spcPct val="0"/>
              </a:spcBef>
            </a:pPr>
            <a:r>
              <a:rPr lang="en-US" altLang="en-US" b="1" dirty="0"/>
              <a:t>So he arose and went (8:26-27a).</a:t>
            </a:r>
          </a:p>
        </p:txBody>
      </p:sp>
      <p:sp>
        <p:nvSpPr>
          <p:cNvPr id="4" name="Arrow: Curved Left 3">
            <a:extLst>
              <a:ext uri="{FF2B5EF4-FFF2-40B4-BE49-F238E27FC236}">
                <a16:creationId xmlns:a16="http://schemas.microsoft.com/office/drawing/2014/main" id="{5668BE5A-0EE7-B541-AB35-41AE4AE0CC90}"/>
              </a:ext>
            </a:extLst>
          </p:cNvPr>
          <p:cNvSpPr/>
          <p:nvPr/>
        </p:nvSpPr>
        <p:spPr>
          <a:xfrm rot="1278602">
            <a:off x="6748787" y="3152513"/>
            <a:ext cx="592535" cy="3797982"/>
          </a:xfrm>
          <a:prstGeom prst="curvedLeftArrow">
            <a:avLst>
              <a:gd name="adj1" fmla="val 47892"/>
              <a:gd name="adj2" fmla="val 91213"/>
              <a:gd name="adj3" fmla="val 3081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a:extLst>
              <a:ext uri="{FF2B5EF4-FFF2-40B4-BE49-F238E27FC236}">
                <a16:creationId xmlns:a16="http://schemas.microsoft.com/office/drawing/2014/main" id="{68ABCB86-C3D7-0E94-B070-3E38DE784C3B}"/>
              </a:ext>
            </a:extLst>
          </p:cNvPr>
          <p:cNvSpPr>
            <a:spLocks noGrp="1" noChangeArrowheads="1"/>
          </p:cNvSpPr>
          <p:nvPr>
            <p:ph idx="4294967295"/>
          </p:nvPr>
        </p:nvSpPr>
        <p:spPr>
          <a:xfrm>
            <a:off x="379069" y="186267"/>
            <a:ext cx="8612531" cy="6671733"/>
          </a:xfrm>
        </p:spPr>
        <p:txBody>
          <a:bodyPr>
            <a:normAutofit lnSpcReduction="10000"/>
          </a:bodyPr>
          <a:lstStyle/>
          <a:p>
            <a:pPr marL="347663" indent="-347663" algn="ctr">
              <a:spcBef>
                <a:spcPts val="0"/>
              </a:spcBef>
              <a:buNone/>
              <a:defRPr/>
            </a:pPr>
            <a:r>
              <a:rPr lang="en-US" altLang="en-US" sz="3900" b="1" dirty="0">
                <a:latin typeface="Bookman Old Style" panose="02050604050505020204" pitchFamily="18" charset="0"/>
                <a:ea typeface="Calibri" panose="020F0502020204030204" pitchFamily="34" charset="0"/>
                <a:cs typeface="Calibri" panose="020F0502020204030204" pitchFamily="34" charset="0"/>
              </a:rPr>
              <a:t>An Ethiopian is Travelling </a:t>
            </a:r>
          </a:p>
          <a:p>
            <a:pPr marL="347663" indent="-347663" algn="ctr">
              <a:spcBef>
                <a:spcPts val="0"/>
              </a:spcBef>
              <a:buNone/>
              <a:defRPr/>
            </a:pPr>
            <a:r>
              <a:rPr lang="en-US" altLang="en-US" sz="3900" b="1" dirty="0">
                <a:latin typeface="Bookman Old Style" panose="02050604050505020204" pitchFamily="18" charset="0"/>
                <a:ea typeface="Calibri" panose="020F0502020204030204" pitchFamily="34" charset="0"/>
                <a:cs typeface="Calibri" panose="020F0502020204030204" pitchFamily="34" charset="0"/>
              </a:rPr>
              <a:t>home from Jerusalem </a:t>
            </a:r>
            <a:r>
              <a:rPr lang="en-US" altLang="en-US" sz="3200" b="1" dirty="0">
                <a:latin typeface="Bookman Old Style" panose="02050604050505020204" pitchFamily="18" charset="0"/>
                <a:ea typeface="Calibri" panose="020F0502020204030204" pitchFamily="34" charset="0"/>
                <a:cs typeface="Calibri" panose="020F0502020204030204" pitchFamily="34" charset="0"/>
              </a:rPr>
              <a:t>(8:27-28)</a:t>
            </a:r>
          </a:p>
          <a:p>
            <a:pPr marL="347663" indent="-347663">
              <a:spcBef>
                <a:spcPts val="0"/>
              </a:spcBef>
              <a:buNone/>
              <a:defRPr/>
            </a:pPr>
            <a:endParaRPr lang="en-US" altLang="en-US" sz="1100" b="1" dirty="0">
              <a:solidFill>
                <a:srgbClr val="800000"/>
              </a:solidFill>
              <a:latin typeface="Calibri" panose="020F0502020204030204" pitchFamily="34" charset="0"/>
              <a:ea typeface="Calibri" panose="020F0502020204030204" pitchFamily="34" charset="0"/>
              <a:cs typeface="Calibri" panose="020F0502020204030204" pitchFamily="34" charset="0"/>
            </a:endParaRPr>
          </a:p>
          <a:p>
            <a:pPr marL="287338" indent="-287338">
              <a:spcBef>
                <a:spcPts val="0"/>
              </a:spcBef>
              <a:defRPr/>
            </a:pPr>
            <a:r>
              <a:rPr lang="en-US" altLang="en-US" sz="3200" b="1" dirty="0">
                <a:latin typeface="Calibri" panose="020F0502020204030204" pitchFamily="34" charset="0"/>
                <a:ea typeface="Calibri" panose="020F0502020204030204" pitchFamily="34" charset="0"/>
                <a:cs typeface="Calibri" panose="020F0502020204030204" pitchFamily="34" charset="0"/>
              </a:rPr>
              <a:t>Nothing is known about his name or age.</a:t>
            </a:r>
          </a:p>
          <a:p>
            <a:pPr marL="287338" indent="-287338">
              <a:spcBef>
                <a:spcPts val="0"/>
              </a:spcBef>
              <a:defRPr/>
            </a:pPr>
            <a:r>
              <a:rPr lang="en-US" altLang="en-US" sz="3200" b="1" dirty="0">
                <a:latin typeface="Calibri" panose="020F0502020204030204" pitchFamily="34" charset="0"/>
                <a:ea typeface="Calibri" panose="020F0502020204030204" pitchFamily="34" charset="0"/>
                <a:cs typeface="Calibri" panose="020F0502020204030204" pitchFamily="34" charset="0"/>
              </a:rPr>
              <a:t>He was an Ethiopian.</a:t>
            </a:r>
          </a:p>
          <a:p>
            <a:pPr marL="627063" lvl="1" indent="-288925">
              <a:spcBef>
                <a:spcPts val="0"/>
              </a:spcBef>
              <a:defRPr/>
            </a:pPr>
            <a:r>
              <a:rPr lang="en-US" altLang="en-US" sz="3200" i="1" dirty="0">
                <a:solidFill>
                  <a:srgbClr val="8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Referring either to race or nationality or both.</a:t>
            </a:r>
          </a:p>
          <a:p>
            <a:pPr marL="627063" lvl="1" indent="-288925">
              <a:spcBef>
                <a:spcPts val="0"/>
              </a:spcBef>
              <a:defRPr/>
            </a:pPr>
            <a:r>
              <a:rPr lang="en-US" altLang="en-US" sz="3200" i="1" dirty="0">
                <a:solidFill>
                  <a:srgbClr val="8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History indicates there was a sizeable Jewish population in Ethiopia at this time.</a:t>
            </a:r>
          </a:p>
          <a:p>
            <a:pPr marL="287338" lvl="1" indent="-287338">
              <a:spcBef>
                <a:spcPts val="0"/>
              </a:spcBef>
              <a:defRPr/>
            </a:pPr>
            <a:r>
              <a:rPr lang="en-US" altLang="en-US" sz="3200" b="1" dirty="0">
                <a:latin typeface="Calibri" panose="020F0502020204030204" pitchFamily="34" charset="0"/>
                <a:ea typeface="Calibri" panose="020F0502020204030204" pitchFamily="34" charset="0"/>
                <a:cs typeface="Calibri" panose="020F0502020204030204" pitchFamily="34" charset="0"/>
              </a:rPr>
              <a:t>He was a man of prominence and wealth.</a:t>
            </a:r>
          </a:p>
          <a:p>
            <a:pPr marL="627063" lvl="2" indent="-288925">
              <a:spcBef>
                <a:spcPts val="0"/>
              </a:spcBef>
              <a:defRPr/>
            </a:pPr>
            <a:r>
              <a:rPr lang="en-US" altLang="en-US" sz="3200" i="1" dirty="0">
                <a:solidFill>
                  <a:srgbClr val="8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Treasurer to the Queen (Candace).</a:t>
            </a:r>
          </a:p>
          <a:p>
            <a:pPr marL="627063" lvl="2" indent="-288925">
              <a:spcBef>
                <a:spcPts val="0"/>
              </a:spcBef>
              <a:defRPr/>
            </a:pPr>
            <a:r>
              <a:rPr lang="en-US" altLang="en-US" sz="3200" i="1" dirty="0">
                <a:solidFill>
                  <a:srgbClr val="8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Riding in a chariot.</a:t>
            </a:r>
          </a:p>
          <a:p>
            <a:pPr marL="627063" lvl="2" indent="-288925">
              <a:spcBef>
                <a:spcPts val="0"/>
              </a:spcBef>
              <a:defRPr/>
            </a:pPr>
            <a:r>
              <a:rPr lang="en-US" altLang="en-US" sz="3200" i="1" dirty="0">
                <a:solidFill>
                  <a:srgbClr val="8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Reading a scroll.</a:t>
            </a:r>
          </a:p>
          <a:p>
            <a:pPr marL="287338" indent="-287338">
              <a:spcBef>
                <a:spcPts val="0"/>
              </a:spcBef>
              <a:defRPr/>
            </a:pPr>
            <a:r>
              <a:rPr lang="en-US" altLang="en-US" sz="3200" b="1" dirty="0">
                <a:latin typeface="Calibri" panose="020F0502020204030204" pitchFamily="34" charset="0"/>
                <a:ea typeface="Calibri" panose="020F0502020204030204" pitchFamily="34" charset="0"/>
                <a:cs typeface="Calibri" panose="020F0502020204030204" pitchFamily="34" charset="0"/>
              </a:rPr>
              <a:t>He was a eunuch.* </a:t>
            </a:r>
          </a:p>
          <a:p>
            <a:pPr marL="627063" lvl="1" indent="-288925">
              <a:spcBef>
                <a:spcPts val="0"/>
              </a:spcBef>
              <a:defRPr/>
            </a:pPr>
            <a:r>
              <a:rPr lang="en-US" altLang="en-US" sz="3200" i="1" dirty="0">
                <a:solidFill>
                  <a:srgbClr val="8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This would have limited his worship opportunities in the Jewish temple (Deut. 23:1).</a:t>
            </a:r>
          </a:p>
          <a:p>
            <a:pPr marL="287338" indent="-287338">
              <a:spcBef>
                <a:spcPts val="0"/>
              </a:spcBef>
              <a:defRPr/>
            </a:pPr>
            <a:r>
              <a:rPr lang="en-US" altLang="en-US" sz="3200" b="1" dirty="0">
                <a:latin typeface="Calibri" panose="020F0502020204030204" pitchFamily="34" charset="0"/>
                <a:ea typeface="Calibri" panose="020F0502020204030204" pitchFamily="34" charset="0"/>
                <a:cs typeface="Calibri" panose="020F0502020204030204" pitchFamily="34" charset="0"/>
              </a:rPr>
              <a:t>He was probably a proselyte, and he had come a long way to worship.</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314">
                                            <p:txEl>
                                              <p:pRg st="3" end="3"/>
                                            </p:txEl>
                                          </p:spTgt>
                                        </p:tgtEl>
                                        <p:attrNameLst>
                                          <p:attrName>style.visibility</p:attrName>
                                        </p:attrNameLst>
                                      </p:cBhvr>
                                      <p:to>
                                        <p:strVal val="visible"/>
                                      </p:to>
                                    </p:set>
                                    <p:animEffect transition="in" filter="fade">
                                      <p:cBhvr>
                                        <p:cTn id="7" dur="1000"/>
                                        <p:tgtEl>
                                          <p:spTgt spid="13314">
                                            <p:txEl>
                                              <p:pRg st="3" end="3"/>
                                            </p:txEl>
                                          </p:spTgt>
                                        </p:tgtEl>
                                      </p:cBhvr>
                                    </p:animEffect>
                                    <p:anim calcmode="lin" valueType="num">
                                      <p:cBhvr>
                                        <p:cTn id="8" dur="1000" fill="hold"/>
                                        <p:tgtEl>
                                          <p:spTgt spid="13314">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133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3314">
                                            <p:txEl>
                                              <p:pRg st="4" end="4"/>
                                            </p:txEl>
                                          </p:spTgt>
                                        </p:tgtEl>
                                        <p:attrNameLst>
                                          <p:attrName>style.visibility</p:attrName>
                                        </p:attrNameLst>
                                      </p:cBhvr>
                                      <p:to>
                                        <p:strVal val="visible"/>
                                      </p:to>
                                    </p:set>
                                    <p:animEffect transition="in" filter="fade">
                                      <p:cBhvr>
                                        <p:cTn id="14" dur="1000"/>
                                        <p:tgtEl>
                                          <p:spTgt spid="13314">
                                            <p:txEl>
                                              <p:pRg st="4" end="4"/>
                                            </p:txEl>
                                          </p:spTgt>
                                        </p:tgtEl>
                                      </p:cBhvr>
                                    </p:animEffect>
                                    <p:anim calcmode="lin" valueType="num">
                                      <p:cBhvr>
                                        <p:cTn id="15" dur="1000" fill="hold"/>
                                        <p:tgtEl>
                                          <p:spTgt spid="13314">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13314">
                                            <p:txEl>
                                              <p:pRg st="4" end="4"/>
                                            </p:txEl>
                                          </p:spTgt>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13314">
                                            <p:txEl>
                                              <p:pRg st="5" end="5"/>
                                            </p:txEl>
                                          </p:spTgt>
                                        </p:tgtEl>
                                        <p:attrNameLst>
                                          <p:attrName>style.visibility</p:attrName>
                                        </p:attrNameLst>
                                      </p:cBhvr>
                                      <p:to>
                                        <p:strVal val="visible"/>
                                      </p:to>
                                    </p:set>
                                    <p:animEffect transition="in" filter="fade">
                                      <p:cBhvr>
                                        <p:cTn id="19" dur="1000"/>
                                        <p:tgtEl>
                                          <p:spTgt spid="13314">
                                            <p:txEl>
                                              <p:pRg st="5" end="5"/>
                                            </p:txEl>
                                          </p:spTgt>
                                        </p:tgtEl>
                                      </p:cBhvr>
                                    </p:animEffect>
                                    <p:anim calcmode="lin" valueType="num">
                                      <p:cBhvr>
                                        <p:cTn id="20" dur="1000" fill="hold"/>
                                        <p:tgtEl>
                                          <p:spTgt spid="13314">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13314">
                                            <p:txEl>
                                              <p:pRg st="5" end="5"/>
                                            </p:txEl>
                                          </p:spTgt>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3314">
                                            <p:txEl>
                                              <p:pRg st="6" end="6"/>
                                            </p:txEl>
                                          </p:spTgt>
                                        </p:tgtEl>
                                        <p:attrNameLst>
                                          <p:attrName>style.visibility</p:attrName>
                                        </p:attrNameLst>
                                      </p:cBhvr>
                                      <p:to>
                                        <p:strVal val="visible"/>
                                      </p:to>
                                    </p:set>
                                    <p:animEffect transition="in" filter="fade">
                                      <p:cBhvr>
                                        <p:cTn id="24" dur="1000"/>
                                        <p:tgtEl>
                                          <p:spTgt spid="13314">
                                            <p:txEl>
                                              <p:pRg st="6" end="6"/>
                                            </p:txEl>
                                          </p:spTgt>
                                        </p:tgtEl>
                                      </p:cBhvr>
                                    </p:animEffect>
                                    <p:anim calcmode="lin" valueType="num">
                                      <p:cBhvr>
                                        <p:cTn id="25" dur="1000" fill="hold"/>
                                        <p:tgtEl>
                                          <p:spTgt spid="13314">
                                            <p:txEl>
                                              <p:pRg st="6" end="6"/>
                                            </p:txEl>
                                          </p:spTgt>
                                        </p:tgtEl>
                                        <p:attrNameLst>
                                          <p:attrName>ppt_x</p:attrName>
                                        </p:attrNameLst>
                                      </p:cBhvr>
                                      <p:tavLst>
                                        <p:tav tm="0">
                                          <p:val>
                                            <p:strVal val="#ppt_x"/>
                                          </p:val>
                                        </p:tav>
                                        <p:tav tm="100000">
                                          <p:val>
                                            <p:strVal val="#ppt_x"/>
                                          </p:val>
                                        </p:tav>
                                      </p:tavLst>
                                    </p:anim>
                                    <p:anim calcmode="lin" valueType="num">
                                      <p:cBhvr>
                                        <p:cTn id="26" dur="1000" fill="hold"/>
                                        <p:tgtEl>
                                          <p:spTgt spid="1331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3314">
                                            <p:txEl>
                                              <p:pRg st="7" end="7"/>
                                            </p:txEl>
                                          </p:spTgt>
                                        </p:tgtEl>
                                        <p:attrNameLst>
                                          <p:attrName>style.visibility</p:attrName>
                                        </p:attrNameLst>
                                      </p:cBhvr>
                                      <p:to>
                                        <p:strVal val="visible"/>
                                      </p:to>
                                    </p:set>
                                    <p:animEffect transition="in" filter="fade">
                                      <p:cBhvr>
                                        <p:cTn id="31" dur="1000"/>
                                        <p:tgtEl>
                                          <p:spTgt spid="13314">
                                            <p:txEl>
                                              <p:pRg st="7" end="7"/>
                                            </p:txEl>
                                          </p:spTgt>
                                        </p:tgtEl>
                                      </p:cBhvr>
                                    </p:animEffect>
                                    <p:anim calcmode="lin" valueType="num">
                                      <p:cBhvr>
                                        <p:cTn id="32" dur="1000" fill="hold"/>
                                        <p:tgtEl>
                                          <p:spTgt spid="13314">
                                            <p:txEl>
                                              <p:pRg st="7" end="7"/>
                                            </p:txEl>
                                          </p:spTgt>
                                        </p:tgtEl>
                                        <p:attrNameLst>
                                          <p:attrName>ppt_x</p:attrName>
                                        </p:attrNameLst>
                                      </p:cBhvr>
                                      <p:tavLst>
                                        <p:tav tm="0">
                                          <p:val>
                                            <p:strVal val="#ppt_x"/>
                                          </p:val>
                                        </p:tav>
                                        <p:tav tm="100000">
                                          <p:val>
                                            <p:strVal val="#ppt_x"/>
                                          </p:val>
                                        </p:tav>
                                      </p:tavLst>
                                    </p:anim>
                                    <p:anim calcmode="lin" valueType="num">
                                      <p:cBhvr>
                                        <p:cTn id="33" dur="1000" fill="hold"/>
                                        <p:tgtEl>
                                          <p:spTgt spid="13314">
                                            <p:txEl>
                                              <p:pRg st="7" end="7"/>
                                            </p:txEl>
                                          </p:spTgt>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3314">
                                            <p:txEl>
                                              <p:pRg st="8" end="8"/>
                                            </p:txEl>
                                          </p:spTgt>
                                        </p:tgtEl>
                                        <p:attrNameLst>
                                          <p:attrName>style.visibility</p:attrName>
                                        </p:attrNameLst>
                                      </p:cBhvr>
                                      <p:to>
                                        <p:strVal val="visible"/>
                                      </p:to>
                                    </p:set>
                                    <p:animEffect transition="in" filter="fade">
                                      <p:cBhvr>
                                        <p:cTn id="36" dur="1000"/>
                                        <p:tgtEl>
                                          <p:spTgt spid="13314">
                                            <p:txEl>
                                              <p:pRg st="8" end="8"/>
                                            </p:txEl>
                                          </p:spTgt>
                                        </p:tgtEl>
                                      </p:cBhvr>
                                    </p:animEffect>
                                    <p:anim calcmode="lin" valueType="num">
                                      <p:cBhvr>
                                        <p:cTn id="37" dur="1000" fill="hold"/>
                                        <p:tgtEl>
                                          <p:spTgt spid="13314">
                                            <p:txEl>
                                              <p:pRg st="8" end="8"/>
                                            </p:txEl>
                                          </p:spTgt>
                                        </p:tgtEl>
                                        <p:attrNameLst>
                                          <p:attrName>ppt_x</p:attrName>
                                        </p:attrNameLst>
                                      </p:cBhvr>
                                      <p:tavLst>
                                        <p:tav tm="0">
                                          <p:val>
                                            <p:strVal val="#ppt_x"/>
                                          </p:val>
                                        </p:tav>
                                        <p:tav tm="100000">
                                          <p:val>
                                            <p:strVal val="#ppt_x"/>
                                          </p:val>
                                        </p:tav>
                                      </p:tavLst>
                                    </p:anim>
                                    <p:anim calcmode="lin" valueType="num">
                                      <p:cBhvr>
                                        <p:cTn id="38" dur="1000" fill="hold"/>
                                        <p:tgtEl>
                                          <p:spTgt spid="13314">
                                            <p:txEl>
                                              <p:pRg st="8" end="8"/>
                                            </p:txEl>
                                          </p:spTgt>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13314">
                                            <p:txEl>
                                              <p:pRg st="9" end="9"/>
                                            </p:txEl>
                                          </p:spTgt>
                                        </p:tgtEl>
                                        <p:attrNameLst>
                                          <p:attrName>style.visibility</p:attrName>
                                        </p:attrNameLst>
                                      </p:cBhvr>
                                      <p:to>
                                        <p:strVal val="visible"/>
                                      </p:to>
                                    </p:set>
                                    <p:animEffect transition="in" filter="fade">
                                      <p:cBhvr>
                                        <p:cTn id="41" dur="1000"/>
                                        <p:tgtEl>
                                          <p:spTgt spid="13314">
                                            <p:txEl>
                                              <p:pRg st="9" end="9"/>
                                            </p:txEl>
                                          </p:spTgt>
                                        </p:tgtEl>
                                      </p:cBhvr>
                                    </p:animEffect>
                                    <p:anim calcmode="lin" valueType="num">
                                      <p:cBhvr>
                                        <p:cTn id="42" dur="1000" fill="hold"/>
                                        <p:tgtEl>
                                          <p:spTgt spid="13314">
                                            <p:txEl>
                                              <p:pRg st="9" end="9"/>
                                            </p:txEl>
                                          </p:spTgt>
                                        </p:tgtEl>
                                        <p:attrNameLst>
                                          <p:attrName>ppt_x</p:attrName>
                                        </p:attrNameLst>
                                      </p:cBhvr>
                                      <p:tavLst>
                                        <p:tav tm="0">
                                          <p:val>
                                            <p:strVal val="#ppt_x"/>
                                          </p:val>
                                        </p:tav>
                                        <p:tav tm="100000">
                                          <p:val>
                                            <p:strVal val="#ppt_x"/>
                                          </p:val>
                                        </p:tav>
                                      </p:tavLst>
                                    </p:anim>
                                    <p:anim calcmode="lin" valueType="num">
                                      <p:cBhvr>
                                        <p:cTn id="43" dur="1000" fill="hold"/>
                                        <p:tgtEl>
                                          <p:spTgt spid="13314">
                                            <p:txEl>
                                              <p:pRg st="9" end="9"/>
                                            </p:txEl>
                                          </p:spTgt>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13314">
                                            <p:txEl>
                                              <p:pRg st="10" end="10"/>
                                            </p:txEl>
                                          </p:spTgt>
                                        </p:tgtEl>
                                        <p:attrNameLst>
                                          <p:attrName>style.visibility</p:attrName>
                                        </p:attrNameLst>
                                      </p:cBhvr>
                                      <p:to>
                                        <p:strVal val="visible"/>
                                      </p:to>
                                    </p:set>
                                    <p:animEffect transition="in" filter="fade">
                                      <p:cBhvr>
                                        <p:cTn id="46" dur="1000"/>
                                        <p:tgtEl>
                                          <p:spTgt spid="13314">
                                            <p:txEl>
                                              <p:pRg st="10" end="10"/>
                                            </p:txEl>
                                          </p:spTgt>
                                        </p:tgtEl>
                                      </p:cBhvr>
                                    </p:animEffect>
                                    <p:anim calcmode="lin" valueType="num">
                                      <p:cBhvr>
                                        <p:cTn id="47" dur="1000" fill="hold"/>
                                        <p:tgtEl>
                                          <p:spTgt spid="13314">
                                            <p:txEl>
                                              <p:pRg st="10" end="10"/>
                                            </p:txEl>
                                          </p:spTgt>
                                        </p:tgtEl>
                                        <p:attrNameLst>
                                          <p:attrName>ppt_x</p:attrName>
                                        </p:attrNameLst>
                                      </p:cBhvr>
                                      <p:tavLst>
                                        <p:tav tm="0">
                                          <p:val>
                                            <p:strVal val="#ppt_x"/>
                                          </p:val>
                                        </p:tav>
                                        <p:tav tm="100000">
                                          <p:val>
                                            <p:strVal val="#ppt_x"/>
                                          </p:val>
                                        </p:tav>
                                      </p:tavLst>
                                    </p:anim>
                                    <p:anim calcmode="lin" valueType="num">
                                      <p:cBhvr>
                                        <p:cTn id="48" dur="1000" fill="hold"/>
                                        <p:tgtEl>
                                          <p:spTgt spid="13314">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childTnLst>
                                    <p:set>
                                      <p:cBhvr>
                                        <p:cTn id="52" dur="1" fill="hold">
                                          <p:stCondLst>
                                            <p:cond delay="0"/>
                                          </p:stCondLst>
                                        </p:cTn>
                                        <p:tgtEl>
                                          <p:spTgt spid="13314">
                                            <p:txEl>
                                              <p:pRg st="11" end="11"/>
                                            </p:txEl>
                                          </p:spTgt>
                                        </p:tgtEl>
                                        <p:attrNameLst>
                                          <p:attrName>style.visibility</p:attrName>
                                        </p:attrNameLst>
                                      </p:cBhvr>
                                      <p:to>
                                        <p:strVal val="visible"/>
                                      </p:to>
                                    </p:set>
                                    <p:animEffect transition="in" filter="fade">
                                      <p:cBhvr>
                                        <p:cTn id="53" dur="1000"/>
                                        <p:tgtEl>
                                          <p:spTgt spid="13314">
                                            <p:txEl>
                                              <p:pRg st="11" end="11"/>
                                            </p:txEl>
                                          </p:spTgt>
                                        </p:tgtEl>
                                      </p:cBhvr>
                                    </p:animEffect>
                                    <p:anim calcmode="lin" valueType="num">
                                      <p:cBhvr>
                                        <p:cTn id="54" dur="1000" fill="hold"/>
                                        <p:tgtEl>
                                          <p:spTgt spid="13314">
                                            <p:txEl>
                                              <p:pRg st="11" end="11"/>
                                            </p:txEl>
                                          </p:spTgt>
                                        </p:tgtEl>
                                        <p:attrNameLst>
                                          <p:attrName>ppt_x</p:attrName>
                                        </p:attrNameLst>
                                      </p:cBhvr>
                                      <p:tavLst>
                                        <p:tav tm="0">
                                          <p:val>
                                            <p:strVal val="#ppt_x"/>
                                          </p:val>
                                        </p:tav>
                                        <p:tav tm="100000">
                                          <p:val>
                                            <p:strVal val="#ppt_x"/>
                                          </p:val>
                                        </p:tav>
                                      </p:tavLst>
                                    </p:anim>
                                    <p:anim calcmode="lin" valueType="num">
                                      <p:cBhvr>
                                        <p:cTn id="55" dur="1000" fill="hold"/>
                                        <p:tgtEl>
                                          <p:spTgt spid="13314">
                                            <p:txEl>
                                              <p:pRg st="11" end="11"/>
                                            </p:txEl>
                                          </p:spTgt>
                                        </p:tgtEl>
                                        <p:attrNameLst>
                                          <p:attrName>ppt_y</p:attrName>
                                        </p:attrNameLst>
                                      </p:cBhvr>
                                      <p:tavLst>
                                        <p:tav tm="0">
                                          <p:val>
                                            <p:strVal val="#ppt_y-.1"/>
                                          </p:val>
                                        </p:tav>
                                        <p:tav tm="100000">
                                          <p:val>
                                            <p:strVal val="#ppt_y"/>
                                          </p:val>
                                        </p:tav>
                                      </p:tavLst>
                                    </p:anim>
                                  </p:childTnLst>
                                </p:cTn>
                              </p:par>
                              <p:par>
                                <p:cTn id="56" presetID="47" presetClass="entr" presetSubtype="0" fill="hold" grpId="0" nodeType="withEffect">
                                  <p:stCondLst>
                                    <p:cond delay="0"/>
                                  </p:stCondLst>
                                  <p:childTnLst>
                                    <p:set>
                                      <p:cBhvr>
                                        <p:cTn id="57" dur="1" fill="hold">
                                          <p:stCondLst>
                                            <p:cond delay="0"/>
                                          </p:stCondLst>
                                        </p:cTn>
                                        <p:tgtEl>
                                          <p:spTgt spid="13314">
                                            <p:txEl>
                                              <p:pRg st="12" end="12"/>
                                            </p:txEl>
                                          </p:spTgt>
                                        </p:tgtEl>
                                        <p:attrNameLst>
                                          <p:attrName>style.visibility</p:attrName>
                                        </p:attrNameLst>
                                      </p:cBhvr>
                                      <p:to>
                                        <p:strVal val="visible"/>
                                      </p:to>
                                    </p:set>
                                    <p:animEffect transition="in" filter="fade">
                                      <p:cBhvr>
                                        <p:cTn id="58" dur="1000"/>
                                        <p:tgtEl>
                                          <p:spTgt spid="13314">
                                            <p:txEl>
                                              <p:pRg st="12" end="12"/>
                                            </p:txEl>
                                          </p:spTgt>
                                        </p:tgtEl>
                                      </p:cBhvr>
                                    </p:animEffect>
                                    <p:anim calcmode="lin" valueType="num">
                                      <p:cBhvr>
                                        <p:cTn id="59" dur="1000" fill="hold"/>
                                        <p:tgtEl>
                                          <p:spTgt spid="13314">
                                            <p:txEl>
                                              <p:pRg st="12" end="12"/>
                                            </p:txEl>
                                          </p:spTgt>
                                        </p:tgtEl>
                                        <p:attrNameLst>
                                          <p:attrName>ppt_x</p:attrName>
                                        </p:attrNameLst>
                                      </p:cBhvr>
                                      <p:tavLst>
                                        <p:tav tm="0">
                                          <p:val>
                                            <p:strVal val="#ppt_x"/>
                                          </p:val>
                                        </p:tav>
                                        <p:tav tm="100000">
                                          <p:val>
                                            <p:strVal val="#ppt_x"/>
                                          </p:val>
                                        </p:tav>
                                      </p:tavLst>
                                    </p:anim>
                                    <p:anim calcmode="lin" valueType="num">
                                      <p:cBhvr>
                                        <p:cTn id="60" dur="1000" fill="hold"/>
                                        <p:tgtEl>
                                          <p:spTgt spid="13314">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7" presetClass="entr" presetSubtype="0" fill="hold" grpId="0" nodeType="clickEffect">
                                  <p:stCondLst>
                                    <p:cond delay="0"/>
                                  </p:stCondLst>
                                  <p:childTnLst>
                                    <p:set>
                                      <p:cBhvr>
                                        <p:cTn id="64" dur="1" fill="hold">
                                          <p:stCondLst>
                                            <p:cond delay="0"/>
                                          </p:stCondLst>
                                        </p:cTn>
                                        <p:tgtEl>
                                          <p:spTgt spid="13314">
                                            <p:txEl>
                                              <p:pRg st="13" end="13"/>
                                            </p:txEl>
                                          </p:spTgt>
                                        </p:tgtEl>
                                        <p:attrNameLst>
                                          <p:attrName>style.visibility</p:attrName>
                                        </p:attrNameLst>
                                      </p:cBhvr>
                                      <p:to>
                                        <p:strVal val="visible"/>
                                      </p:to>
                                    </p:set>
                                    <p:animEffect transition="in" filter="fade">
                                      <p:cBhvr>
                                        <p:cTn id="65" dur="1000"/>
                                        <p:tgtEl>
                                          <p:spTgt spid="13314">
                                            <p:txEl>
                                              <p:pRg st="13" end="13"/>
                                            </p:txEl>
                                          </p:spTgt>
                                        </p:tgtEl>
                                      </p:cBhvr>
                                    </p:animEffect>
                                    <p:anim calcmode="lin" valueType="num">
                                      <p:cBhvr>
                                        <p:cTn id="66" dur="1000" fill="hold"/>
                                        <p:tgtEl>
                                          <p:spTgt spid="13314">
                                            <p:txEl>
                                              <p:pRg st="13" end="13"/>
                                            </p:txEl>
                                          </p:spTgt>
                                        </p:tgtEl>
                                        <p:attrNameLst>
                                          <p:attrName>ppt_x</p:attrName>
                                        </p:attrNameLst>
                                      </p:cBhvr>
                                      <p:tavLst>
                                        <p:tav tm="0">
                                          <p:val>
                                            <p:strVal val="#ppt_x"/>
                                          </p:val>
                                        </p:tav>
                                        <p:tav tm="100000">
                                          <p:val>
                                            <p:strVal val="#ppt_x"/>
                                          </p:val>
                                        </p:tav>
                                      </p:tavLst>
                                    </p:anim>
                                    <p:anim calcmode="lin" valueType="num">
                                      <p:cBhvr>
                                        <p:cTn id="67" dur="1000" fill="hold"/>
                                        <p:tgtEl>
                                          <p:spTgt spid="13314">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ee the source image">
            <a:extLst>
              <a:ext uri="{FF2B5EF4-FFF2-40B4-BE49-F238E27FC236}">
                <a16:creationId xmlns:a16="http://schemas.microsoft.com/office/drawing/2014/main" id="{F2EE5BBA-B558-D71F-8E44-E7F9096EF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10" t="27414" r="36603" b="14339"/>
          <a:stretch>
            <a:fillRect/>
          </a:stretch>
        </p:blipFill>
        <p:spPr bwMode="auto">
          <a:xfrm>
            <a:off x="-1845733" y="0"/>
            <a:ext cx="109897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a:extLst>
              <a:ext uri="{FF2B5EF4-FFF2-40B4-BE49-F238E27FC236}">
                <a16:creationId xmlns:a16="http://schemas.microsoft.com/office/drawing/2014/main" id="{A263F713-9849-44FA-A1A7-4A58C82760D0}"/>
              </a:ext>
            </a:extLst>
          </p:cNvPr>
          <p:cNvCxnSpPr>
            <a:cxnSpLocks/>
          </p:cNvCxnSpPr>
          <p:nvPr/>
        </p:nvCxnSpPr>
        <p:spPr>
          <a:xfrm>
            <a:off x="5049669" y="1388533"/>
            <a:ext cx="0" cy="3759200"/>
          </a:xfrm>
          <a:prstGeom prst="straightConnector1">
            <a:avLst/>
          </a:prstGeom>
          <a:ln w="1270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4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12" y="190769"/>
            <a:ext cx="4696826" cy="1705407"/>
          </a:xfrm>
        </p:spPr>
        <p:txBody>
          <a:bodyPr>
            <a:noAutofit/>
          </a:bodyPr>
          <a:lstStyle/>
          <a:p>
            <a:r>
              <a:rPr lang="en-US" sz="3600" b="1" dirty="0">
                <a:latin typeface="Bookman Old Style" panose="02050604050505020204" pitchFamily="18" charset="0"/>
              </a:rPr>
              <a:t>Philip Preaches   to the Ethiopian Eunuch </a:t>
            </a:r>
            <a:r>
              <a:rPr lang="en-US" sz="2800" dirty="0">
                <a:latin typeface="Bookman Old Style" panose="02050604050505020204" pitchFamily="18" charset="0"/>
              </a:rPr>
              <a:t>(Acts 8:26-40)</a:t>
            </a:r>
            <a:endParaRPr lang="en-US" sz="3600" dirty="0">
              <a:latin typeface="Bookman Old Style" panose="02050604050505020204" pitchFamily="18" charset="0"/>
            </a:endParaRPr>
          </a:p>
        </p:txBody>
      </p:sp>
      <p:sp>
        <p:nvSpPr>
          <p:cNvPr id="3" name="Content Placeholder 2"/>
          <p:cNvSpPr>
            <a:spLocks noGrp="1"/>
          </p:cNvSpPr>
          <p:nvPr>
            <p:ph idx="1"/>
          </p:nvPr>
        </p:nvSpPr>
        <p:spPr>
          <a:xfrm>
            <a:off x="288759" y="1896176"/>
            <a:ext cx="4280132" cy="4961823"/>
          </a:xfrm>
        </p:spPr>
        <p:txBody>
          <a:bodyPr>
            <a:normAutofit/>
          </a:bodyPr>
          <a:lstStyle/>
          <a:p>
            <a:r>
              <a:rPr lang="en-US" sz="3200" b="1" dirty="0"/>
              <a:t>The angel had instructed Philip to go toward the south along the road from Jerusalem to Gaza.</a:t>
            </a:r>
          </a:p>
          <a:p>
            <a:r>
              <a:rPr lang="en-US" sz="3200" b="1" dirty="0"/>
              <a:t>An Ethiopian who had come to Jerusalem to worship was returning home.</a:t>
            </a:r>
            <a:endParaRPr lang="en-US" sz="3200" dirty="0"/>
          </a:p>
        </p:txBody>
      </p:sp>
      <p:pic>
        <p:nvPicPr>
          <p:cNvPr id="4" name="Picture 3"/>
          <p:cNvPicPr>
            <a:picLocks noChangeAspect="1"/>
          </p:cNvPicPr>
          <p:nvPr/>
        </p:nvPicPr>
        <p:blipFill>
          <a:blip r:embed="rId2"/>
          <a:stretch>
            <a:fillRect/>
          </a:stretch>
        </p:blipFill>
        <p:spPr>
          <a:xfrm>
            <a:off x="4696826" y="0"/>
            <a:ext cx="4447173" cy="6858000"/>
          </a:xfrm>
          <a:prstGeom prst="rect">
            <a:avLst/>
          </a:prstGeom>
        </p:spPr>
      </p:pic>
      <p:sp>
        <p:nvSpPr>
          <p:cNvPr id="5" name="Line 15"/>
          <p:cNvSpPr>
            <a:spLocks noChangeShapeType="1"/>
          </p:cNvSpPr>
          <p:nvPr/>
        </p:nvSpPr>
        <p:spPr bwMode="auto">
          <a:xfrm flipH="1">
            <a:off x="6396956" y="1212783"/>
            <a:ext cx="1312878" cy="2838517"/>
          </a:xfrm>
          <a:prstGeom prst="line">
            <a:avLst/>
          </a:prstGeom>
          <a:ln w="57150">
            <a:solidFill>
              <a:srgbClr val="FF0000"/>
            </a:solidFill>
            <a:headEnd/>
            <a:tailEnd type="triangle" w="med" len="med"/>
          </a:ln>
          <a:extLst>
            <a:ext uri="{909E8E84-426E-40DD-AFC4-6F175D3DCCD1}">
              <a14:hiddenFill xmlns:a14="http://schemas.microsoft.com/office/drawing/2010/main">
                <a:noFill/>
              </a14:hiddenFill>
            </a:ext>
          </a:extLst>
        </p:spPr>
        <p:style>
          <a:lnRef idx="3">
            <a:schemeClr val="accent4"/>
          </a:lnRef>
          <a:fillRef idx="0">
            <a:schemeClr val="accent4"/>
          </a:fillRef>
          <a:effectRef idx="2">
            <a:schemeClr val="accent4"/>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Line 14"/>
          <p:cNvSpPr>
            <a:spLocks noChangeShapeType="1"/>
          </p:cNvSpPr>
          <p:nvPr/>
        </p:nvSpPr>
        <p:spPr bwMode="auto">
          <a:xfrm flipH="1">
            <a:off x="5241255" y="3619500"/>
            <a:ext cx="2311401" cy="1130300"/>
          </a:xfrm>
          <a:prstGeom prst="line">
            <a:avLst/>
          </a:prstGeom>
          <a:ln w="69850" cmpd="tri">
            <a:solidFill>
              <a:srgbClr val="FF0000"/>
            </a:solidFill>
            <a:headEnd type="oval" w="med" len="med"/>
            <a:tailEnd type="oval" w="med" len="med"/>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4"/>
          </a:lnRef>
          <a:fillRef idx="0">
            <a:schemeClr val="accent4"/>
          </a:fillRef>
          <a:effectRef idx="2">
            <a:schemeClr val="accent4"/>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022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par>
                                <p:cTn id="8" presetID="2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10" presetClass="entr" presetSubtype="0" fill="hold"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822" y="190769"/>
            <a:ext cx="8983177" cy="1155431"/>
          </a:xfrm>
        </p:spPr>
        <p:txBody>
          <a:bodyPr>
            <a:noAutofit/>
          </a:bodyPr>
          <a:lstStyle/>
          <a:p>
            <a:r>
              <a:rPr lang="en-US" sz="3600" b="1" dirty="0">
                <a:latin typeface="Bookman Old Style" panose="02050604050505020204" pitchFamily="18" charset="0"/>
              </a:rPr>
              <a:t>Philip Preaches to the Ethiopian             </a:t>
            </a:r>
            <a:r>
              <a:rPr lang="en-US" sz="3200" dirty="0">
                <a:latin typeface="Bookman Old Style" panose="02050604050505020204" pitchFamily="18" charset="0"/>
              </a:rPr>
              <a:t>(Acts 8:26-40)</a:t>
            </a:r>
            <a:endParaRPr lang="en-US" sz="3600" dirty="0">
              <a:latin typeface="Bookman Old Style" panose="02050604050505020204" pitchFamily="18" charset="0"/>
            </a:endParaRPr>
          </a:p>
        </p:txBody>
      </p:sp>
      <p:sp>
        <p:nvSpPr>
          <p:cNvPr id="3" name="Content Placeholder 2"/>
          <p:cNvSpPr>
            <a:spLocks noGrp="1"/>
          </p:cNvSpPr>
          <p:nvPr>
            <p:ph idx="1"/>
          </p:nvPr>
        </p:nvSpPr>
        <p:spPr>
          <a:xfrm>
            <a:off x="83522" y="1346200"/>
            <a:ext cx="4408069" cy="5626100"/>
          </a:xfrm>
        </p:spPr>
        <p:txBody>
          <a:bodyPr>
            <a:normAutofit lnSpcReduction="10000"/>
          </a:bodyPr>
          <a:lstStyle/>
          <a:p>
            <a:pPr>
              <a:spcBef>
                <a:spcPts val="600"/>
              </a:spcBef>
            </a:pPr>
            <a:r>
              <a:rPr lang="en-US" sz="3200" b="1" dirty="0"/>
              <a:t>The Spirit instructs Philip to overtake the chariot.</a:t>
            </a:r>
          </a:p>
          <a:p>
            <a:pPr>
              <a:spcBef>
                <a:spcPts val="600"/>
              </a:spcBef>
            </a:pPr>
            <a:r>
              <a:rPr lang="en-US" sz="3200" b="1" dirty="0"/>
              <a:t>The Ethiopian is reading from Isaiah (Isa. 53:7-8)</a:t>
            </a:r>
          </a:p>
          <a:p>
            <a:pPr>
              <a:spcBef>
                <a:spcPts val="600"/>
              </a:spcBef>
            </a:pPr>
            <a:r>
              <a:rPr lang="en-US" sz="3200" b="1" dirty="0"/>
              <a:t>When Philip asks if he understands what he is reading, the Ethiopian says he needs guidance.</a:t>
            </a:r>
          </a:p>
          <a:p>
            <a:pPr>
              <a:spcBef>
                <a:spcPts val="600"/>
              </a:spcBef>
            </a:pPr>
            <a:r>
              <a:rPr lang="en-US" sz="3200" b="1" dirty="0"/>
              <a:t>Philip starts in Isaiah 53 and preaches Jesus!</a:t>
            </a:r>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2410" y="990600"/>
            <a:ext cx="4314469" cy="56769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17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267DA-17D2-8825-F32A-FC8DE88DCA80}"/>
              </a:ext>
            </a:extLst>
          </p:cNvPr>
          <p:cNvSpPr>
            <a:spLocks noGrp="1"/>
          </p:cNvSpPr>
          <p:nvPr>
            <p:ph type="title"/>
          </p:nvPr>
        </p:nvSpPr>
        <p:spPr>
          <a:xfrm>
            <a:off x="186267" y="147637"/>
            <a:ext cx="2827867" cy="1325563"/>
          </a:xfrm>
        </p:spPr>
        <p:txBody>
          <a:bodyPr>
            <a:normAutofit/>
          </a:bodyPr>
          <a:lstStyle/>
          <a:p>
            <a:r>
              <a:rPr lang="en-US" sz="4000" b="1" dirty="0">
                <a:latin typeface="Bookman Old Style" panose="02050604050505020204" pitchFamily="18" charset="0"/>
              </a:rPr>
              <a:t>Isaiah 53</a:t>
            </a:r>
          </a:p>
        </p:txBody>
      </p:sp>
      <p:sp>
        <p:nvSpPr>
          <p:cNvPr id="3" name="Content Placeholder 2">
            <a:extLst>
              <a:ext uri="{FF2B5EF4-FFF2-40B4-BE49-F238E27FC236}">
                <a16:creationId xmlns:a16="http://schemas.microsoft.com/office/drawing/2014/main" id="{B6825EC8-A0A9-05B8-6077-455758F63D4F}"/>
              </a:ext>
            </a:extLst>
          </p:cNvPr>
          <p:cNvSpPr>
            <a:spLocks noGrp="1"/>
          </p:cNvSpPr>
          <p:nvPr>
            <p:ph idx="1"/>
          </p:nvPr>
        </p:nvSpPr>
        <p:spPr>
          <a:xfrm>
            <a:off x="186267" y="1473200"/>
            <a:ext cx="2963333" cy="5384800"/>
          </a:xfrm>
        </p:spPr>
        <p:txBody>
          <a:bodyPr>
            <a:normAutofit lnSpcReduction="10000"/>
          </a:bodyPr>
          <a:lstStyle/>
          <a:p>
            <a:r>
              <a:rPr lang="en-US" sz="3000" b="1" dirty="0"/>
              <a:t>This picture shows all of Isaiah 53 in the</a:t>
            </a:r>
            <a:r>
              <a:rPr lang="en-US" sz="3000" b="1" i="1" dirty="0"/>
              <a:t> </a:t>
            </a:r>
            <a:r>
              <a:rPr lang="en-US" sz="3000" b="1" i="1" dirty="0">
                <a:solidFill>
                  <a:srgbClr val="800000"/>
                </a:solidFill>
              </a:rPr>
              <a:t>Great Isaiah Scroll.* </a:t>
            </a:r>
          </a:p>
          <a:p>
            <a:r>
              <a:rPr lang="en-US" sz="3000" b="1" dirty="0"/>
              <a:t>The scroll  is dated to the  2</a:t>
            </a:r>
            <a:r>
              <a:rPr lang="en-US" sz="3000" b="1" baseline="30000" dirty="0"/>
              <a:t>nd</a:t>
            </a:r>
            <a:r>
              <a:rPr lang="en-US" sz="3000" b="1" dirty="0"/>
              <a:t> century BC. </a:t>
            </a:r>
          </a:p>
          <a:p>
            <a:r>
              <a:rPr lang="en-US" sz="3000" b="1" dirty="0"/>
              <a:t>The text is mostly identical to the later Masoretic version.</a:t>
            </a:r>
          </a:p>
          <a:p>
            <a:endParaRPr lang="en-US" dirty="0"/>
          </a:p>
        </p:txBody>
      </p:sp>
      <p:pic>
        <p:nvPicPr>
          <p:cNvPr id="6" name="Picture 5">
            <a:extLst>
              <a:ext uri="{FF2B5EF4-FFF2-40B4-BE49-F238E27FC236}">
                <a16:creationId xmlns:a16="http://schemas.microsoft.com/office/drawing/2014/main" id="{A7249C4C-6C4C-8535-690A-E2AE4F17D46F}"/>
              </a:ext>
            </a:extLst>
          </p:cNvPr>
          <p:cNvPicPr>
            <a:picLocks noChangeAspect="1"/>
          </p:cNvPicPr>
          <p:nvPr/>
        </p:nvPicPr>
        <p:blipFill>
          <a:blip r:embed="rId3"/>
          <a:stretch>
            <a:fillRect/>
          </a:stretch>
        </p:blipFill>
        <p:spPr>
          <a:xfrm>
            <a:off x="3149600" y="-60535"/>
            <a:ext cx="6086164" cy="6918536"/>
          </a:xfrm>
          <a:prstGeom prst="rect">
            <a:avLst/>
          </a:prstGeom>
        </p:spPr>
      </p:pic>
    </p:spTree>
    <p:extLst>
      <p:ext uri="{BB962C8B-B14F-4D97-AF65-F5344CB8AC3E}">
        <p14:creationId xmlns:p14="http://schemas.microsoft.com/office/powerpoint/2010/main" val="1933080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3502</TotalTime>
  <Words>1283</Words>
  <Application>Microsoft Office PowerPoint</Application>
  <PresentationFormat>On-screen Show (4:3)</PresentationFormat>
  <Paragraphs>96</Paragraphs>
  <Slides>12</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Baskerville Old Face</vt:lpstr>
      <vt:lpstr>Bookman Old Style</vt:lpstr>
      <vt:lpstr>Calibri</vt:lpstr>
      <vt:lpstr>Calibri Light</vt:lpstr>
      <vt:lpstr>Office Theme</vt:lpstr>
      <vt:lpstr>A C T S</vt:lpstr>
      <vt:lpstr>A C T S</vt:lpstr>
      <vt:lpstr>PowerPoint Presentation</vt:lpstr>
      <vt:lpstr>PowerPoint Presentation</vt:lpstr>
      <vt:lpstr>PowerPoint Presentation</vt:lpstr>
      <vt:lpstr>PowerPoint Presentation</vt:lpstr>
      <vt:lpstr>Philip Preaches   to the Ethiopian Eunuch (Acts 8:26-40)</vt:lpstr>
      <vt:lpstr>Philip Preaches to the Ethiopian             (Acts 8:26-40)</vt:lpstr>
      <vt:lpstr>Isaiah 53</vt:lpstr>
      <vt:lpstr>Philip Preaches to the Ethiopian             (Acts 8:26-40)</vt:lpstr>
      <vt:lpstr>Philip preaches from Azotus to Caesarea               (Acts 8:40)</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Eastside Enlightener</dc:creator>
  <cp:lastModifiedBy>Steve Klein</cp:lastModifiedBy>
  <cp:revision>184</cp:revision>
  <cp:lastPrinted>2025-09-16T18:31:33Z</cp:lastPrinted>
  <dcterms:created xsi:type="dcterms:W3CDTF">2017-02-28T16:48:13Z</dcterms:created>
  <dcterms:modified xsi:type="dcterms:W3CDTF">2025-09-17T23:29:54Z</dcterms:modified>
</cp:coreProperties>
</file>