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57" r:id="rId2"/>
    <p:sldId id="724" r:id="rId3"/>
    <p:sldId id="291" r:id="rId4"/>
    <p:sldId id="279" r:id="rId5"/>
    <p:sldId id="292" r:id="rId6"/>
    <p:sldId id="293" r:id="rId7"/>
    <p:sldId id="294" r:id="rId8"/>
    <p:sldId id="725" r:id="rId9"/>
    <p:sldId id="295" r:id="rId10"/>
    <p:sldId id="726" r:id="rId11"/>
    <p:sldId id="727" r:id="rId12"/>
    <p:sldId id="343" r:id="rId13"/>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4D4D4D"/>
    <a:srgbClr val="3A1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5" autoAdjust="0"/>
    <p:restoredTop sz="77591" autoAdjust="0"/>
  </p:normalViewPr>
  <p:slideViewPr>
    <p:cSldViewPr snapToGrid="0">
      <p:cViewPr varScale="1">
        <p:scale>
          <a:sx n="38" d="100"/>
          <a:sy n="38" d="100"/>
        </p:scale>
        <p:origin x="1428" y="2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B1E6E7A2-8349-8343-80D5-DE8A5F1AEDD9}" type="datetimeFigureOut">
              <a:rPr lang="en-US" smtClean="0"/>
              <a:t>9/18/2025</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344C6453-6732-9A4A-8F83-80DB14148FC0}" type="slidenum">
              <a:rPr lang="en-US" smtClean="0"/>
              <a:t>‹#›</a:t>
            </a:fld>
            <a:endParaRPr lang="en-US"/>
          </a:p>
        </p:txBody>
      </p:sp>
    </p:spTree>
    <p:extLst>
      <p:ext uri="{BB962C8B-B14F-4D97-AF65-F5344CB8AC3E}">
        <p14:creationId xmlns:p14="http://schemas.microsoft.com/office/powerpoint/2010/main" val="38542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B0A4D79-0D4F-6844-A465-361B05CB759A}" type="datetimeFigureOut">
              <a:rPr lang="en-US" smtClean="0"/>
              <a:t>9/18/2025</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C375006-0123-1F4D-8D80-DD5E1EF6A871}" type="slidenum">
              <a:rPr lang="en-US" smtClean="0"/>
              <a:t>‹#›</a:t>
            </a:fld>
            <a:endParaRPr lang="en-US"/>
          </a:p>
        </p:txBody>
      </p:sp>
    </p:spTree>
    <p:extLst>
      <p:ext uri="{BB962C8B-B14F-4D97-AF65-F5344CB8AC3E}">
        <p14:creationId xmlns:p14="http://schemas.microsoft.com/office/powerpoint/2010/main" val="366327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75006-0123-1F4D-8D80-DD5E1EF6A871}" type="slidenum">
              <a:rPr lang="en-US" smtClean="0"/>
              <a:t>1</a:t>
            </a:fld>
            <a:endParaRPr lang="en-US"/>
          </a:p>
        </p:txBody>
      </p:sp>
    </p:spTree>
    <p:extLst>
      <p:ext uri="{BB962C8B-B14F-4D97-AF65-F5344CB8AC3E}">
        <p14:creationId xmlns:p14="http://schemas.microsoft.com/office/powerpoint/2010/main" val="3731124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C9C2A-9E28-B519-2085-857C284D79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856EA-750F-AA8B-5026-C4C6CF9D95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AD0474-42DD-B13D-CF12-8BFC2B47BF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7127C5-F19F-E2C7-6B21-2D35054DBE0D}"/>
              </a:ext>
            </a:extLst>
          </p:cNvPr>
          <p:cNvSpPr>
            <a:spLocks noGrp="1"/>
          </p:cNvSpPr>
          <p:nvPr>
            <p:ph type="sldNum" sz="quarter" idx="5"/>
          </p:nvPr>
        </p:nvSpPr>
        <p:spPr/>
        <p:txBody>
          <a:bodyPr/>
          <a:lstStyle/>
          <a:p>
            <a:fld id="{6C375006-0123-1F4D-8D80-DD5E1EF6A871}" type="slidenum">
              <a:rPr lang="en-US" smtClean="0"/>
              <a:t>2</a:t>
            </a:fld>
            <a:endParaRPr lang="en-US"/>
          </a:p>
        </p:txBody>
      </p:sp>
    </p:spTree>
    <p:extLst>
      <p:ext uri="{BB962C8B-B14F-4D97-AF65-F5344CB8AC3E}">
        <p14:creationId xmlns:p14="http://schemas.microsoft.com/office/powerpoint/2010/main" val="2957338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Acts 26:16-18  </a:t>
            </a:r>
            <a:r>
              <a:rPr lang="en-US" dirty="0"/>
              <a:t>So I said, 'Who are You, Lord?' And He said, 'I am Jesus, whom you are persecuting.  16  But rise and stand on your feet; for I have appeared to you for this purpose, to make you a minister and a witness both of the things which you have seen and of the things which I will yet reveal to you.  17  I will deliver you from the Jewish people, as well as from the Gentiles, to whom I now send you,  18  to open their eyes, in order to turn them from darkness to light, and from the power of Satan to God, that they may receive forgiveness of sins and an inheritance among those who are sanctified by faith in Me.'</a:t>
            </a:r>
          </a:p>
        </p:txBody>
      </p:sp>
      <p:sp>
        <p:nvSpPr>
          <p:cNvPr id="4" name="Slide Number Placeholder 3"/>
          <p:cNvSpPr>
            <a:spLocks noGrp="1"/>
          </p:cNvSpPr>
          <p:nvPr>
            <p:ph type="sldNum" sz="quarter" idx="5"/>
          </p:nvPr>
        </p:nvSpPr>
        <p:spPr/>
        <p:txBody>
          <a:bodyPr/>
          <a:lstStyle/>
          <a:p>
            <a:fld id="{6C375006-0123-1F4D-8D80-DD5E1EF6A871}" type="slidenum">
              <a:rPr lang="en-US" smtClean="0"/>
              <a:t>6</a:t>
            </a:fld>
            <a:endParaRPr lang="en-US"/>
          </a:p>
        </p:txBody>
      </p:sp>
    </p:spTree>
    <p:extLst>
      <p:ext uri="{BB962C8B-B14F-4D97-AF65-F5344CB8AC3E}">
        <p14:creationId xmlns:p14="http://schemas.microsoft.com/office/powerpoint/2010/main" val="2564146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Fasting and Repentance connected:</a:t>
            </a:r>
          </a:p>
          <a:p>
            <a:r>
              <a:rPr lang="en-US" b="1" dirty="0"/>
              <a:t>Psalms 51:17  </a:t>
            </a:r>
            <a:r>
              <a:rPr lang="en-US" dirty="0"/>
              <a:t>The sacrifices of God are a broken spirit, A broken and a contrite heart—These, O God, You will not despise.</a:t>
            </a:r>
          </a:p>
          <a:p>
            <a:r>
              <a:rPr lang="en-US" b="1" dirty="0"/>
              <a:t>Joel 2:12  </a:t>
            </a:r>
            <a:r>
              <a:rPr lang="en-US" dirty="0"/>
              <a:t>"Now, therefore," says the LORD, "Turn to Me with all your heart, With fasting, with weeping, and with mourning.“</a:t>
            </a:r>
          </a:p>
          <a:p>
            <a:pPr marR="0" algn="l" rtl="0"/>
            <a:r>
              <a:rPr lang="en-US" sz="1200" b="1" i="0" u="none" strike="noStrike" baseline="0" dirty="0">
                <a:latin typeface="Times New Roman" panose="02020603050405020304" pitchFamily="18" charset="0"/>
              </a:rPr>
              <a:t>Jonah 3:6-8  </a:t>
            </a:r>
            <a:r>
              <a:rPr lang="en-US" sz="1200" b="0" i="0" u="none" strike="noStrike" baseline="0" dirty="0">
                <a:latin typeface="Times New Roman" panose="02020603050405020304" pitchFamily="18" charset="0"/>
              </a:rPr>
              <a:t>Then word came to the king of Nineveh; and he arose from his throne and laid aside his robe, covered himself with sackcloth and sat in ashes.  7  And he caused it to be proclaimed and published throughout Nineveh by the decree of the king and his nobles, saying, Let neither man nor beast, herd nor flock, taste anything; do not let them eat, or drink water.  8  But let man and beast be covered with sackcloth, and cry mightily to God; yes, let every one turn from his evil way and from the violence that is in his hands.</a:t>
            </a:r>
          </a:p>
          <a:p>
            <a:endParaRPr lang="en-US" dirty="0"/>
          </a:p>
          <a:p>
            <a:endParaRPr lang="en-US" dirty="0"/>
          </a:p>
        </p:txBody>
      </p:sp>
      <p:sp>
        <p:nvSpPr>
          <p:cNvPr id="4" name="Slide Number Placeholder 3"/>
          <p:cNvSpPr>
            <a:spLocks noGrp="1"/>
          </p:cNvSpPr>
          <p:nvPr>
            <p:ph type="sldNum" sz="quarter" idx="5"/>
          </p:nvPr>
        </p:nvSpPr>
        <p:spPr/>
        <p:txBody>
          <a:bodyPr/>
          <a:lstStyle/>
          <a:p>
            <a:fld id="{6C375006-0123-1F4D-8D80-DD5E1EF6A871}" type="slidenum">
              <a:rPr lang="en-US" smtClean="0"/>
              <a:t>7</a:t>
            </a:fld>
            <a:endParaRPr lang="en-US"/>
          </a:p>
        </p:txBody>
      </p:sp>
    </p:spTree>
    <p:extLst>
      <p:ext uri="{BB962C8B-B14F-4D97-AF65-F5344CB8AC3E}">
        <p14:creationId xmlns:p14="http://schemas.microsoft.com/office/powerpoint/2010/main" val="4293287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8ED52-7CE4-3E5C-CAE2-C104D85E43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4FF799-A2F2-BCC9-515B-CA8B093A03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F41F94-C0CD-19F4-23E0-952C8FCD2C08}"/>
              </a:ext>
            </a:extLst>
          </p:cNvPr>
          <p:cNvSpPr>
            <a:spLocks noGrp="1"/>
          </p:cNvSpPr>
          <p:nvPr>
            <p:ph type="body" idx="1"/>
          </p:nvPr>
        </p:nvSpPr>
        <p:spPr/>
        <p:txBody>
          <a:bodyPr/>
          <a:lstStyle/>
          <a:p>
            <a:r>
              <a:rPr lang="en-US" b="1" dirty="0"/>
              <a:t>Romans 15:15-19  </a:t>
            </a:r>
            <a:r>
              <a:rPr lang="en-US" dirty="0"/>
              <a:t>Nevertheless, brethren, I have written more boldly to you on some points, as reminding you, because of the grace </a:t>
            </a:r>
            <a:r>
              <a:rPr lang="en-US" b="1" dirty="0"/>
              <a:t>given to me by God</a:t>
            </a:r>
            <a:r>
              <a:rPr lang="en-US" dirty="0"/>
              <a:t>,  16  that I might be a minister of Jesus Christ to the Gentiles, ministering the gospel of God, that the offering of the Gentiles might be acceptable, </a:t>
            </a:r>
            <a:r>
              <a:rPr lang="en-US" b="1" dirty="0"/>
              <a:t>sanctified by the Holy Spirit</a:t>
            </a:r>
            <a:r>
              <a:rPr lang="en-US" dirty="0"/>
              <a:t>.  17  Therefore I have reason to glory in Christ Jesus in the things which pertain to God.  18  For I will not dare to speak of any of those things which </a:t>
            </a:r>
            <a:r>
              <a:rPr lang="en-US" b="1" dirty="0"/>
              <a:t>Christ has </a:t>
            </a:r>
            <a:r>
              <a:rPr lang="en-US" dirty="0"/>
              <a:t>not accomplished through me, in word and deed, to make the Gentiles obedient—  19  in mighty signs and wonders, </a:t>
            </a:r>
            <a:r>
              <a:rPr lang="en-US" b="1" dirty="0"/>
              <a:t>by the power of the Spirit of God, </a:t>
            </a:r>
            <a:r>
              <a:rPr lang="en-US" dirty="0"/>
              <a:t>so that from Jerusalem and round about to Illyricum I have fully preached the gospel of Christ.</a:t>
            </a:r>
          </a:p>
          <a:p>
            <a:r>
              <a:rPr lang="en-US" b="1" dirty="0"/>
              <a:t>2 Corinthians 12:12  </a:t>
            </a:r>
            <a:r>
              <a:rPr lang="en-US" dirty="0"/>
              <a:t>Truly the signs of an apostle were accomplished among you with all perseverance, in signs and wonders and mighty deeds.</a:t>
            </a:r>
          </a:p>
          <a:p>
            <a:r>
              <a:rPr lang="en-US" b="1" dirty="0"/>
              <a:t>2 Corinthians 11:5  </a:t>
            </a:r>
            <a:r>
              <a:rPr lang="en-US" dirty="0"/>
              <a:t>For I consider that I am not at all inferior to the most eminent apostles.</a:t>
            </a:r>
          </a:p>
        </p:txBody>
      </p:sp>
      <p:sp>
        <p:nvSpPr>
          <p:cNvPr id="4" name="Slide Number Placeholder 3">
            <a:extLst>
              <a:ext uri="{FF2B5EF4-FFF2-40B4-BE49-F238E27FC236}">
                <a16:creationId xmlns:a16="http://schemas.microsoft.com/office/drawing/2014/main" id="{0F5AD133-F512-037B-3F1D-9383473DDC3B}"/>
              </a:ext>
            </a:extLst>
          </p:cNvPr>
          <p:cNvSpPr>
            <a:spLocks noGrp="1"/>
          </p:cNvSpPr>
          <p:nvPr>
            <p:ph type="sldNum" sz="quarter" idx="5"/>
          </p:nvPr>
        </p:nvSpPr>
        <p:spPr/>
        <p:txBody>
          <a:bodyPr/>
          <a:lstStyle/>
          <a:p>
            <a:fld id="{6C375006-0123-1F4D-8D80-DD5E1EF6A871}" type="slidenum">
              <a:rPr lang="en-US" smtClean="0"/>
              <a:t>8</a:t>
            </a:fld>
            <a:endParaRPr lang="en-US"/>
          </a:p>
        </p:txBody>
      </p:sp>
    </p:spTree>
    <p:extLst>
      <p:ext uri="{BB962C8B-B14F-4D97-AF65-F5344CB8AC3E}">
        <p14:creationId xmlns:p14="http://schemas.microsoft.com/office/powerpoint/2010/main" val="2004701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his conversion, Saul is with the saints in Damascus    9:19b-22</a:t>
            </a:r>
          </a:p>
          <a:p>
            <a:pPr marL="171450" indent="-171450">
              <a:buFont typeface="Arial" panose="020B0604020202020204" pitchFamily="34" charset="0"/>
              <a:buChar char="•"/>
            </a:pPr>
            <a:r>
              <a:rPr lang="en-US" dirty="0"/>
              <a:t>The very ones he came to arrest…he now worships with !!</a:t>
            </a:r>
          </a:p>
          <a:p>
            <a:pPr marL="171450" indent="-171450">
              <a:buFont typeface="Arial" panose="020B0604020202020204" pitchFamily="34" charset="0"/>
              <a:buChar char="•"/>
            </a:pPr>
            <a:r>
              <a:rPr lang="en-US" dirty="0"/>
              <a:t>He immediately begins proclaiming Jesus in the synagogues    v. 20</a:t>
            </a:r>
          </a:p>
          <a:p>
            <a:pPr marL="171450" indent="-171450">
              <a:buFont typeface="Arial" panose="020B0604020202020204" pitchFamily="34" charset="0"/>
              <a:buChar char="•"/>
            </a:pPr>
            <a:r>
              <a:rPr lang="en-US" dirty="0"/>
              <a:t>His complete change causes all to be amazed    vv. 21-22</a:t>
            </a:r>
          </a:p>
          <a:p>
            <a:pPr marL="171450" indent="-171450">
              <a:buFont typeface="Arial" panose="020B0604020202020204" pitchFamily="34" charset="0"/>
              <a:buChar char="•"/>
            </a:pPr>
            <a:r>
              <a:rPr lang="en-US" dirty="0"/>
              <a:t>He came to Damascus to stop believers in Jesus…now, he confounds the Jews with truth, proving Jesus was indeed the promised Messiah</a:t>
            </a:r>
          </a:p>
          <a:p>
            <a:r>
              <a:rPr lang="en-US" dirty="0"/>
              <a:t>Galatians 1:13-17  For you have heard of my former conduct in Judaism, how I persecuted the church of God beyond measure and tried to destroy it.  14  And I advanced in Judaism beyond many of my contemporaries in my own nation, being more exceedingly zealous for the traditions of my fathers.  15  But when it pleased God, who separated me from my mother's womb and called me through His grace,  16  to reveal His Son in me, that I might preach Him among the Gentiles, I did not immediately confer with flesh and blood,  17  nor did I go up to Jerusalem to those who were apostles before me; but I went to Arabia, and returned again to Damascus.</a:t>
            </a:r>
          </a:p>
        </p:txBody>
      </p:sp>
      <p:sp>
        <p:nvSpPr>
          <p:cNvPr id="4" name="Slide Number Placeholder 3"/>
          <p:cNvSpPr>
            <a:spLocks noGrp="1"/>
          </p:cNvSpPr>
          <p:nvPr>
            <p:ph type="sldNum" sz="quarter" idx="5"/>
          </p:nvPr>
        </p:nvSpPr>
        <p:spPr/>
        <p:txBody>
          <a:bodyPr/>
          <a:lstStyle/>
          <a:p>
            <a:fld id="{6C375006-0123-1F4D-8D80-DD5E1EF6A871}" type="slidenum">
              <a:rPr lang="en-US" smtClean="0"/>
              <a:t>9</a:t>
            </a:fld>
            <a:endParaRPr lang="en-US"/>
          </a:p>
        </p:txBody>
      </p:sp>
    </p:spTree>
    <p:extLst>
      <p:ext uri="{BB962C8B-B14F-4D97-AF65-F5344CB8AC3E}">
        <p14:creationId xmlns:p14="http://schemas.microsoft.com/office/powerpoint/2010/main" val="2253471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66F37-1D43-1046-19FF-BEA7195777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EFED1A-4432-C12A-B4AE-37923296BE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BBCB3D-4D17-CBE1-B202-3EF6F6752D02}"/>
              </a:ext>
            </a:extLst>
          </p:cNvPr>
          <p:cNvSpPr>
            <a:spLocks noGrp="1"/>
          </p:cNvSpPr>
          <p:nvPr>
            <p:ph type="body" idx="1"/>
          </p:nvPr>
        </p:nvSpPr>
        <p:spPr/>
        <p:txBody>
          <a:bodyPr/>
          <a:lstStyle/>
          <a:p>
            <a:r>
              <a:rPr lang="en-US" dirty="0"/>
              <a:t>Galatians 1:13-17  For you have heard of my former conduct in Judaism, how I persecuted the church of God beyond measure and tried to destroy it.  14  And I advanced in Judaism beyond many of my contemporaries in my own nation, being more exceedingly zealous for the traditions of my fathers.  15  But when it pleased God, who separated me from my mother's womb and called me through His grace,  16  to reveal His Son in me, that I might preach Him among the Gentiles, I did not immediately confer with flesh and blood,  17  nor did I go up to Jerusalem to those who were apostles before me; but I went to Arabia, and returned again to Damascus.</a:t>
            </a:r>
          </a:p>
        </p:txBody>
      </p:sp>
      <p:sp>
        <p:nvSpPr>
          <p:cNvPr id="4" name="Slide Number Placeholder 3">
            <a:extLst>
              <a:ext uri="{FF2B5EF4-FFF2-40B4-BE49-F238E27FC236}">
                <a16:creationId xmlns:a16="http://schemas.microsoft.com/office/drawing/2014/main" id="{8E202425-7AE0-1562-7CC0-FCC551A80B89}"/>
              </a:ext>
            </a:extLst>
          </p:cNvPr>
          <p:cNvSpPr>
            <a:spLocks noGrp="1"/>
          </p:cNvSpPr>
          <p:nvPr>
            <p:ph type="sldNum" sz="quarter" idx="5"/>
          </p:nvPr>
        </p:nvSpPr>
        <p:spPr/>
        <p:txBody>
          <a:bodyPr/>
          <a:lstStyle/>
          <a:p>
            <a:fld id="{6C375006-0123-1F4D-8D80-DD5E1EF6A871}" type="slidenum">
              <a:rPr lang="en-US" smtClean="0"/>
              <a:t>10</a:t>
            </a:fld>
            <a:endParaRPr lang="en-US"/>
          </a:p>
        </p:txBody>
      </p:sp>
    </p:spTree>
    <p:extLst>
      <p:ext uri="{BB962C8B-B14F-4D97-AF65-F5344CB8AC3E}">
        <p14:creationId xmlns:p14="http://schemas.microsoft.com/office/powerpoint/2010/main" val="3809809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375006-0123-1F4D-8D80-DD5E1EF6A871}" type="slidenum">
              <a:rPr lang="en-US" smtClean="0"/>
              <a:t>11</a:t>
            </a:fld>
            <a:endParaRPr lang="en-US"/>
          </a:p>
        </p:txBody>
      </p:sp>
    </p:spTree>
    <p:extLst>
      <p:ext uri="{BB962C8B-B14F-4D97-AF65-F5344CB8AC3E}">
        <p14:creationId xmlns:p14="http://schemas.microsoft.com/office/powerpoint/2010/main" val="247559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r>
              <a:rPr lang="en-US" dirty="0"/>
              <a:t>A common phrase among modern evangelicals is “Preach the Man…not the plan.”</a:t>
            </a:r>
          </a:p>
          <a:p>
            <a:r>
              <a:rPr lang="en-US" dirty="0"/>
              <a:t>Philip illustrates the emptiness of such thinking.</a:t>
            </a:r>
          </a:p>
          <a:p>
            <a:r>
              <a:rPr lang="en-US" b="1" dirty="0"/>
              <a:t>In “Preaching Jesus,” Philip did not separate Jesus from the necessity of water baptism for salvation.  </a:t>
            </a:r>
          </a:p>
          <a:p>
            <a:r>
              <a:rPr lang="en-US" b="1" dirty="0"/>
              <a:t>Jesus is the SAVIOR and this is HOW He saves</a:t>
            </a:r>
            <a:r>
              <a:rPr lang="en-US" dirty="0"/>
              <a:t>!</a:t>
            </a:r>
          </a:p>
          <a:p>
            <a:r>
              <a:rPr lang="en-US" dirty="0"/>
              <a:t>To “preach the Man” is to “preach ALL the plan” </a:t>
            </a:r>
          </a:p>
          <a:p>
            <a:r>
              <a:rPr lang="en-US" b="1" dirty="0"/>
              <a:t>Acts 20:27  </a:t>
            </a:r>
            <a:r>
              <a:rPr lang="en-US" dirty="0"/>
              <a:t>For I have not shunned to declare to you the whole counsel of God</a:t>
            </a:r>
          </a:p>
        </p:txBody>
      </p:sp>
      <p:sp>
        <p:nvSpPr>
          <p:cNvPr id="4" name="Slide Number Placeholder 3"/>
          <p:cNvSpPr>
            <a:spLocks noGrp="1"/>
          </p:cNvSpPr>
          <p:nvPr>
            <p:ph type="sldNum" sz="quarter" idx="5"/>
          </p:nvPr>
        </p:nvSpPr>
        <p:spPr/>
        <p:txBody>
          <a:bodyPr/>
          <a:lstStyle/>
          <a:p>
            <a:fld id="{149456B5-C767-47D2-A370-484F73D57CA0}" type="slidenum">
              <a:rPr lang="en-US" smtClean="0"/>
              <a:t>12</a:t>
            </a:fld>
            <a:endParaRPr lang="en-US"/>
          </a:p>
        </p:txBody>
      </p:sp>
    </p:spTree>
    <p:extLst>
      <p:ext uri="{BB962C8B-B14F-4D97-AF65-F5344CB8AC3E}">
        <p14:creationId xmlns:p14="http://schemas.microsoft.com/office/powerpoint/2010/main" val="3461978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08969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3825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5687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B25A5A-9381-4EB0-97B5-2F3AFB7189B6}"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3772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B25A5A-9381-4EB0-97B5-2F3AFB7189B6}"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82018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B25A5A-9381-4EB0-97B5-2F3AFB7189B6}" type="datetimeFigureOut">
              <a:rPr lang="en-US" smtClean="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08059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B25A5A-9381-4EB0-97B5-2F3AFB7189B6}" type="datetimeFigureOut">
              <a:rPr lang="en-US" smtClean="0"/>
              <a:t>9/18/2025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212165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B25A5A-9381-4EB0-97B5-2F3AFB7189B6}" type="datetimeFigureOut">
              <a:rPr lang="en-US" smtClean="0"/>
              <a:t>9/18/2025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39445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B25A5A-9381-4EB0-97B5-2F3AFB7189B6}" type="datetimeFigureOut">
              <a:rPr lang="en-US" smtClean="0"/>
              <a:t>9/18/2025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130327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31499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B25A5A-9381-4EB0-97B5-2F3AFB7189B6}" type="datetimeFigureOut">
              <a:rPr lang="en-US" smtClean="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C8DC63-40D2-44A0-B4B3-34D4B1C37EB8}" type="slidenum">
              <a:rPr lang="en-US" smtClean="0"/>
              <a:t>‹#›</a:t>
            </a:fld>
            <a:endParaRPr lang="en-US"/>
          </a:p>
        </p:txBody>
      </p:sp>
    </p:spTree>
    <p:extLst>
      <p:ext uri="{BB962C8B-B14F-4D97-AF65-F5344CB8AC3E}">
        <p14:creationId xmlns:p14="http://schemas.microsoft.com/office/powerpoint/2010/main" val="420733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B25A5A-9381-4EB0-97B5-2F3AFB7189B6}" type="datetimeFigureOut">
              <a:rPr lang="en-US" smtClean="0"/>
              <a:t>9/18/2025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8DC63-40D2-44A0-B4B3-34D4B1C37EB8}" type="slidenum">
              <a:rPr lang="en-US" smtClean="0"/>
              <a:t>‹#›</a:t>
            </a:fld>
            <a:endParaRPr lang="en-US"/>
          </a:p>
        </p:txBody>
      </p:sp>
    </p:spTree>
    <p:extLst>
      <p:ext uri="{BB962C8B-B14F-4D97-AF65-F5344CB8AC3E}">
        <p14:creationId xmlns:p14="http://schemas.microsoft.com/office/powerpoint/2010/main" val="3625635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chment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archment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20774"/>
            <a:ext cx="9144000" cy="13239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 y="1122364"/>
            <a:ext cx="9143999" cy="1322386"/>
          </a:xfrm>
        </p:spPr>
        <p:txBody>
          <a:bodyPr>
            <a:normAutofit/>
          </a:bodyPr>
          <a:lstStyle/>
          <a:p>
            <a:r>
              <a:rPr lang="en-US" sz="8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 C T S</a:t>
            </a:r>
          </a:p>
        </p:txBody>
      </p:sp>
      <p:sp>
        <p:nvSpPr>
          <p:cNvPr id="5" name="Subtitle 4"/>
          <p:cNvSpPr>
            <a:spLocks noGrp="1"/>
          </p:cNvSpPr>
          <p:nvPr>
            <p:ph type="subTitle" idx="1"/>
          </p:nvPr>
        </p:nvSpPr>
        <p:spPr>
          <a:xfrm>
            <a:off x="5101387" y="2738625"/>
            <a:ext cx="3441700" cy="2723753"/>
          </a:xfrm>
        </p:spPr>
        <p:txBody>
          <a:bodyPr>
            <a:normAutofit/>
          </a:bodyPr>
          <a:lstStyle/>
          <a:p>
            <a:pPr>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Go Tell	   </a:t>
            </a:r>
          </a:p>
          <a:p>
            <a:pPr>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   the Good</a:t>
            </a:r>
          </a:p>
          <a:p>
            <a:pPr algn="l">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     News</a:t>
            </a:r>
            <a:r>
              <a:rPr lang="en-US" sz="4800"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t>
            </a:r>
          </a:p>
        </p:txBody>
      </p:sp>
      <p:pic>
        <p:nvPicPr>
          <p:cNvPr id="2" name="Picture 1">
            <a:extLst>
              <a:ext uri="{FF2B5EF4-FFF2-40B4-BE49-F238E27FC236}">
                <a16:creationId xmlns:a16="http://schemas.microsoft.com/office/drawing/2014/main" id="{5E7503DC-A98A-B1DB-6E29-1EAA83D6ED5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11200"/>
                    </a14:imgEffect>
                    <a14:imgEffect>
                      <a14:saturation sat="150000"/>
                    </a14:imgEffect>
                    <a14:imgEffect>
                      <a14:brightnessContrast contrast="20000"/>
                    </a14:imgEffect>
                  </a14:imgLayer>
                </a14:imgProps>
              </a:ext>
            </a:extLst>
          </a:blip>
          <a:stretch>
            <a:fillRect/>
          </a:stretch>
        </p:blipFill>
        <p:spPr>
          <a:xfrm>
            <a:off x="435355" y="2626288"/>
            <a:ext cx="5401413" cy="4050171"/>
          </a:xfrm>
          <a:prstGeom prst="ellipse">
            <a:avLst/>
          </a:prstGeom>
          <a:ln>
            <a:noFill/>
          </a:ln>
          <a:effectLst>
            <a:softEdge rad="112500"/>
          </a:effectLst>
        </p:spPr>
      </p:pic>
      <p:sp>
        <p:nvSpPr>
          <p:cNvPr id="3" name="TextBox 2">
            <a:extLst>
              <a:ext uri="{FF2B5EF4-FFF2-40B4-BE49-F238E27FC236}">
                <a16:creationId xmlns:a16="http://schemas.microsoft.com/office/drawing/2014/main" id="{72983D72-377D-7417-5648-47C695C24148}"/>
              </a:ext>
            </a:extLst>
          </p:cNvPr>
          <p:cNvSpPr txBox="1"/>
          <p:nvPr/>
        </p:nvSpPr>
        <p:spPr>
          <a:xfrm>
            <a:off x="5101389" y="5085081"/>
            <a:ext cx="3887992" cy="1477328"/>
          </a:xfrm>
          <a:prstGeom prst="rect">
            <a:avLst/>
          </a:prstGeom>
          <a:noFill/>
        </p:spPr>
        <p:txBody>
          <a:bodyPr wrap="square" rtlCol="0">
            <a:spAutoFit/>
          </a:bodyPr>
          <a:lstStyle/>
          <a:p>
            <a:r>
              <a:rPr lang="en-US" sz="3000" dirty="0">
                <a:effectLst>
                  <a:outerShdw blurRad="38100" dist="38100" dir="2700000" algn="tl">
                    <a:srgbClr val="000000">
                      <a:alpha val="43137"/>
                    </a:srgbClr>
                  </a:outerShdw>
                </a:effectLst>
              </a:rPr>
              <a:t>       </a:t>
            </a:r>
            <a:r>
              <a:rPr lang="en-US" sz="3000" i="1" dirty="0">
                <a:effectLst>
                  <a:outerShdw blurRad="38100" dist="38100" dir="2700000" algn="tl">
                    <a:srgbClr val="000000">
                      <a:alpha val="43137"/>
                    </a:srgbClr>
                  </a:outerShdw>
                </a:effectLst>
              </a:rPr>
              <a:t>The Growth and  </a:t>
            </a:r>
          </a:p>
          <a:p>
            <a:r>
              <a:rPr lang="en-US" sz="3000" i="1" dirty="0">
                <a:effectLst>
                  <a:outerShdw blurRad="38100" dist="38100" dir="2700000" algn="tl">
                    <a:srgbClr val="000000">
                      <a:alpha val="43137"/>
                    </a:srgbClr>
                  </a:outerShdw>
                </a:effectLst>
              </a:rPr>
              <a:t>    Development of     the Early Church</a:t>
            </a:r>
          </a:p>
        </p:txBody>
      </p:sp>
    </p:spTree>
    <p:extLst>
      <p:ext uri="{BB962C8B-B14F-4D97-AF65-F5344CB8AC3E}">
        <p14:creationId xmlns:p14="http://schemas.microsoft.com/office/powerpoint/2010/main" val="7026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B8FE-65BA-4953-D69C-6504D459CE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393937-D8B4-2F87-3BF4-D506AFEF808F}"/>
              </a:ext>
            </a:extLst>
          </p:cNvPr>
          <p:cNvSpPr>
            <a:spLocks noGrp="1"/>
          </p:cNvSpPr>
          <p:nvPr>
            <p:ph type="title"/>
          </p:nvPr>
        </p:nvSpPr>
        <p:spPr>
          <a:xfrm>
            <a:off x="0" y="50800"/>
            <a:ext cx="5469466" cy="1767222"/>
          </a:xfrm>
        </p:spPr>
        <p:txBody>
          <a:bodyPr>
            <a:normAutofit/>
          </a:bodyPr>
          <a:lstStyle/>
          <a:p>
            <a:pPr algn="ctr"/>
            <a:r>
              <a:rPr lang="en-US" sz="4000" b="1" dirty="0">
                <a:latin typeface="Bookman Old Style" panose="02050604050505020204" pitchFamily="18" charset="0"/>
              </a:rPr>
              <a:t>Timeline of Paul’s Early Preaching  </a:t>
            </a:r>
            <a:r>
              <a:rPr lang="en-US" sz="3000" dirty="0">
                <a:latin typeface="Bookman Old Style" panose="02050604050505020204" pitchFamily="18" charset="0"/>
              </a:rPr>
              <a:t>(Galatians 1:15-18, Acts 9)</a:t>
            </a:r>
          </a:p>
        </p:txBody>
      </p:sp>
      <p:sp>
        <p:nvSpPr>
          <p:cNvPr id="3" name="Content Placeholder 2">
            <a:extLst>
              <a:ext uri="{FF2B5EF4-FFF2-40B4-BE49-F238E27FC236}">
                <a16:creationId xmlns:a16="http://schemas.microsoft.com/office/drawing/2014/main" id="{E82C7443-7B21-E009-1FC0-5A8AB98A3954}"/>
              </a:ext>
            </a:extLst>
          </p:cNvPr>
          <p:cNvSpPr>
            <a:spLocks noGrp="1"/>
          </p:cNvSpPr>
          <p:nvPr>
            <p:ph idx="1"/>
          </p:nvPr>
        </p:nvSpPr>
        <p:spPr>
          <a:xfrm>
            <a:off x="216018" y="1767222"/>
            <a:ext cx="4982515" cy="5386899"/>
          </a:xfrm>
        </p:spPr>
        <p:txBody>
          <a:bodyPr>
            <a:normAutofit/>
          </a:bodyPr>
          <a:lstStyle/>
          <a:p>
            <a:pPr>
              <a:lnSpc>
                <a:spcPct val="85000"/>
              </a:lnSpc>
              <a:spcBef>
                <a:spcPts val="0"/>
              </a:spcBef>
            </a:pPr>
            <a:r>
              <a:rPr lang="en-US" sz="3000" b="1" dirty="0"/>
              <a:t>In Galatians, Paul explains that he did not immediately return to Jerusalem after obeying the gospel</a:t>
            </a:r>
          </a:p>
          <a:p>
            <a:pPr marL="457200" lvl="1" indent="-220663">
              <a:lnSpc>
                <a:spcPct val="85000"/>
              </a:lnSpc>
              <a:spcBef>
                <a:spcPts val="0"/>
              </a:spcBef>
            </a:pPr>
            <a:r>
              <a:rPr lang="en-US" sz="3000" i="1" dirty="0">
                <a:solidFill>
                  <a:srgbClr val="800000"/>
                </a:solidFill>
                <a:effectLst>
                  <a:outerShdw blurRad="38100" dist="38100" dir="2700000" algn="tl">
                    <a:srgbClr val="000000">
                      <a:alpha val="43137"/>
                    </a:srgbClr>
                  </a:outerShdw>
                </a:effectLst>
              </a:rPr>
              <a:t>He went into Arabia, then returned to Damascus.</a:t>
            </a:r>
          </a:p>
          <a:p>
            <a:pPr marL="457200" lvl="1" indent="-220663">
              <a:lnSpc>
                <a:spcPct val="85000"/>
              </a:lnSpc>
              <a:spcBef>
                <a:spcPts val="0"/>
              </a:spcBef>
            </a:pPr>
            <a:r>
              <a:rPr lang="en-US" sz="3000" i="1" dirty="0">
                <a:solidFill>
                  <a:srgbClr val="800000"/>
                </a:solidFill>
                <a:effectLst>
                  <a:outerShdw blurRad="38100" dist="38100" dir="2700000" algn="tl">
                    <a:srgbClr val="000000">
                      <a:alpha val="43137"/>
                    </a:srgbClr>
                  </a:outerShdw>
                </a:effectLst>
              </a:rPr>
              <a:t>His return to Jerusalem (9:23) would not occur for another three years.</a:t>
            </a:r>
          </a:p>
          <a:p>
            <a:pPr marL="457200" lvl="1" indent="-220663">
              <a:lnSpc>
                <a:spcPct val="85000"/>
              </a:lnSpc>
              <a:spcBef>
                <a:spcPts val="0"/>
              </a:spcBef>
            </a:pPr>
            <a:r>
              <a:rPr lang="en-US" sz="3000" i="1" dirty="0">
                <a:solidFill>
                  <a:srgbClr val="800000"/>
                </a:solidFill>
                <a:effectLst>
                  <a:outerShdw blurRad="38100" dist="38100" dir="2700000" algn="tl">
                    <a:srgbClr val="000000">
                      <a:alpha val="43137"/>
                    </a:srgbClr>
                  </a:outerShdw>
                </a:effectLst>
              </a:rPr>
              <a:t>The “many days” of Acts 9:23 is most likely these 3 years in Galatians 1:18.</a:t>
            </a:r>
          </a:p>
        </p:txBody>
      </p:sp>
      <p:pic>
        <p:nvPicPr>
          <p:cNvPr id="4" name="Picture 3">
            <a:extLst>
              <a:ext uri="{FF2B5EF4-FFF2-40B4-BE49-F238E27FC236}">
                <a16:creationId xmlns:a16="http://schemas.microsoft.com/office/drawing/2014/main" id="{7C06FEE9-E416-6E5C-8A5C-E5E7B6E43824}"/>
              </a:ext>
            </a:extLst>
          </p:cNvPr>
          <p:cNvPicPr>
            <a:picLocks noChangeAspect="1"/>
          </p:cNvPicPr>
          <p:nvPr/>
        </p:nvPicPr>
        <p:blipFill>
          <a:blip r:embed="rId3"/>
          <a:stretch>
            <a:fillRect/>
          </a:stretch>
        </p:blipFill>
        <p:spPr>
          <a:xfrm>
            <a:off x="5512037" y="0"/>
            <a:ext cx="3631963" cy="6858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400697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2DEB2-6717-E372-74FD-52833738129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AF7AA17-6686-625B-6D37-B2303347B5B1}"/>
              </a:ext>
            </a:extLst>
          </p:cNvPr>
          <p:cNvSpPr>
            <a:spLocks noGrp="1"/>
          </p:cNvSpPr>
          <p:nvPr>
            <p:ph idx="1"/>
          </p:nvPr>
        </p:nvSpPr>
        <p:spPr/>
        <p:txBody>
          <a:bodyPr/>
          <a:lstStyle/>
          <a:p>
            <a:endParaRPr lang="en-US"/>
          </a:p>
        </p:txBody>
      </p:sp>
      <p:pic>
        <p:nvPicPr>
          <p:cNvPr id="1026" name="Picture 2">
            <a:extLst>
              <a:ext uri="{FF2B5EF4-FFF2-40B4-BE49-F238E27FC236}">
                <a16:creationId xmlns:a16="http://schemas.microsoft.com/office/drawing/2014/main" id="{7FC10DB8-36EA-46CC-23CD-BC107E68E6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9144000" cy="6846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56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47B44-2466-EA15-85CA-3A1A24324A32}"/>
            </a:ext>
          </a:extLst>
        </p:cNvPr>
        <p:cNvGrpSpPr/>
        <p:nvPr/>
      </p:nvGrpSpPr>
      <p:grpSpPr>
        <a:xfrm>
          <a:off x="0" y="0"/>
          <a:ext cx="0" cy="0"/>
          <a:chOff x="0" y="0"/>
          <a:chExt cx="0" cy="0"/>
        </a:xfrm>
      </p:grpSpPr>
      <p:sp>
        <p:nvSpPr>
          <p:cNvPr id="24579" name="Rectangle 3">
            <a:extLst>
              <a:ext uri="{FF2B5EF4-FFF2-40B4-BE49-F238E27FC236}">
                <a16:creationId xmlns:a16="http://schemas.microsoft.com/office/drawing/2014/main" id="{451AD083-4ADA-91F8-0C04-8CD8E9FD2258}"/>
              </a:ext>
            </a:extLst>
          </p:cNvPr>
          <p:cNvSpPr>
            <a:spLocks noGrp="1" noChangeArrowheads="1"/>
          </p:cNvSpPr>
          <p:nvPr>
            <p:ph idx="4294967295"/>
          </p:nvPr>
        </p:nvSpPr>
        <p:spPr>
          <a:xfrm>
            <a:off x="532541" y="406401"/>
            <a:ext cx="8078917" cy="6756400"/>
          </a:xfrm>
        </p:spPr>
        <p:txBody>
          <a:bodyPr>
            <a:normAutofit/>
          </a:bodyPr>
          <a:lstStyle/>
          <a:p>
            <a:pPr marL="400050" indent="-400050" algn="ctr">
              <a:lnSpc>
                <a:spcPct val="100000"/>
              </a:lnSpc>
              <a:spcAft>
                <a:spcPts val="600"/>
              </a:spcAft>
              <a:buNone/>
            </a:pPr>
            <a:r>
              <a:rPr lang="en-US" altLang="en-US" sz="4800" b="1" dirty="0">
                <a:latin typeface="Bookman Old Style" panose="02050604050505020204" pitchFamily="18" charset="0"/>
                <a:ea typeface="Calibri" panose="020F0502020204030204" pitchFamily="34" charset="0"/>
                <a:cs typeface="Calibri" panose="020F0502020204030204" pitchFamily="34" charset="0"/>
              </a:rPr>
              <a:t>Lessons for Us</a:t>
            </a:r>
          </a:p>
          <a:p>
            <a:pPr marL="400050" indent="-400050">
              <a:lnSpc>
                <a:spcPct val="100000"/>
              </a:lnSpc>
              <a:spcBef>
                <a:spcPts val="0"/>
              </a:spcBef>
              <a:buFont typeface="+mj-lt"/>
              <a:buAutoNum type="arabicPeriod"/>
            </a:pPr>
            <a:r>
              <a:rPr lang="en-US" altLang="en-US" sz="3400" b="1" dirty="0">
                <a:latin typeface="Calibri" panose="020F0502020204030204" pitchFamily="34" charset="0"/>
                <a:ea typeface="Calibri" panose="020F0502020204030204" pitchFamily="34" charset="0"/>
                <a:cs typeface="Calibri" panose="020F0502020204030204" pitchFamily="34" charset="0"/>
              </a:rPr>
              <a:t>Jesus takes anything done to His disciples personally (Acts 9:5; cf. Matt 25:34-35).</a:t>
            </a:r>
          </a:p>
          <a:p>
            <a:pPr marL="400050" indent="-400050">
              <a:lnSpc>
                <a:spcPct val="100000"/>
              </a:lnSpc>
              <a:spcBef>
                <a:spcPts val="0"/>
              </a:spcBef>
              <a:buFont typeface="+mj-lt"/>
              <a:buAutoNum type="arabicPeriod"/>
            </a:pPr>
            <a:r>
              <a:rPr lang="en-US" altLang="en-US" sz="3400" b="1" dirty="0">
                <a:solidFill>
                  <a:prstClr val="black"/>
                </a:solidFill>
                <a:latin typeface="Calibri" panose="020F0502020204030204" pitchFamily="34" charset="0"/>
                <a:ea typeface="Calibri" panose="020F0502020204030204" pitchFamily="34" charset="0"/>
                <a:cs typeface="Calibri" panose="020F0502020204030204" pitchFamily="34" charset="0"/>
              </a:rPr>
              <a:t>Saul did not have a “salvation experience” on the road to Damascus.</a:t>
            </a:r>
          </a:p>
          <a:p>
            <a:pPr lvl="1">
              <a:lnSpc>
                <a:spcPct val="100000"/>
              </a:lnSpc>
              <a:spcBef>
                <a:spcPts val="0"/>
              </a:spcBef>
            </a:pPr>
            <a:r>
              <a:rPr lang="en-US" altLang="en-US" sz="32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On the road, he was instructed to go into Damascus where, “…you will be told what you must do” (Acts 9:6; 22:10)!</a:t>
            </a:r>
            <a:endParaRPr lang="en-US" altLang="en-US" sz="2800" i="1" dirty="0">
              <a:solidFill>
                <a:srgbClr val="8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0" indent="-114300">
              <a:spcBef>
                <a:spcPts val="75"/>
              </a:spcBef>
              <a:spcAft>
                <a:spcPts val="675"/>
              </a:spcAft>
              <a:buNone/>
            </a:pPr>
            <a:endParaRPr lang="en-US" altLang="en-US" sz="2425" b="1" dirty="0">
              <a:solidFill>
                <a:srgbClr val="8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203782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Effect transition="in" filter="fade">
                                      <p:cBhvr>
                                        <p:cTn id="7" dur="1000"/>
                                        <p:tgtEl>
                                          <p:spTgt spid="24579">
                                            <p:txEl>
                                              <p:pRg st="1" end="1"/>
                                            </p:txEl>
                                          </p:spTgt>
                                        </p:tgtEl>
                                      </p:cBhvr>
                                    </p:animEffect>
                                    <p:anim calcmode="lin" valueType="num">
                                      <p:cBhvr>
                                        <p:cTn id="8" dur="1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45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579">
                                            <p:txEl>
                                              <p:pRg st="2" end="2"/>
                                            </p:txEl>
                                          </p:spTgt>
                                        </p:tgtEl>
                                        <p:attrNameLst>
                                          <p:attrName>style.visibility</p:attrName>
                                        </p:attrNameLst>
                                      </p:cBhvr>
                                      <p:to>
                                        <p:strVal val="visible"/>
                                      </p:to>
                                    </p:set>
                                    <p:animEffect transition="in" filter="fade">
                                      <p:cBhvr>
                                        <p:cTn id="14" dur="1000"/>
                                        <p:tgtEl>
                                          <p:spTgt spid="24579">
                                            <p:txEl>
                                              <p:pRg st="2" end="2"/>
                                            </p:txEl>
                                          </p:spTgt>
                                        </p:tgtEl>
                                      </p:cBhvr>
                                    </p:animEffect>
                                    <p:anim calcmode="lin" valueType="num">
                                      <p:cBhvr>
                                        <p:cTn id="15"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4579">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animEffect transition="in" filter="fade">
                                      <p:cBhvr>
                                        <p:cTn id="19" dur="1000"/>
                                        <p:tgtEl>
                                          <p:spTgt spid="24579">
                                            <p:txEl>
                                              <p:pRg st="3" end="3"/>
                                            </p:txEl>
                                          </p:spTgt>
                                        </p:tgtEl>
                                      </p:cBhvr>
                                    </p:animEffect>
                                    <p:anim calcmode="lin" valueType="num">
                                      <p:cBhvr>
                                        <p:cTn id="20" dur="10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457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18DD4-2567-B98A-58C9-5E1CB2D2BF5A}"/>
            </a:ext>
          </a:extLst>
        </p:cNvPr>
        <p:cNvGrpSpPr/>
        <p:nvPr/>
      </p:nvGrpSpPr>
      <p:grpSpPr>
        <a:xfrm>
          <a:off x="0" y="0"/>
          <a:ext cx="0" cy="0"/>
          <a:chOff x="0" y="0"/>
          <a:chExt cx="0" cy="0"/>
        </a:xfrm>
      </p:grpSpPr>
      <p:pic>
        <p:nvPicPr>
          <p:cNvPr id="2050" name="Picture 2" descr="Image result for parchment background">
            <a:extLst>
              <a:ext uri="{FF2B5EF4-FFF2-40B4-BE49-F238E27FC236}">
                <a16:creationId xmlns:a16="http://schemas.microsoft.com/office/drawing/2014/main" id="{E9ED6861-8BE6-BA6C-C17F-F6BAAE7C2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archment background">
            <a:extLst>
              <a:ext uri="{FF2B5EF4-FFF2-40B4-BE49-F238E27FC236}">
                <a16:creationId xmlns:a16="http://schemas.microsoft.com/office/drawing/2014/main" id="{CC1559AE-1E30-C242-7388-B575A973E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20774"/>
            <a:ext cx="9144000" cy="13239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9C601600-A03F-5E3D-700E-2C019D9A9CB9}"/>
              </a:ext>
            </a:extLst>
          </p:cNvPr>
          <p:cNvSpPr>
            <a:spLocks noGrp="1"/>
          </p:cNvSpPr>
          <p:nvPr>
            <p:ph type="ctrTitle"/>
          </p:nvPr>
        </p:nvSpPr>
        <p:spPr>
          <a:xfrm>
            <a:off x="1" y="1122364"/>
            <a:ext cx="9143999" cy="1322386"/>
          </a:xfrm>
        </p:spPr>
        <p:txBody>
          <a:bodyPr>
            <a:normAutofit/>
          </a:bodyPr>
          <a:lstStyle/>
          <a:p>
            <a:r>
              <a:rPr lang="en-US" sz="8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 C T S</a:t>
            </a:r>
          </a:p>
        </p:txBody>
      </p:sp>
      <p:sp>
        <p:nvSpPr>
          <p:cNvPr id="5" name="Subtitle 4">
            <a:extLst>
              <a:ext uri="{FF2B5EF4-FFF2-40B4-BE49-F238E27FC236}">
                <a16:creationId xmlns:a16="http://schemas.microsoft.com/office/drawing/2014/main" id="{62C32794-85BF-DE1A-0D0B-406E3266C5FB}"/>
              </a:ext>
            </a:extLst>
          </p:cNvPr>
          <p:cNvSpPr>
            <a:spLocks noGrp="1"/>
          </p:cNvSpPr>
          <p:nvPr>
            <p:ph type="subTitle" idx="1"/>
          </p:nvPr>
        </p:nvSpPr>
        <p:spPr>
          <a:xfrm>
            <a:off x="5443019" y="2706380"/>
            <a:ext cx="3441700" cy="1674626"/>
          </a:xfrm>
        </p:spPr>
        <p:txBody>
          <a:bodyPr>
            <a:normAutofit/>
          </a:bodyPr>
          <a:lstStyle/>
          <a:p>
            <a:pPr>
              <a:spcBef>
                <a:spcPts val="600"/>
              </a:spcBef>
            </a:pPr>
            <a:r>
              <a:rPr lang="en-US" sz="48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Lesson 13</a:t>
            </a:r>
          </a:p>
          <a:p>
            <a:pPr>
              <a:spcBef>
                <a:spcPts val="600"/>
              </a:spcBef>
            </a:pPr>
            <a:r>
              <a:rPr lang="en-US" sz="4000" b="1" dirty="0">
                <a:solidFill>
                  <a:srgbClr val="3A1D00"/>
                </a:solidFill>
                <a:effectLst>
                  <a:outerShdw blurRad="50800" dist="38100" dir="2700000" algn="tl" rotWithShape="0">
                    <a:prstClr val="black">
                      <a:alpha val="40000"/>
                    </a:prstClr>
                  </a:outerShdw>
                </a:effectLst>
                <a:latin typeface="Baskerville Old Face" panose="02020602080505020303" pitchFamily="18" charset="0"/>
              </a:rPr>
              <a:t>Acts 9:1-22</a:t>
            </a:r>
            <a:endParaRPr lang="en-US" sz="4000" dirty="0">
              <a:solidFill>
                <a:srgbClr val="3A1D00"/>
              </a:solidFill>
              <a:effectLst>
                <a:outerShdw blurRad="50800" dist="38100" dir="2700000" algn="tl" rotWithShape="0">
                  <a:prstClr val="black">
                    <a:alpha val="40000"/>
                  </a:prstClr>
                </a:outerShdw>
              </a:effectLst>
              <a:latin typeface="Baskerville Old Face" panose="02020602080505020303" pitchFamily="18" charset="0"/>
            </a:endParaRPr>
          </a:p>
        </p:txBody>
      </p:sp>
      <p:pic>
        <p:nvPicPr>
          <p:cNvPr id="2" name="Picture 1">
            <a:extLst>
              <a:ext uri="{FF2B5EF4-FFF2-40B4-BE49-F238E27FC236}">
                <a16:creationId xmlns:a16="http://schemas.microsoft.com/office/drawing/2014/main" id="{65778B17-E280-B33A-6259-A1DFA877EB0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11200"/>
                    </a14:imgEffect>
                    <a14:imgEffect>
                      <a14:saturation sat="150000"/>
                    </a14:imgEffect>
                    <a14:imgEffect>
                      <a14:brightnessContrast contrast="20000"/>
                    </a14:imgEffect>
                  </a14:imgLayer>
                </a14:imgProps>
              </a:ext>
            </a:extLst>
          </a:blip>
          <a:stretch>
            <a:fillRect/>
          </a:stretch>
        </p:blipFill>
        <p:spPr>
          <a:xfrm>
            <a:off x="435355" y="2626288"/>
            <a:ext cx="5401413" cy="4050171"/>
          </a:xfrm>
          <a:prstGeom prst="ellipse">
            <a:avLst/>
          </a:prstGeom>
          <a:ln>
            <a:noFill/>
          </a:ln>
          <a:effectLst>
            <a:softEdge rad="112500"/>
          </a:effectLst>
        </p:spPr>
      </p:pic>
      <p:sp>
        <p:nvSpPr>
          <p:cNvPr id="3" name="TextBox 2">
            <a:extLst>
              <a:ext uri="{FF2B5EF4-FFF2-40B4-BE49-F238E27FC236}">
                <a16:creationId xmlns:a16="http://schemas.microsoft.com/office/drawing/2014/main" id="{6105874D-F40D-8020-C45E-3EF0076BD0CB}"/>
              </a:ext>
            </a:extLst>
          </p:cNvPr>
          <p:cNvSpPr txBox="1"/>
          <p:nvPr/>
        </p:nvSpPr>
        <p:spPr>
          <a:xfrm>
            <a:off x="5795165" y="4166255"/>
            <a:ext cx="3089554" cy="1077218"/>
          </a:xfrm>
          <a:prstGeom prst="rect">
            <a:avLst/>
          </a:prstGeom>
          <a:noFill/>
        </p:spPr>
        <p:txBody>
          <a:bodyPr wrap="square" rtlCol="0">
            <a:spAutoFit/>
          </a:bodyPr>
          <a:lstStyle/>
          <a:p>
            <a:pPr marL="236538" indent="-236538">
              <a:buFont typeface="Arial" panose="020B0604020202020204" pitchFamily="34" charset="0"/>
              <a:buChar char="•"/>
            </a:pPr>
            <a:r>
              <a:rPr lang="en-US" sz="3200" dirty="0">
                <a:effectLst>
                  <a:outerShdw blurRad="38100" dist="38100" dir="2700000" algn="tl">
                    <a:srgbClr val="000000">
                      <a:alpha val="43137"/>
                    </a:srgbClr>
                  </a:outerShdw>
                </a:effectLst>
              </a:rPr>
              <a:t>Conversion of Saul</a:t>
            </a:r>
          </a:p>
        </p:txBody>
      </p:sp>
    </p:spTree>
    <p:extLst>
      <p:ext uri="{BB962C8B-B14F-4D97-AF65-F5344CB8AC3E}">
        <p14:creationId xmlns:p14="http://schemas.microsoft.com/office/powerpoint/2010/main" val="39513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199" y="301191"/>
            <a:ext cx="5750843" cy="2624667"/>
          </a:xfrm>
        </p:spPr>
        <p:txBody>
          <a:bodyPr>
            <a:normAutofit/>
          </a:bodyPr>
          <a:lstStyle/>
          <a:p>
            <a:pPr algn="ctr"/>
            <a:r>
              <a:rPr lang="en-US" b="1" dirty="0">
                <a:latin typeface="Bookman Old Style" panose="02050604050505020204" pitchFamily="18" charset="0"/>
              </a:rPr>
              <a:t>Severe  Persecution  Arises </a:t>
            </a:r>
            <a:br>
              <a:rPr lang="en-US" b="1" dirty="0">
                <a:latin typeface="Bookman Old Style" panose="02050604050505020204" pitchFamily="18" charset="0"/>
              </a:rPr>
            </a:br>
            <a:r>
              <a:rPr lang="en-US" sz="3200" dirty="0">
                <a:latin typeface="Bookman Old Style" panose="02050604050505020204" pitchFamily="18" charset="0"/>
              </a:rPr>
              <a:t>(Acts 8:1-4)</a:t>
            </a:r>
            <a:endParaRPr lang="en-US" dirty="0">
              <a:latin typeface="Arial Rounded MT Bold" panose="020F0704030504030204" pitchFamily="34" charset="0"/>
            </a:endParaRPr>
          </a:p>
        </p:txBody>
      </p:sp>
      <p:sp>
        <p:nvSpPr>
          <p:cNvPr id="3" name="Content Placeholder 2"/>
          <p:cNvSpPr>
            <a:spLocks noGrp="1"/>
          </p:cNvSpPr>
          <p:nvPr>
            <p:ph idx="1"/>
          </p:nvPr>
        </p:nvSpPr>
        <p:spPr>
          <a:xfrm>
            <a:off x="361199" y="3023852"/>
            <a:ext cx="5750844" cy="4024231"/>
          </a:xfrm>
        </p:spPr>
        <p:txBody>
          <a:bodyPr>
            <a:normAutofit/>
          </a:bodyPr>
          <a:lstStyle/>
          <a:p>
            <a:pPr>
              <a:spcBef>
                <a:spcPts val="0"/>
              </a:spcBef>
            </a:pPr>
            <a:r>
              <a:rPr lang="en-US" sz="3200" b="1" dirty="0"/>
              <a:t>Saul of Tarsus was leading a great persecution against the church</a:t>
            </a:r>
          </a:p>
          <a:p>
            <a:pPr>
              <a:spcBef>
                <a:spcPts val="0"/>
              </a:spcBef>
            </a:pPr>
            <a:r>
              <a:rPr lang="en-US" sz="3200" b="1" dirty="0">
                <a:effectLst>
                  <a:outerShdw blurRad="38100" dist="38100" dir="2700000" algn="tl">
                    <a:srgbClr val="000000">
                      <a:alpha val="43137"/>
                    </a:srgbClr>
                  </a:outerShdw>
                </a:effectLst>
              </a:rPr>
              <a:t>Saul makes havoc of the church</a:t>
            </a:r>
          </a:p>
          <a:p>
            <a:pPr marL="463550" lvl="1" indent="-238125">
              <a:spcBef>
                <a:spcPts val="30"/>
              </a:spcBef>
            </a:pPr>
            <a:r>
              <a:rPr lang="en-US" sz="3000" i="1" dirty="0">
                <a:effectLst>
                  <a:outerShdw blurRad="38100" dist="38100" dir="2700000" algn="tl">
                    <a:srgbClr val="000000">
                      <a:alpha val="43137"/>
                    </a:srgbClr>
                  </a:outerShdw>
                </a:effectLst>
              </a:rPr>
              <a:t>Entering EVERY HOUSE</a:t>
            </a:r>
          </a:p>
          <a:p>
            <a:pPr marL="463550" lvl="1" indent="-238125">
              <a:spcBef>
                <a:spcPts val="30"/>
              </a:spcBef>
            </a:pPr>
            <a:r>
              <a:rPr lang="en-US" sz="3000" i="1" dirty="0">
                <a:effectLst>
                  <a:outerShdw blurRad="38100" dist="38100" dir="2700000" algn="tl">
                    <a:srgbClr val="000000">
                      <a:alpha val="43137"/>
                    </a:srgbClr>
                  </a:outerShdw>
                </a:effectLst>
              </a:rPr>
              <a:t>Dragging off MEN and WOMEN</a:t>
            </a:r>
          </a:p>
          <a:p>
            <a:pPr marL="463550" lvl="1" indent="-238125">
              <a:spcBef>
                <a:spcPts val="30"/>
              </a:spcBef>
            </a:pPr>
            <a:r>
              <a:rPr lang="en-US" sz="3000" i="1" dirty="0">
                <a:effectLst>
                  <a:outerShdw blurRad="38100" dist="38100" dir="2700000" algn="tl">
                    <a:srgbClr val="000000">
                      <a:alpha val="43137"/>
                    </a:srgbClr>
                  </a:outerShdw>
                </a:effectLst>
              </a:rPr>
              <a:t>Committing them to PRISON</a:t>
            </a:r>
          </a:p>
          <a:p>
            <a:pPr marL="920750" lvl="2" indent="-238125">
              <a:spcBef>
                <a:spcPts val="30"/>
              </a:spcBef>
            </a:pPr>
            <a:endParaRPr lang="en-US" dirty="0"/>
          </a:p>
        </p:txBody>
      </p:sp>
      <p:sp>
        <p:nvSpPr>
          <p:cNvPr id="4" name="TextBox 3"/>
          <p:cNvSpPr txBox="1"/>
          <p:nvPr/>
        </p:nvSpPr>
        <p:spPr>
          <a:xfrm>
            <a:off x="6112043" y="0"/>
            <a:ext cx="3031957" cy="7048083"/>
          </a:xfrm>
          <a:prstGeom prst="rect">
            <a:avLst/>
          </a:prstGeom>
          <a:solidFill>
            <a:schemeClr val="tx1">
              <a:lumMod val="75000"/>
              <a:lumOff val="25000"/>
            </a:schemeClr>
          </a:solidFill>
        </p:spPr>
        <p:txBody>
          <a:bodyPr wrap="square" rtlCol="0">
            <a:spAutoFit/>
          </a:bodyPr>
          <a:lstStyle/>
          <a:p>
            <a:pPr algn="ctr"/>
            <a:r>
              <a:rPr lang="en-US" sz="4000" b="1" dirty="0">
                <a:solidFill>
                  <a:schemeClr val="accent4">
                    <a:lumMod val="20000"/>
                    <a:lumOff val="80000"/>
                  </a:schemeClr>
                </a:solidFill>
              </a:rPr>
              <a:t>Acts 26:9-11 </a:t>
            </a:r>
            <a:r>
              <a:rPr lang="en-US" sz="3200" dirty="0">
                <a:solidFill>
                  <a:schemeClr val="accent4">
                    <a:lumMod val="20000"/>
                    <a:lumOff val="80000"/>
                  </a:schemeClr>
                </a:solidFill>
              </a:rPr>
              <a:t>   </a:t>
            </a:r>
            <a:r>
              <a:rPr lang="en-US" sz="2400" i="1" dirty="0">
                <a:solidFill>
                  <a:schemeClr val="accent4">
                    <a:lumMod val="20000"/>
                    <a:lumOff val="80000"/>
                  </a:schemeClr>
                </a:solidFill>
                <a:latin typeface="Times New Roman" panose="02020603050405020304" pitchFamily="18" charset="0"/>
                <a:cs typeface="Times New Roman" panose="02020603050405020304" pitchFamily="18" charset="0"/>
              </a:rPr>
              <a:t>“…many of the saints  I shut up in prison, having received authority from the chief priests; and when they were put to death, I cast my vote against them.  And I punished them often in every synagogue and compelled them to blaspheme; and being exceedingly enraged against them, I persecuted them even to foreign cities.”</a:t>
            </a:r>
          </a:p>
          <a:p>
            <a:endParaRPr lang="en-US" sz="2000" i="1" dirty="0"/>
          </a:p>
        </p:txBody>
      </p:sp>
      <p:sp>
        <p:nvSpPr>
          <p:cNvPr id="5" name="TextBox 4">
            <a:extLst>
              <a:ext uri="{FF2B5EF4-FFF2-40B4-BE49-F238E27FC236}">
                <a16:creationId xmlns:a16="http://schemas.microsoft.com/office/drawing/2014/main" id="{74C3670D-6CA7-52C2-B11B-001B27E9F5D9}"/>
              </a:ext>
            </a:extLst>
          </p:cNvPr>
          <p:cNvSpPr txBox="1"/>
          <p:nvPr/>
        </p:nvSpPr>
        <p:spPr>
          <a:xfrm rot="19880952">
            <a:off x="36696" y="442097"/>
            <a:ext cx="1931576" cy="646331"/>
          </a:xfrm>
          <a:prstGeom prst="rect">
            <a:avLst/>
          </a:prstGeom>
          <a:noFill/>
          <a:ln>
            <a:solidFill>
              <a:schemeClr val="accent1"/>
            </a:solidFill>
          </a:ln>
        </p:spPr>
        <p:txBody>
          <a:bodyPr wrap="square" rtlCol="0">
            <a:spAutoFit/>
          </a:bodyPr>
          <a:lstStyle/>
          <a:p>
            <a:pPr algn="ctr"/>
            <a:r>
              <a:rPr lang="en-US" sz="3600" b="1" spc="50" dirty="0">
                <a:solidFill>
                  <a:srgbClr val="800000"/>
                </a:solidFill>
              </a:rPr>
              <a:t>REVIEW</a:t>
            </a:r>
          </a:p>
        </p:txBody>
      </p:sp>
    </p:spTree>
    <p:extLst>
      <p:ext uri="{BB962C8B-B14F-4D97-AF65-F5344CB8AC3E}">
        <p14:creationId xmlns:p14="http://schemas.microsoft.com/office/powerpoint/2010/main" val="109214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2" y="113769"/>
            <a:ext cx="4609001" cy="2040010"/>
          </a:xfrm>
        </p:spPr>
        <p:txBody>
          <a:bodyPr>
            <a:normAutofit fontScale="90000"/>
          </a:bodyPr>
          <a:lstStyle/>
          <a:p>
            <a:r>
              <a:rPr lang="en-US" b="1" dirty="0">
                <a:latin typeface="Bookman Old Style" panose="02050604050505020204" pitchFamily="18" charset="0"/>
              </a:rPr>
              <a:t>The Conversion of Saul             </a:t>
            </a:r>
            <a:r>
              <a:rPr lang="en-US" sz="3600" dirty="0">
                <a:latin typeface="Bookman Old Style" panose="02050604050505020204" pitchFamily="18" charset="0"/>
              </a:rPr>
              <a:t>(Acts 9:1-19; 22:1-16)</a:t>
            </a:r>
            <a:endParaRPr lang="en-US" dirty="0">
              <a:latin typeface="Bookman Old Style" panose="02050604050505020204" pitchFamily="18" charset="0"/>
            </a:endParaRPr>
          </a:p>
        </p:txBody>
      </p:sp>
      <p:sp>
        <p:nvSpPr>
          <p:cNvPr id="3" name="Content Placeholder 2"/>
          <p:cNvSpPr>
            <a:spLocks noGrp="1"/>
          </p:cNvSpPr>
          <p:nvPr>
            <p:ph idx="1"/>
          </p:nvPr>
        </p:nvSpPr>
        <p:spPr>
          <a:xfrm>
            <a:off x="259882" y="2153779"/>
            <a:ext cx="4812631" cy="4274010"/>
          </a:xfrm>
        </p:spPr>
        <p:txBody>
          <a:bodyPr>
            <a:normAutofit/>
          </a:bodyPr>
          <a:lstStyle/>
          <a:p>
            <a:pPr>
              <a:spcBef>
                <a:spcPts val="0"/>
              </a:spcBef>
            </a:pPr>
            <a:r>
              <a:rPr lang="en-US" sz="3200" b="1" dirty="0"/>
              <a:t>Saul continues to breathe “threats and murder” against the disciples.</a:t>
            </a:r>
          </a:p>
          <a:p>
            <a:pPr>
              <a:spcBef>
                <a:spcPts val="0"/>
              </a:spcBef>
            </a:pPr>
            <a:r>
              <a:rPr lang="en-US" sz="3200" b="1" dirty="0"/>
              <a:t>He receives authority from the High Priest to travel to Damascus to arrest any disciples he finds in the synagogues. (cf. Acts 22:5)</a:t>
            </a:r>
            <a:endParaRPr lang="en-US" sz="3200" dirty="0"/>
          </a:p>
          <a:p>
            <a:pPr marL="920750" lvl="2" indent="-238125">
              <a:spcBef>
                <a:spcPts val="30"/>
              </a:spcBef>
            </a:pPr>
            <a:endParaRPr lang="en-US" dirty="0"/>
          </a:p>
        </p:txBody>
      </p:sp>
      <p:pic>
        <p:nvPicPr>
          <p:cNvPr id="6" name="Picture 5"/>
          <p:cNvPicPr>
            <a:picLocks noChangeAspect="1"/>
          </p:cNvPicPr>
          <p:nvPr/>
        </p:nvPicPr>
        <p:blipFill>
          <a:blip r:embed="rId2"/>
          <a:stretch>
            <a:fillRect/>
          </a:stretch>
        </p:blipFill>
        <p:spPr>
          <a:xfrm>
            <a:off x="5072513" y="-11631"/>
            <a:ext cx="4071487" cy="6900332"/>
          </a:xfrm>
          <a:prstGeom prst="rect">
            <a:avLst/>
          </a:prstGeom>
        </p:spPr>
      </p:pic>
      <p:cxnSp>
        <p:nvCxnSpPr>
          <p:cNvPr id="21" name="Connector: Curved 20"/>
          <p:cNvCxnSpPr/>
          <p:nvPr/>
        </p:nvCxnSpPr>
        <p:spPr>
          <a:xfrm rot="5400000" flipH="1" flipV="1">
            <a:off x="5082639" y="3396342"/>
            <a:ext cx="3693226" cy="1175658"/>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23" name="Connector: Curved 22"/>
          <p:cNvCxnSpPr>
            <a:cxnSpLocks/>
          </p:cNvCxnSpPr>
          <p:nvPr/>
        </p:nvCxnSpPr>
        <p:spPr>
          <a:xfrm flipV="1">
            <a:off x="7517081" y="629392"/>
            <a:ext cx="1448789" cy="1425040"/>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7217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2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par>
                          <p:cTn id="20" fill="hold">
                            <p:stCondLst>
                              <p:cond delay="1000"/>
                            </p:stCondLst>
                            <p:childTnLst>
                              <p:par>
                                <p:cTn id="21" presetID="22" presetClass="entr" presetSubtype="4" fill="hold" nodeType="afterEffect">
                                  <p:stCondLst>
                                    <p:cond delay="100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Content Placeholder 7"/>
          <p:cNvSpPr>
            <a:spLocks noGrp="1"/>
          </p:cNvSpPr>
          <p:nvPr>
            <p:ph idx="1"/>
          </p:nvPr>
        </p:nvSpPr>
        <p:spPr>
          <a:xfrm>
            <a:off x="413218" y="370339"/>
            <a:ext cx="8317564" cy="1446964"/>
          </a:xfrm>
        </p:spPr>
        <p:txBody>
          <a:bodyPr>
            <a:normAutofit/>
          </a:bodyPr>
          <a:lstStyle/>
          <a:p>
            <a:pPr marL="0" indent="0">
              <a:buNone/>
            </a:pPr>
            <a:r>
              <a:rPr lang="en-US" sz="3200" i="1" dirty="0"/>
              <a:t>“As he journeyed he came near Damascus, and suddenly a light shone around him from heaven.” (Acts 9:3)</a:t>
            </a:r>
          </a:p>
        </p:txBody>
      </p:sp>
      <p:sp>
        <p:nvSpPr>
          <p:cNvPr id="12" name="TextBox 11"/>
          <p:cNvSpPr txBox="1"/>
          <p:nvPr/>
        </p:nvSpPr>
        <p:spPr>
          <a:xfrm>
            <a:off x="5740401" y="5435600"/>
            <a:ext cx="3008964" cy="1200329"/>
          </a:xfrm>
          <a:prstGeom prst="rect">
            <a:avLst/>
          </a:prstGeom>
          <a:solidFill>
            <a:schemeClr val="bg1">
              <a:alpha val="69000"/>
            </a:schemeClr>
          </a:solidFill>
        </p:spPr>
        <p:txBody>
          <a:bodyPr wrap="square" rtlCol="0">
            <a:spAutoFit/>
          </a:bodyPr>
          <a:lstStyle/>
          <a:p>
            <a:pPr algn="ctr"/>
            <a:r>
              <a:rPr lang="en-US" sz="2400" b="1" dirty="0"/>
              <a:t>The road to Damascus</a:t>
            </a:r>
          </a:p>
          <a:p>
            <a:pPr algn="ctr"/>
            <a:r>
              <a:rPr lang="en-US" sz="2400" dirty="0"/>
              <a:t>Israeli – Syrian border</a:t>
            </a:r>
          </a:p>
          <a:p>
            <a:pPr algn="ctr"/>
            <a:r>
              <a:rPr lang="en-US" sz="2400" dirty="0"/>
              <a:t>11/03/16</a:t>
            </a:r>
          </a:p>
        </p:txBody>
      </p:sp>
    </p:spTree>
    <p:extLst>
      <p:ext uri="{BB962C8B-B14F-4D97-AF65-F5344CB8AC3E}">
        <p14:creationId xmlns:p14="http://schemas.microsoft.com/office/powerpoint/2010/main" val="386405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231006"/>
            <a:ext cx="8420100" cy="1145408"/>
          </a:xfrm>
        </p:spPr>
        <p:txBody>
          <a:bodyPr>
            <a:normAutofit/>
          </a:bodyPr>
          <a:lstStyle/>
          <a:p>
            <a:r>
              <a:rPr lang="en-US" b="1" dirty="0">
                <a:latin typeface="Bookman Old Style" panose="02050604050505020204" pitchFamily="18" charset="0"/>
              </a:rPr>
              <a:t>The Conversion of Saul              </a:t>
            </a:r>
            <a:r>
              <a:rPr lang="en-US" sz="3200" dirty="0">
                <a:latin typeface="Bookman Old Style" panose="02050604050505020204" pitchFamily="18" charset="0"/>
              </a:rPr>
              <a:t>(Acts 9:1-19; 22:1-16; 26:15-18)</a:t>
            </a:r>
            <a:endParaRPr lang="en-US" dirty="0">
              <a:latin typeface="Bookman Old Style" panose="02050604050505020204" pitchFamily="18" charset="0"/>
            </a:endParaRPr>
          </a:p>
        </p:txBody>
      </p:sp>
      <p:sp>
        <p:nvSpPr>
          <p:cNvPr id="3" name="Content Placeholder 2"/>
          <p:cNvSpPr>
            <a:spLocks noGrp="1"/>
          </p:cNvSpPr>
          <p:nvPr>
            <p:ph idx="1"/>
          </p:nvPr>
        </p:nvSpPr>
        <p:spPr>
          <a:xfrm>
            <a:off x="258344" y="1388001"/>
            <a:ext cx="8779778" cy="5496024"/>
          </a:xfrm>
        </p:spPr>
        <p:txBody>
          <a:bodyPr>
            <a:normAutofit lnSpcReduction="10000"/>
          </a:bodyPr>
          <a:lstStyle/>
          <a:p>
            <a:pPr>
              <a:spcBef>
                <a:spcPts val="0"/>
              </a:spcBef>
            </a:pPr>
            <a:r>
              <a:rPr lang="en-US" sz="3200" b="1" dirty="0"/>
              <a:t>Saul falls to the ground and hears a voice asking </a:t>
            </a:r>
            <a:r>
              <a:rPr lang="en-US" sz="3200" i="1" dirty="0">
                <a:solidFill>
                  <a:srgbClr val="800000"/>
                </a:solidFill>
                <a:effectLst>
                  <a:outerShdw blurRad="38100" dist="38100" dir="2700000" algn="tl">
                    <a:srgbClr val="000000">
                      <a:alpha val="43137"/>
                    </a:srgbClr>
                  </a:outerShdw>
                </a:effectLst>
              </a:rPr>
              <a:t>“Saul, Saul, why are you persecuting Me?” (9:4)</a:t>
            </a:r>
          </a:p>
          <a:p>
            <a:pPr marL="568325" lvl="1" indent="-279400">
              <a:spcBef>
                <a:spcPts val="0"/>
              </a:spcBef>
            </a:pPr>
            <a:r>
              <a:rPr lang="en-US" sz="2800" dirty="0">
                <a:effectLst>
                  <a:outerShdw blurRad="38100" dist="38100" dir="2700000" algn="tl">
                    <a:srgbClr val="000000">
                      <a:alpha val="43137"/>
                    </a:srgbClr>
                  </a:outerShdw>
                </a:effectLst>
              </a:rPr>
              <a:t>Note: Saul’s companions hear the sound of the voice but don’t understand the words (cp. Acts 9:7 with 22:9)</a:t>
            </a:r>
          </a:p>
          <a:p>
            <a:pPr>
              <a:spcBef>
                <a:spcPts val="0"/>
              </a:spcBef>
            </a:pPr>
            <a:r>
              <a:rPr lang="en-US" sz="3200" b="1" dirty="0"/>
              <a:t>Saul asks the identity of the one who is speaking</a:t>
            </a:r>
            <a:r>
              <a:rPr lang="en-US" sz="3200" dirty="0"/>
              <a:t>.</a:t>
            </a:r>
          </a:p>
          <a:p>
            <a:pPr marL="571500" lvl="1" indent="-279400">
              <a:spcBef>
                <a:spcPts val="0"/>
              </a:spcBef>
            </a:pPr>
            <a:r>
              <a:rPr lang="en-US" sz="2800" i="1" dirty="0">
                <a:effectLst>
                  <a:outerShdw blurRad="38100" dist="38100" dir="2700000" algn="tl">
                    <a:srgbClr val="000000">
                      <a:alpha val="43137"/>
                    </a:srgbClr>
                  </a:outerShdw>
                </a:effectLst>
              </a:rPr>
              <a:t>“I am Jesus whom you are persecuting” (9:5).</a:t>
            </a:r>
          </a:p>
          <a:p>
            <a:pPr marL="571500" lvl="1" indent="-279400">
              <a:spcBef>
                <a:spcPts val="0"/>
              </a:spcBef>
            </a:pPr>
            <a:r>
              <a:rPr lang="en-US" sz="2800" i="1" dirty="0">
                <a:solidFill>
                  <a:srgbClr val="800000"/>
                </a:solidFill>
                <a:effectLst>
                  <a:outerShdw blurRad="38100" dist="38100" dir="2700000" algn="tl">
                    <a:srgbClr val="000000">
                      <a:alpha val="43137"/>
                    </a:srgbClr>
                  </a:outerShdw>
                </a:effectLst>
              </a:rPr>
              <a:t>What does Jesus mean by, “It is hard for you to kick against the goads?” </a:t>
            </a:r>
          </a:p>
          <a:p>
            <a:pPr>
              <a:spcBef>
                <a:spcPts val="0"/>
              </a:spcBef>
            </a:pPr>
            <a:r>
              <a:rPr lang="en-US" sz="3200" b="1" dirty="0"/>
              <a:t>Saul was “trembling and astonished” and asked, </a:t>
            </a:r>
            <a:r>
              <a:rPr lang="en-US" sz="3200" i="1" dirty="0">
                <a:solidFill>
                  <a:srgbClr val="800000"/>
                </a:solidFill>
                <a:effectLst>
                  <a:outerShdw blurRad="38100" dist="38100" dir="2700000" algn="tl">
                    <a:srgbClr val="000000">
                      <a:alpha val="43137"/>
                    </a:srgbClr>
                  </a:outerShdw>
                </a:effectLst>
              </a:rPr>
              <a:t>“What do you want me to do?” (9:6)</a:t>
            </a:r>
          </a:p>
          <a:p>
            <a:pPr marL="568325" lvl="1" indent="-279400">
              <a:spcBef>
                <a:spcPts val="0"/>
              </a:spcBef>
            </a:pPr>
            <a:r>
              <a:rPr lang="en-US" sz="2800" i="1" dirty="0">
                <a:effectLst>
                  <a:outerShdw blurRad="38100" dist="38100" dir="2700000" algn="tl">
                    <a:srgbClr val="000000">
                      <a:alpha val="43137"/>
                    </a:srgbClr>
                  </a:outerShdw>
                </a:effectLst>
              </a:rPr>
              <a:t>The Lord tells him to go into Damascus and there he would be told what to do.</a:t>
            </a:r>
          </a:p>
          <a:p>
            <a:pPr marL="568325" lvl="1" indent="-279400">
              <a:spcBef>
                <a:spcPts val="0"/>
              </a:spcBef>
            </a:pPr>
            <a:r>
              <a:rPr lang="en-US" sz="2800" i="1" dirty="0">
                <a:effectLst>
                  <a:outerShdw blurRad="38100" dist="38100" dir="2700000" algn="tl">
                    <a:srgbClr val="000000">
                      <a:alpha val="43137"/>
                    </a:srgbClr>
                  </a:outerShdw>
                </a:effectLst>
              </a:rPr>
              <a:t>The Lord informs Saul that He is </a:t>
            </a:r>
            <a:r>
              <a:rPr lang="en-US" sz="2800" i="1" dirty="0">
                <a:solidFill>
                  <a:srgbClr val="800000"/>
                </a:solidFill>
                <a:effectLst>
                  <a:outerShdw blurRad="38100" dist="38100" dir="2700000" algn="tl">
                    <a:srgbClr val="000000">
                      <a:alpha val="43137"/>
                    </a:srgbClr>
                  </a:outerShdw>
                </a:effectLst>
              </a:rPr>
              <a:t>sending him to  the Gentiles; </a:t>
            </a:r>
            <a:r>
              <a:rPr lang="en-US" sz="2800" i="1" dirty="0">
                <a:effectLst>
                  <a:outerShdw blurRad="38100" dist="38100" dir="2700000" algn="tl">
                    <a:srgbClr val="000000">
                      <a:alpha val="43137"/>
                    </a:srgbClr>
                  </a:outerShdw>
                </a:effectLst>
              </a:rPr>
              <a:t>He is appearing to Saul </a:t>
            </a:r>
            <a:r>
              <a:rPr lang="en-US" sz="2800" i="1" dirty="0">
                <a:solidFill>
                  <a:srgbClr val="800000"/>
                </a:solidFill>
                <a:effectLst>
                  <a:outerShdw blurRad="38100" dist="38100" dir="2700000" algn="tl">
                    <a:srgbClr val="000000">
                      <a:alpha val="43137"/>
                    </a:srgbClr>
                  </a:outerShdw>
                </a:effectLst>
              </a:rPr>
              <a:t>to make him a witness </a:t>
            </a:r>
            <a:r>
              <a:rPr lang="en-US" sz="2800" i="1" dirty="0">
                <a:effectLst>
                  <a:outerShdw blurRad="38100" dist="38100" dir="2700000" algn="tl">
                    <a:srgbClr val="000000">
                      <a:alpha val="43137"/>
                    </a:srgbClr>
                  </a:outerShdw>
                </a:effectLst>
              </a:rPr>
              <a:t>(Acts 26:15-18).</a:t>
            </a:r>
          </a:p>
        </p:txBody>
      </p:sp>
    </p:spTree>
    <p:extLst>
      <p:ext uri="{BB962C8B-B14F-4D97-AF65-F5344CB8AC3E}">
        <p14:creationId xmlns:p14="http://schemas.microsoft.com/office/powerpoint/2010/main" val="14859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216171"/>
            <a:ext cx="8420100" cy="1333229"/>
          </a:xfrm>
        </p:spPr>
        <p:txBody>
          <a:bodyPr>
            <a:normAutofit/>
          </a:bodyPr>
          <a:lstStyle/>
          <a:p>
            <a:r>
              <a:rPr lang="en-US" b="1" dirty="0">
                <a:latin typeface="Bookman Old Style" panose="02050604050505020204" pitchFamily="18" charset="0"/>
              </a:rPr>
              <a:t>The Conversion of Saul              </a:t>
            </a:r>
            <a:r>
              <a:rPr lang="en-US" sz="3200" dirty="0">
                <a:latin typeface="Bookman Old Style" panose="02050604050505020204" pitchFamily="18" charset="0"/>
              </a:rPr>
              <a:t>(Acts 9:1-19; 22:1-16)</a:t>
            </a:r>
            <a:endParaRPr lang="en-US" dirty="0">
              <a:latin typeface="Bookman Old Style" panose="02050604050505020204" pitchFamily="18" charset="0"/>
            </a:endParaRPr>
          </a:p>
        </p:txBody>
      </p:sp>
      <p:sp>
        <p:nvSpPr>
          <p:cNvPr id="3" name="Content Placeholder 2"/>
          <p:cNvSpPr>
            <a:spLocks noGrp="1"/>
          </p:cNvSpPr>
          <p:nvPr>
            <p:ph idx="1"/>
          </p:nvPr>
        </p:nvSpPr>
        <p:spPr>
          <a:xfrm>
            <a:off x="118534" y="1549400"/>
            <a:ext cx="3488266" cy="5445963"/>
          </a:xfrm>
        </p:spPr>
        <p:txBody>
          <a:bodyPr>
            <a:normAutofit/>
          </a:bodyPr>
          <a:lstStyle/>
          <a:p>
            <a:pPr>
              <a:spcBef>
                <a:spcPts val="0"/>
              </a:spcBef>
            </a:pPr>
            <a:r>
              <a:rPr lang="en-US" sz="3200" dirty="0"/>
              <a:t>Saul is blinded, and his fellow travelers must lead him by the hand to Damascus, where he fasts for three days and nights (9:7-9; Ps. 51:17; Joel 2:12; Jonah 3:6-8)</a:t>
            </a:r>
          </a:p>
        </p:txBody>
      </p:sp>
      <p:pic>
        <p:nvPicPr>
          <p:cNvPr id="2052" name="Picture 4" descr="https://ferrelljenkins.files.wordpress.com/2012/08/damascus_straight-st_roman-gate_fjenkins050902_70t.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545682" y="1729484"/>
            <a:ext cx="5102579" cy="38269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05544" y="5860392"/>
            <a:ext cx="5382856" cy="830997"/>
          </a:xfrm>
          <a:prstGeom prst="rect">
            <a:avLst/>
          </a:prstGeom>
          <a:noFill/>
        </p:spPr>
        <p:txBody>
          <a:bodyPr wrap="square" rtlCol="0">
            <a:spAutoFit/>
          </a:bodyPr>
          <a:lstStyle/>
          <a:p>
            <a:pPr algn="ctr"/>
            <a:r>
              <a:rPr lang="en-US" sz="2400" dirty="0"/>
              <a:t>Roman Gate on Straight Street, Damascus</a:t>
            </a:r>
          </a:p>
          <a:p>
            <a:pPr algn="ctr"/>
            <a:r>
              <a:rPr lang="en-US" sz="2400" dirty="0"/>
              <a:t>PHOTO by Ferrell Jenkins</a:t>
            </a:r>
          </a:p>
        </p:txBody>
      </p:sp>
    </p:spTree>
    <p:extLst>
      <p:ext uri="{BB962C8B-B14F-4D97-AF65-F5344CB8AC3E}">
        <p14:creationId xmlns:p14="http://schemas.microsoft.com/office/powerpoint/2010/main" val="2368059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2F83D-E8B8-5777-185E-672BBA463A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BFB69E-0583-8E3B-376A-F8FE4A3C0106}"/>
              </a:ext>
            </a:extLst>
          </p:cNvPr>
          <p:cNvSpPr>
            <a:spLocks noGrp="1"/>
          </p:cNvSpPr>
          <p:nvPr>
            <p:ph type="title"/>
          </p:nvPr>
        </p:nvSpPr>
        <p:spPr>
          <a:xfrm>
            <a:off x="355600" y="216171"/>
            <a:ext cx="8420100" cy="1333229"/>
          </a:xfrm>
        </p:spPr>
        <p:txBody>
          <a:bodyPr>
            <a:normAutofit/>
          </a:bodyPr>
          <a:lstStyle/>
          <a:p>
            <a:r>
              <a:rPr lang="en-US" b="1" dirty="0">
                <a:latin typeface="Bookman Old Style" panose="02050604050505020204" pitchFamily="18" charset="0"/>
              </a:rPr>
              <a:t>The Conversion of Saul              </a:t>
            </a:r>
            <a:r>
              <a:rPr lang="en-US" sz="3200" dirty="0">
                <a:latin typeface="Bookman Old Style" panose="02050604050505020204" pitchFamily="18" charset="0"/>
              </a:rPr>
              <a:t>(Acts 9:1-19; 22:1-16)</a:t>
            </a:r>
            <a:endParaRPr lang="en-US" dirty="0">
              <a:latin typeface="Bookman Old Style" panose="02050604050505020204" pitchFamily="18" charset="0"/>
            </a:endParaRPr>
          </a:p>
        </p:txBody>
      </p:sp>
      <p:sp>
        <p:nvSpPr>
          <p:cNvPr id="3" name="Content Placeholder 2">
            <a:extLst>
              <a:ext uri="{FF2B5EF4-FFF2-40B4-BE49-F238E27FC236}">
                <a16:creationId xmlns:a16="http://schemas.microsoft.com/office/drawing/2014/main" id="{A40C32CC-2390-298D-E1CE-7E11A9B771CD}"/>
              </a:ext>
            </a:extLst>
          </p:cNvPr>
          <p:cNvSpPr>
            <a:spLocks noGrp="1"/>
          </p:cNvSpPr>
          <p:nvPr>
            <p:ph idx="1"/>
          </p:nvPr>
        </p:nvSpPr>
        <p:spPr>
          <a:xfrm>
            <a:off x="177800" y="1473202"/>
            <a:ext cx="8788400" cy="5384798"/>
          </a:xfrm>
        </p:spPr>
        <p:txBody>
          <a:bodyPr>
            <a:normAutofit fontScale="92500" lnSpcReduction="10000"/>
          </a:bodyPr>
          <a:lstStyle/>
          <a:p>
            <a:pPr>
              <a:spcBef>
                <a:spcPts val="0"/>
              </a:spcBef>
            </a:pPr>
            <a:r>
              <a:rPr lang="en-US" sz="3200" b="1" dirty="0"/>
              <a:t>The Lord appears to Ananias in a vision and tells him to go to Saul (9:9-16)</a:t>
            </a:r>
          </a:p>
          <a:p>
            <a:pPr marL="457200" lvl="1">
              <a:spcBef>
                <a:spcPts val="0"/>
              </a:spcBef>
            </a:pPr>
            <a:r>
              <a:rPr lang="en-US" sz="3200" i="1" dirty="0">
                <a:solidFill>
                  <a:srgbClr val="800000"/>
                </a:solidFill>
                <a:effectLst>
                  <a:outerShdw blurRad="38100" dist="38100" dir="2700000" algn="tl">
                    <a:srgbClr val="000000">
                      <a:alpha val="43137"/>
                    </a:srgbClr>
                  </a:outerShdw>
                </a:effectLst>
              </a:rPr>
              <a:t>Ananias is reluctant, but when the Lord reveals his intentions for Saul, he goes.</a:t>
            </a:r>
          </a:p>
          <a:p>
            <a:pPr marL="236538" indent="-236538">
              <a:spcBef>
                <a:spcPts val="0"/>
              </a:spcBef>
            </a:pPr>
            <a:r>
              <a:rPr lang="en-US" sz="3200" b="1" dirty="0"/>
              <a:t>Ananias lays hands on Saul who then receives his sight and is baptized</a:t>
            </a:r>
            <a:r>
              <a:rPr lang="en-US" sz="3200" b="1" dirty="0">
                <a:effectLst>
                  <a:outerShdw blurRad="38100" dist="38100" dir="2700000" algn="tl">
                    <a:srgbClr val="000000">
                      <a:alpha val="43137"/>
                    </a:srgbClr>
                  </a:outerShdw>
                </a:effectLst>
              </a:rPr>
              <a:t> (9:17-18).</a:t>
            </a:r>
          </a:p>
          <a:p>
            <a:pPr marL="508000" lvl="1" indent="-220663">
              <a:spcBef>
                <a:spcPts val="0"/>
              </a:spcBef>
            </a:pPr>
            <a:r>
              <a:rPr lang="en-US" sz="3200" i="1" dirty="0">
                <a:solidFill>
                  <a:srgbClr val="800000"/>
                </a:solidFill>
                <a:effectLst>
                  <a:outerShdw blurRad="38100" dist="38100" dir="2700000" algn="tl">
                    <a:srgbClr val="000000">
                      <a:alpha val="43137"/>
                    </a:srgbClr>
                  </a:outerShdw>
                </a:effectLst>
              </a:rPr>
              <a:t>Saul is immediately baptized to wash away his sins (cf. 22:16). </a:t>
            </a:r>
            <a:r>
              <a:rPr lang="en-US" sz="3200" dirty="0">
                <a:effectLst>
                  <a:outerShdw blurRad="38100" dist="38100" dir="2700000" algn="tl">
                    <a:srgbClr val="000000">
                      <a:alpha val="43137"/>
                    </a:srgbClr>
                  </a:outerShdw>
                </a:effectLst>
              </a:rPr>
              <a:t>NOTE: He had not yet been saved</a:t>
            </a:r>
            <a:r>
              <a:rPr lang="en-US" sz="3200" i="1" dirty="0">
                <a:solidFill>
                  <a:srgbClr val="800000"/>
                </a:solidFill>
                <a:effectLst>
                  <a:outerShdw blurRad="38100" dist="38100" dir="2700000" algn="tl">
                    <a:srgbClr val="000000">
                      <a:alpha val="43137"/>
                    </a:srgbClr>
                  </a:outerShdw>
                </a:effectLst>
              </a:rPr>
              <a:t>.</a:t>
            </a:r>
          </a:p>
          <a:p>
            <a:pPr marL="508000" lvl="1" indent="-220663">
              <a:spcBef>
                <a:spcPts val="0"/>
              </a:spcBef>
            </a:pPr>
            <a:r>
              <a:rPr lang="en-US" sz="3200" i="1" dirty="0">
                <a:solidFill>
                  <a:srgbClr val="800000"/>
                </a:solidFill>
                <a:effectLst>
                  <a:outerShdw blurRad="38100" dist="38100" dir="2700000" algn="tl">
                    <a:srgbClr val="000000">
                      <a:alpha val="43137"/>
                    </a:srgbClr>
                  </a:outerShdw>
                </a:effectLst>
              </a:rPr>
              <a:t>Saul was also to be “filled with the Holy Spirit.” </a:t>
            </a:r>
          </a:p>
          <a:p>
            <a:pPr marL="795338" lvl="2" indent="-287338">
              <a:spcBef>
                <a:spcPts val="0"/>
              </a:spcBef>
            </a:pPr>
            <a:r>
              <a:rPr lang="en-US" sz="3200" b="1" dirty="0">
                <a:solidFill>
                  <a:schemeClr val="bg2">
                    <a:lumMod val="25000"/>
                  </a:schemeClr>
                </a:solidFill>
              </a:rPr>
              <a:t>Ananias announces this but does not directly impart it.</a:t>
            </a:r>
          </a:p>
          <a:p>
            <a:pPr marL="795338" lvl="2" indent="-287338">
              <a:spcBef>
                <a:spcPts val="0"/>
              </a:spcBef>
            </a:pPr>
            <a:r>
              <a:rPr lang="en-US" sz="3200" b="1" dirty="0">
                <a:solidFill>
                  <a:schemeClr val="bg2">
                    <a:lumMod val="25000"/>
                  </a:schemeClr>
                </a:solidFill>
              </a:rPr>
              <a:t>Saul received ability to perform signs and wonders directly from the Lord (Romans 15:15-19; 2 Corinthians 12:12; 11:5).</a:t>
            </a:r>
          </a:p>
          <a:p>
            <a:pPr marL="228600" lvl="1" indent="0">
              <a:spcBef>
                <a:spcPts val="0"/>
              </a:spcBef>
              <a:buNone/>
            </a:pPr>
            <a:endParaRPr lang="en-US" sz="3000" i="1" dirty="0">
              <a:solidFill>
                <a:srgbClr val="8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556099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5469466" cy="1767222"/>
          </a:xfrm>
        </p:spPr>
        <p:txBody>
          <a:bodyPr>
            <a:normAutofit/>
          </a:bodyPr>
          <a:lstStyle/>
          <a:p>
            <a:pPr algn="ctr"/>
            <a:r>
              <a:rPr lang="en-US" sz="4000" b="1" dirty="0">
                <a:latin typeface="Bookman Old Style" panose="02050604050505020204" pitchFamily="18" charset="0"/>
              </a:rPr>
              <a:t>Saul’s early life    as a Disciple           </a:t>
            </a:r>
            <a:r>
              <a:rPr lang="en-US" sz="3000" dirty="0">
                <a:latin typeface="Bookman Old Style" panose="02050604050505020204" pitchFamily="18" charset="0"/>
              </a:rPr>
              <a:t>(Acts 9:19-22; Gal.1:13-17)</a:t>
            </a:r>
          </a:p>
        </p:txBody>
      </p:sp>
      <p:sp>
        <p:nvSpPr>
          <p:cNvPr id="3" name="Content Placeholder 2"/>
          <p:cNvSpPr>
            <a:spLocks noGrp="1"/>
          </p:cNvSpPr>
          <p:nvPr>
            <p:ph idx="1"/>
          </p:nvPr>
        </p:nvSpPr>
        <p:spPr>
          <a:xfrm>
            <a:off x="216018" y="1767222"/>
            <a:ext cx="5249334" cy="5386899"/>
          </a:xfrm>
        </p:spPr>
        <p:txBody>
          <a:bodyPr>
            <a:normAutofit/>
          </a:bodyPr>
          <a:lstStyle/>
          <a:p>
            <a:pPr>
              <a:lnSpc>
                <a:spcPct val="85000"/>
              </a:lnSpc>
              <a:spcBef>
                <a:spcPts val="0"/>
              </a:spcBef>
            </a:pPr>
            <a:r>
              <a:rPr lang="en-US" sz="3200" b="1" dirty="0"/>
              <a:t>Immediately Saul begins to preach in the synagogues of Damascus (9:19-22)</a:t>
            </a:r>
          </a:p>
          <a:p>
            <a:pPr marL="461963" lvl="1" indent="-230188">
              <a:lnSpc>
                <a:spcPct val="85000"/>
              </a:lnSpc>
              <a:spcBef>
                <a:spcPts val="0"/>
              </a:spcBef>
            </a:pPr>
            <a:r>
              <a:rPr lang="en-US" sz="3000" i="1" dirty="0">
                <a:solidFill>
                  <a:srgbClr val="800000"/>
                </a:solidFill>
                <a:effectLst>
                  <a:outerShdw blurRad="38100" dist="38100" dir="2700000" algn="tl">
                    <a:srgbClr val="000000">
                      <a:alpha val="43137"/>
                    </a:srgbClr>
                  </a:outerShdw>
                </a:effectLst>
              </a:rPr>
              <a:t>He “confounds the Jews,” proving Jesus is the Christ.</a:t>
            </a:r>
          </a:p>
          <a:p>
            <a:pPr marL="461963" lvl="1" indent="-230188">
              <a:lnSpc>
                <a:spcPct val="85000"/>
              </a:lnSpc>
              <a:spcBef>
                <a:spcPts val="0"/>
              </a:spcBef>
            </a:pPr>
            <a:r>
              <a:rPr lang="en-US" sz="3000" i="1" dirty="0">
                <a:solidFill>
                  <a:srgbClr val="800000"/>
                </a:solidFill>
                <a:effectLst>
                  <a:outerShdw blurRad="38100" dist="38100" dir="2700000" algn="tl">
                    <a:srgbClr val="000000">
                      <a:alpha val="43137"/>
                    </a:srgbClr>
                  </a:outerShdw>
                </a:effectLst>
              </a:rPr>
              <a:t>At some point, Paul travels to Arabia and returns to preach in Damascus (Gal. 1:15-17).</a:t>
            </a:r>
          </a:p>
          <a:p>
            <a:pPr marL="231775" indent="-231775">
              <a:lnSpc>
                <a:spcPct val="85000"/>
              </a:lnSpc>
              <a:spcBef>
                <a:spcPts val="0"/>
              </a:spcBef>
            </a:pPr>
            <a:r>
              <a:rPr lang="en-US" sz="3200" b="1" dirty="0"/>
              <a:t>The Jews plot to kill Paul, but when the plot is uncovered, disciples help him escape (9:23-25).</a:t>
            </a:r>
            <a:endParaRPr lang="en-US" sz="4000" b="1" dirty="0"/>
          </a:p>
        </p:txBody>
      </p:sp>
      <p:pic>
        <p:nvPicPr>
          <p:cNvPr id="4" name="Picture 3"/>
          <p:cNvPicPr>
            <a:picLocks noChangeAspect="1"/>
          </p:cNvPicPr>
          <p:nvPr/>
        </p:nvPicPr>
        <p:blipFill>
          <a:blip r:embed="rId3"/>
          <a:stretch>
            <a:fillRect/>
          </a:stretch>
        </p:blipFill>
        <p:spPr>
          <a:xfrm>
            <a:off x="5512037" y="0"/>
            <a:ext cx="3631963" cy="6858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0420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4651</TotalTime>
  <Words>1733</Words>
  <Application>Microsoft Office PowerPoint</Application>
  <PresentationFormat>On-screen Show (4:3)</PresentationFormat>
  <Paragraphs>91</Paragraphs>
  <Slides>12</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 Rounded MT Bold</vt:lpstr>
      <vt:lpstr>Baskerville Old Face</vt:lpstr>
      <vt:lpstr>Bookman Old Style</vt:lpstr>
      <vt:lpstr>Calibri</vt:lpstr>
      <vt:lpstr>Calibri Light</vt:lpstr>
      <vt:lpstr>Times New Roman</vt:lpstr>
      <vt:lpstr>Office Theme</vt:lpstr>
      <vt:lpstr>A C T S</vt:lpstr>
      <vt:lpstr>A C T S</vt:lpstr>
      <vt:lpstr>Severe  Persecution  Arises  (Acts 8:1-4)</vt:lpstr>
      <vt:lpstr>The Conversion of Saul             (Acts 9:1-19; 22:1-16)</vt:lpstr>
      <vt:lpstr>PowerPoint Presentation</vt:lpstr>
      <vt:lpstr>The Conversion of Saul              (Acts 9:1-19; 22:1-16; 26:15-18)</vt:lpstr>
      <vt:lpstr>The Conversion of Saul              (Acts 9:1-19; 22:1-16)</vt:lpstr>
      <vt:lpstr>The Conversion of Saul              (Acts 9:1-19; 22:1-16)</vt:lpstr>
      <vt:lpstr>Saul’s early life    as a Disciple           (Acts 9:19-22; Gal.1:13-17)</vt:lpstr>
      <vt:lpstr>Timeline of Paul’s Early Preaching  (Galatians 1:15-18, Acts 9)</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Eastside Enlightener</dc:creator>
  <cp:lastModifiedBy>Steve Klein</cp:lastModifiedBy>
  <cp:revision>190</cp:revision>
  <cp:lastPrinted>2025-09-18T19:57:45Z</cp:lastPrinted>
  <dcterms:created xsi:type="dcterms:W3CDTF">2017-02-28T16:48:13Z</dcterms:created>
  <dcterms:modified xsi:type="dcterms:W3CDTF">2025-09-19T12:46:19Z</dcterms:modified>
</cp:coreProperties>
</file>