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724" r:id="rId3"/>
    <p:sldId id="295" r:id="rId4"/>
    <p:sldId id="726" r:id="rId5"/>
    <p:sldId id="263" r:id="rId6"/>
    <p:sldId id="259" r:id="rId7"/>
    <p:sldId id="260" r:id="rId8"/>
    <p:sldId id="727" r:id="rId9"/>
    <p:sldId id="261" r:id="rId10"/>
    <p:sldId id="296" r:id="rId11"/>
    <p:sldId id="730" r:id="rId12"/>
    <p:sldId id="299" r:id="rId13"/>
    <p:sldId id="300" r:id="rId14"/>
    <p:sldId id="343"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77591" autoAdjust="0"/>
  </p:normalViewPr>
  <p:slideViewPr>
    <p:cSldViewPr snapToGrid="0">
      <p:cViewPr varScale="1">
        <p:scale>
          <a:sx n="38" d="100"/>
          <a:sy n="38" d="100"/>
        </p:scale>
        <p:origin x="1976"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9/24/2025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9/24/2025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his conversion, Saul is with the saints in Damascus    9:19b-22</a:t>
            </a:r>
          </a:p>
          <a:p>
            <a:pPr marL="171450" indent="-171450">
              <a:buFont typeface="Arial" panose="020B0604020202020204" pitchFamily="34" charset="0"/>
              <a:buChar char="•"/>
            </a:pPr>
            <a:r>
              <a:rPr lang="en-US" dirty="0"/>
              <a:t>The very ones he came to arrest…he now worships with !!</a:t>
            </a:r>
          </a:p>
          <a:p>
            <a:pPr marL="171450" indent="-171450">
              <a:buFont typeface="Arial" panose="020B0604020202020204" pitchFamily="34" charset="0"/>
              <a:buChar char="•"/>
            </a:pPr>
            <a:r>
              <a:rPr lang="en-US" dirty="0"/>
              <a:t>He immediately begins proclaiming Jesus in the synagogues    v. 20</a:t>
            </a:r>
          </a:p>
          <a:p>
            <a:pPr marL="171450" indent="-171450">
              <a:buFont typeface="Arial" panose="020B0604020202020204" pitchFamily="34" charset="0"/>
              <a:buChar char="•"/>
            </a:pPr>
            <a:r>
              <a:rPr lang="en-US" dirty="0"/>
              <a:t>His complete change causes all to be amazed    vv. 21-22</a:t>
            </a:r>
          </a:p>
          <a:p>
            <a:pPr marL="171450" indent="-171450">
              <a:buFont typeface="Arial" panose="020B0604020202020204" pitchFamily="34" charset="0"/>
              <a:buChar char="•"/>
            </a:pPr>
            <a:r>
              <a:rPr lang="en-US" dirty="0"/>
              <a:t>He came to Damascus to stop believers in Jesus…now, he confounds the Jews with truth, proving Jesus was indeed the promised Messiah</a:t>
            </a:r>
          </a:p>
          <a:p>
            <a:r>
              <a:rPr lang="en-US" dirty="0"/>
              <a:t>Galatians 1:13-17  For you have heard of my former conduct in Judaism, how I persecuted the church of God beyond measure and tried to destroy it.  14  And I advanced in Judaism beyond many of my contemporaries in my own nation, being more exceedingly zealous for the traditions of my fathers.  15  But when it pleased God, who separated me from my mother's womb and called me through His grace,  16  to reveal His Son in me, that I might preach Him among the Gentiles, I did not immediately confer with flesh and blood,  17  nor did I go up to Jerusalem to those who were apostles before me; but I went to Arabia, and returned again to Damascus.</a:t>
            </a:r>
          </a:p>
        </p:txBody>
      </p:sp>
      <p:sp>
        <p:nvSpPr>
          <p:cNvPr id="4" name="Slide Number Placeholder 3"/>
          <p:cNvSpPr>
            <a:spLocks noGrp="1"/>
          </p:cNvSpPr>
          <p:nvPr>
            <p:ph type="sldNum" sz="quarter" idx="5"/>
          </p:nvPr>
        </p:nvSpPr>
        <p:spPr/>
        <p:txBody>
          <a:bodyPr/>
          <a:lstStyle/>
          <a:p>
            <a:fld id="{6C375006-0123-1F4D-8D80-DD5E1EF6A871}" type="slidenum">
              <a:rPr lang="en-US" smtClean="0"/>
              <a:t>3</a:t>
            </a:fld>
            <a:endParaRPr lang="en-US"/>
          </a:p>
        </p:txBody>
      </p:sp>
    </p:spTree>
    <p:extLst>
      <p:ext uri="{BB962C8B-B14F-4D97-AF65-F5344CB8AC3E}">
        <p14:creationId xmlns:p14="http://schemas.microsoft.com/office/powerpoint/2010/main" val="225347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6F37-1D43-1046-19FF-BEA719577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FED1A-4432-C12A-B4AE-37923296B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BCB3D-4D17-CBE1-B202-3EF6F6752D02}"/>
              </a:ext>
            </a:extLst>
          </p:cNvPr>
          <p:cNvSpPr>
            <a:spLocks noGrp="1"/>
          </p:cNvSpPr>
          <p:nvPr>
            <p:ph type="body" idx="1"/>
          </p:nvPr>
        </p:nvSpPr>
        <p:spPr/>
        <p:txBody>
          <a:bodyPr/>
          <a:lstStyle/>
          <a:p>
            <a:r>
              <a:rPr lang="en-US" dirty="0"/>
              <a:t>Galatians 1:13-17  For you have heard of my former conduct in Judaism, how I persecuted the church of God beyond measure and tried to destroy it.  14  And I advanced in Judaism beyond many of my contemporaries in my own nation, being more exceedingly zealous for the traditions of my fathers.  15  But when it pleased God, who separated me from my mother's womb and called me through His grace,  16  to reveal His Son in me, that I might preach Him among the Gentiles, I did not immediately confer with flesh and blood,  17  nor did I go up to Jerusalem to those who were apostles before me; but I went to Arabia, and returned again to Damascus.</a:t>
            </a:r>
          </a:p>
          <a:p>
            <a:r>
              <a:rPr lang="en-US" dirty="0"/>
              <a:t>Galatians 1:18  Then after three years I went up to Jerusalem to see Peter, and remained with him fifteen days.</a:t>
            </a:r>
          </a:p>
        </p:txBody>
      </p:sp>
      <p:sp>
        <p:nvSpPr>
          <p:cNvPr id="4" name="Slide Number Placeholder 3">
            <a:extLst>
              <a:ext uri="{FF2B5EF4-FFF2-40B4-BE49-F238E27FC236}">
                <a16:creationId xmlns:a16="http://schemas.microsoft.com/office/drawing/2014/main" id="{8E202425-7AE0-1562-7CC0-FCC551A80B89}"/>
              </a:ext>
            </a:extLst>
          </p:cNvPr>
          <p:cNvSpPr>
            <a:spLocks noGrp="1"/>
          </p:cNvSpPr>
          <p:nvPr>
            <p:ph type="sldNum" sz="quarter" idx="5"/>
          </p:nvPr>
        </p:nvSpPr>
        <p:spPr/>
        <p:txBody>
          <a:bodyPr/>
          <a:lstStyle/>
          <a:p>
            <a:fld id="{6C375006-0123-1F4D-8D80-DD5E1EF6A871}" type="slidenum">
              <a:rPr lang="en-US" smtClean="0"/>
              <a:t>4</a:t>
            </a:fld>
            <a:endParaRPr lang="en-US"/>
          </a:p>
        </p:txBody>
      </p:sp>
    </p:spTree>
    <p:extLst>
      <p:ext uri="{BB962C8B-B14F-4D97-AF65-F5344CB8AC3E}">
        <p14:creationId xmlns:p14="http://schemas.microsoft.com/office/powerpoint/2010/main" val="380980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Corinthians 11:32-33  </a:t>
            </a:r>
            <a:r>
              <a:rPr lang="en-US" dirty="0"/>
              <a:t>In Damascus the governor, under Aretas the king, was guarding the city of the Damascenes with a garrison, desiring to arrest me;  33  but I was let down in a basket through a window in the wall, and escaped from his hands.</a:t>
            </a:r>
          </a:p>
          <a:p>
            <a:r>
              <a:rPr lang="en-US" dirty="0"/>
              <a:t>NOTE: Paul was to preach to kings and suffer as a result (Acts 9:15-16).</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5</a:t>
            </a:fld>
            <a:endParaRPr lang="en-US"/>
          </a:p>
        </p:txBody>
      </p:sp>
    </p:spTree>
    <p:extLst>
      <p:ext uri="{BB962C8B-B14F-4D97-AF65-F5344CB8AC3E}">
        <p14:creationId xmlns:p14="http://schemas.microsoft.com/office/powerpoint/2010/main" val="309816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Aretas IV </a:t>
            </a:r>
            <a:r>
              <a:rPr lang="en-US" dirty="0" err="1"/>
              <a:t>Philopatris</a:t>
            </a:r>
            <a:r>
              <a:rPr lang="en-US" dirty="0"/>
              <a:t> was the King of the Nabataeans from roughly 9 BC to AD 40. </a:t>
            </a:r>
          </a:p>
          <a:p>
            <a:r>
              <a:rPr lang="en-US" dirty="0"/>
              <a:t>The capital of his kingdom was a prosperous trading city, Petra, some 170 miles south of Amman. Petra is famous for the many monuments carved into the rose-red sandstone.  Some of this region had belonged to Edom in the Old Testament, but the power of the Nabateans expanded and eventually  extended over the caravan routes south and east of Judea, from the seventh century BC to the second century AD.</a:t>
            </a:r>
          </a:p>
          <a:p>
            <a:r>
              <a:rPr lang="en-US" dirty="0"/>
              <a:t>Aretas' daughter, </a:t>
            </a:r>
            <a:r>
              <a:rPr lang="en-US" dirty="0" err="1"/>
              <a:t>Phasaelis</a:t>
            </a:r>
            <a:r>
              <a:rPr lang="en-US" dirty="0"/>
              <a:t> of Nabataea, married Herod Antipas, otherwise known as Herod the Tetrarch. </a:t>
            </a:r>
            <a:r>
              <a:rPr lang="en-US" dirty="0" err="1"/>
              <a:t>Phasaelis</a:t>
            </a:r>
            <a:r>
              <a:rPr lang="en-US" dirty="0"/>
              <a:t> fled to her father when she discovered her husband intended to divorce her in order to take a new wife, Herodias, mother of Salome. Herodias was already married to his brother, Philip.  Antipas married Herodias. It was opposition to this marriage that led to the beheading of John the Baptist (Matthew 14:3-12).  History also records that the armies of Aretas attacked Herod and would probably have destroyed him had not the Romans intervened.</a:t>
            </a:r>
          </a:p>
          <a:p>
            <a:endParaRPr lang="en-US" dirty="0"/>
          </a:p>
          <a:p>
            <a:r>
              <a:rPr lang="en-US" dirty="0"/>
              <a:t>Did Paul preach in Petra?  Did he run afoul of Aretas?</a:t>
            </a:r>
          </a:p>
          <a:p>
            <a:r>
              <a:rPr lang="en-US" b="1" dirty="0"/>
              <a:t>Acts 9:15-16  </a:t>
            </a:r>
            <a:r>
              <a:rPr lang="en-US" dirty="0"/>
              <a:t>But the Lord said to him, "Go, for he is a chosen vessel of Mine to bear My name before Gentiles, kings, and the children of Israel.  16  For I will show him how many things he must suffer for My name's sake."</a:t>
            </a:r>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101444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Universal Church</a:t>
            </a:r>
          </a:p>
          <a:p>
            <a:r>
              <a:rPr lang="en-US" dirty="0"/>
              <a:t>*Dedicating your life to the Lord may turn you into a basket case (like Paul), but it is a basket of joy (Matthew 5:11-12).</a:t>
            </a:r>
          </a:p>
          <a:p>
            <a:endParaRPr lang="en-US" dirty="0"/>
          </a:p>
          <a:p>
            <a:r>
              <a:rPr lang="en-US" dirty="0"/>
              <a:t>As the Head, only Jesus can affect this church’s membership</a:t>
            </a:r>
          </a:p>
          <a:p>
            <a:r>
              <a:rPr lang="en-US" dirty="0"/>
              <a:t>He adds members upon their obedience    Acts 2:41b, 47b </a:t>
            </a:r>
          </a:p>
          <a:p>
            <a:r>
              <a:rPr lang="en-US" dirty="0"/>
              <a:t>A decision made based on a specific location  (live, work)</a:t>
            </a:r>
          </a:p>
          <a:p>
            <a:r>
              <a:rPr lang="en-US" dirty="0"/>
              <a:t>The individual initiates, and the church accepts/rejects    </a:t>
            </a:r>
            <a:r>
              <a:rPr lang="en-US" b="1" dirty="0"/>
              <a:t>Acts 9:26    Acts 18:27  </a:t>
            </a:r>
            <a:r>
              <a:rPr lang="en-US" dirty="0"/>
              <a:t>And when he (Apollos) desired to cross to Achaia, the brethren wrote, exhorting the disciples to receive him; and when he arrived, he greatly helped those who had believed through grace;</a:t>
            </a:r>
          </a:p>
          <a:p>
            <a:r>
              <a:rPr lang="en-US" b="1" dirty="0"/>
              <a:t>2 Corinthians 3:1  </a:t>
            </a:r>
            <a:r>
              <a:rPr lang="en-US" dirty="0"/>
              <a:t>Do we begin again to commend ourselves? Or do we need, as some others, epistles of commendation to you or letters of commendation from you?</a:t>
            </a:r>
          </a:p>
        </p:txBody>
      </p:sp>
      <p:sp>
        <p:nvSpPr>
          <p:cNvPr id="4" name="Slide Number Placeholder 3"/>
          <p:cNvSpPr>
            <a:spLocks noGrp="1"/>
          </p:cNvSpPr>
          <p:nvPr>
            <p:ph type="sldNum" sz="quarter" idx="5"/>
          </p:nvPr>
        </p:nvSpPr>
        <p:spPr/>
        <p:txBody>
          <a:bodyPr/>
          <a:lstStyle/>
          <a:p>
            <a:fld id="{149456B5-C767-47D2-A370-484F73D57CA0}" type="slidenum">
              <a:rPr lang="en-US" smtClean="0"/>
              <a:t>14</a:t>
            </a:fld>
            <a:endParaRPr lang="en-US"/>
          </a:p>
        </p:txBody>
      </p:sp>
    </p:spTree>
    <p:extLst>
      <p:ext uri="{BB962C8B-B14F-4D97-AF65-F5344CB8AC3E}">
        <p14:creationId xmlns:p14="http://schemas.microsoft.com/office/powerpoint/2010/main" val="346197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9/24/2025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31006"/>
            <a:ext cx="8420100" cy="1145408"/>
          </a:xfrm>
        </p:spPr>
        <p:txBody>
          <a:bodyPr>
            <a:normAutofit fontScale="90000"/>
          </a:bodyPr>
          <a:lstStyle/>
          <a:p>
            <a:r>
              <a:rPr lang="en-US" b="1" dirty="0">
                <a:latin typeface="Bookman Old Style" panose="02050604050505020204" pitchFamily="18" charset="0"/>
              </a:rPr>
              <a:t>Saul’s early life as a Disciple </a:t>
            </a:r>
            <a:r>
              <a:rPr lang="en-US" sz="3200" b="1" dirty="0">
                <a:latin typeface="Bookman Old Style" panose="02050604050505020204" pitchFamily="18" charset="0"/>
              </a:rPr>
              <a:t>(Acts 9:26-31; Galatians 1:13-18)</a:t>
            </a:r>
            <a:endParaRPr lang="en-US" b="1" dirty="0">
              <a:latin typeface="Bookman Old Style" panose="02050604050505020204" pitchFamily="18" charset="0"/>
            </a:endParaRPr>
          </a:p>
        </p:txBody>
      </p:sp>
      <p:sp>
        <p:nvSpPr>
          <p:cNvPr id="3" name="Content Placeholder 2"/>
          <p:cNvSpPr>
            <a:spLocks noGrp="1"/>
          </p:cNvSpPr>
          <p:nvPr>
            <p:ph idx="1"/>
          </p:nvPr>
        </p:nvSpPr>
        <p:spPr>
          <a:xfrm>
            <a:off x="153673" y="1518037"/>
            <a:ext cx="5827739" cy="5531043"/>
          </a:xfrm>
        </p:spPr>
        <p:txBody>
          <a:bodyPr>
            <a:normAutofit lnSpcReduction="10000"/>
          </a:bodyPr>
          <a:lstStyle/>
          <a:p>
            <a:pPr marL="231775" indent="-231775">
              <a:spcBef>
                <a:spcPts val="0"/>
              </a:spcBef>
            </a:pPr>
            <a:r>
              <a:rPr lang="en-US" sz="3200" b="1" dirty="0"/>
              <a:t>Saul returns to Jerusalem at least three years after leaving for Damascus, but he is not initially received by the disciples </a:t>
            </a:r>
            <a:r>
              <a:rPr lang="en-US" sz="3200" dirty="0"/>
              <a:t>(9:26-31, Gal. 1:18).</a:t>
            </a:r>
          </a:p>
          <a:p>
            <a:pPr marL="569913" lvl="1" indent="-284163">
              <a:spcBef>
                <a:spcPts val="0"/>
              </a:spcBef>
              <a:tabLst>
                <a:tab pos="569913" algn="l"/>
              </a:tabLst>
            </a:pPr>
            <a:r>
              <a:rPr lang="en-US" sz="2900" i="1" dirty="0">
                <a:solidFill>
                  <a:srgbClr val="800000"/>
                </a:solidFill>
                <a:effectLst>
                  <a:outerShdw blurRad="38100" dist="38100" dir="2700000" algn="tl">
                    <a:srgbClr val="000000">
                      <a:alpha val="43137"/>
                    </a:srgbClr>
                  </a:outerShdw>
                </a:effectLst>
              </a:rPr>
              <a:t>Barnabas helps Paul gain acceptance.</a:t>
            </a:r>
          </a:p>
          <a:p>
            <a:pPr marL="569913" lvl="1" indent="-284163">
              <a:spcBef>
                <a:spcPts val="0"/>
              </a:spcBef>
              <a:tabLst>
                <a:tab pos="569913" algn="l"/>
              </a:tabLst>
            </a:pPr>
            <a:r>
              <a:rPr lang="en-US" sz="2900" i="1" dirty="0">
                <a:solidFill>
                  <a:srgbClr val="800000"/>
                </a:solidFill>
                <a:effectLst>
                  <a:outerShdw blurRad="38100" dist="38100" dir="2700000" algn="tl">
                    <a:srgbClr val="000000">
                      <a:alpha val="43137"/>
                    </a:srgbClr>
                  </a:outerShdw>
                </a:effectLst>
              </a:rPr>
              <a:t>Paul preaches boldly, but after just 15 days, an attempt is made to kill him, so he is sent to Tarsus. </a:t>
            </a:r>
          </a:p>
          <a:p>
            <a:pPr marL="236538" indent="-236538">
              <a:spcBef>
                <a:spcPts val="0"/>
              </a:spcBef>
              <a:tabLst>
                <a:tab pos="569913" algn="l"/>
              </a:tabLst>
            </a:pPr>
            <a:r>
              <a:rPr lang="en-US" sz="3200" b="1" dirty="0"/>
              <a:t>There was peace among the churches, and they multiplied, walking in the fear of the Lord. </a:t>
            </a:r>
          </a:p>
          <a:p>
            <a:pPr marL="0" indent="0">
              <a:spcBef>
                <a:spcPts val="0"/>
              </a:spcBef>
              <a:buNone/>
              <a:tabLst>
                <a:tab pos="569913" algn="l"/>
              </a:tabLst>
            </a:pPr>
            <a:endParaRPr lang="en-US" sz="3200" i="1" dirty="0">
              <a:effectLst>
                <a:outerShdw blurRad="38100" dist="38100" dir="2700000" algn="tl">
                  <a:srgbClr val="000000">
                    <a:alpha val="43137"/>
                  </a:srgbClr>
                </a:outerShdw>
              </a:effectLst>
            </a:endParaRPr>
          </a:p>
          <a:p>
            <a:pPr marL="231775" indent="-231775">
              <a:spcBef>
                <a:spcPts val="0"/>
              </a:spcBef>
            </a:pPr>
            <a:endParaRPr lang="en-US" sz="3200" dirty="0">
              <a:effectLst>
                <a:outerShdw blurRad="38100" dist="38100" dir="2700000" algn="tl">
                  <a:srgbClr val="000000">
                    <a:alpha val="43137"/>
                  </a:srgbClr>
                </a:outerShdw>
              </a:effectLst>
            </a:endParaRPr>
          </a:p>
          <a:p>
            <a:pPr>
              <a:spcBef>
                <a:spcPts val="0"/>
              </a:spcBef>
            </a:pPr>
            <a:endParaRPr lang="en-US" sz="2800"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076458" y="1496290"/>
            <a:ext cx="2699242" cy="50968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6790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A6DC2-C551-9270-1B3F-153007686FC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26B2FAD-E9E4-1183-EC39-D152F8EAD470}"/>
              </a:ext>
            </a:extLst>
          </p:cNvPr>
          <p:cNvPicPr>
            <a:picLocks noChangeAspect="1"/>
          </p:cNvPicPr>
          <p:nvPr/>
        </p:nvPicPr>
        <p:blipFill>
          <a:blip r:embed="rId2">
            <a:lum bright="-8000" contrast="40000"/>
          </a:blip>
          <a:srcRect l="5795" t="26902" r="38584" b="9675"/>
          <a:stretch>
            <a:fillRect/>
          </a:stretch>
        </p:blipFill>
        <p:spPr>
          <a:xfrm>
            <a:off x="4717478" y="0"/>
            <a:ext cx="4426522" cy="6830424"/>
          </a:xfrm>
          <a:prstGeom prst="rect">
            <a:avLst/>
          </a:prstGeom>
        </p:spPr>
      </p:pic>
      <p:sp>
        <p:nvSpPr>
          <p:cNvPr id="2" name="Title 1">
            <a:extLst>
              <a:ext uri="{FF2B5EF4-FFF2-40B4-BE49-F238E27FC236}">
                <a16:creationId xmlns:a16="http://schemas.microsoft.com/office/drawing/2014/main" id="{D2309D95-1D3D-16C9-B5A4-FFF79A503EB1}"/>
              </a:ext>
            </a:extLst>
          </p:cNvPr>
          <p:cNvSpPr>
            <a:spLocks noGrp="1"/>
          </p:cNvSpPr>
          <p:nvPr>
            <p:ph type="title"/>
          </p:nvPr>
        </p:nvSpPr>
        <p:spPr>
          <a:xfrm>
            <a:off x="108477" y="113769"/>
            <a:ext cx="4609001" cy="1849785"/>
          </a:xfrm>
        </p:spPr>
        <p:txBody>
          <a:bodyPr>
            <a:normAutofit fontScale="90000"/>
          </a:bodyPr>
          <a:lstStyle/>
          <a:p>
            <a:r>
              <a:rPr lang="en-US" sz="4200" b="1" dirty="0">
                <a:latin typeface="Bookman Old Style" panose="02050604050505020204" pitchFamily="18" charset="0"/>
              </a:rPr>
              <a:t>Peter preaches in </a:t>
            </a:r>
            <a:r>
              <a:rPr lang="en-US" sz="4200" b="1" dirty="0" err="1">
                <a:latin typeface="Bookman Old Style" panose="02050604050505020204" pitchFamily="18" charset="0"/>
              </a:rPr>
              <a:t>Lydda</a:t>
            </a:r>
            <a:r>
              <a:rPr lang="en-US" sz="4200" b="1" dirty="0">
                <a:latin typeface="Bookman Old Style" panose="02050604050505020204" pitchFamily="18" charset="0"/>
              </a:rPr>
              <a:t> &amp; Sharon</a:t>
            </a:r>
            <a:br>
              <a:rPr lang="en-US" sz="4200" b="1" dirty="0">
                <a:latin typeface="Bookman Old Style" panose="02050604050505020204" pitchFamily="18" charset="0"/>
              </a:rPr>
            </a:br>
            <a:r>
              <a:rPr lang="en-US" sz="3100" dirty="0">
                <a:latin typeface="Bookman Old Style" panose="02050604050505020204" pitchFamily="18" charset="0"/>
              </a:rPr>
              <a:t>(Acts 9:32-35</a:t>
            </a:r>
            <a:r>
              <a:rPr lang="en-US" sz="3100" dirty="0">
                <a:latin typeface="Arial Rounded MT Bold" panose="020F0704030504030204" pitchFamily="34" charset="0"/>
              </a:rPr>
              <a:t>)</a:t>
            </a:r>
            <a:endParaRPr lang="en-US"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3A3BA2D3-5FDE-64C6-FF5A-EC6A134B8DBB}"/>
              </a:ext>
            </a:extLst>
          </p:cNvPr>
          <p:cNvSpPr>
            <a:spLocks noGrp="1"/>
          </p:cNvSpPr>
          <p:nvPr>
            <p:ph idx="1"/>
          </p:nvPr>
        </p:nvSpPr>
        <p:spPr>
          <a:xfrm>
            <a:off x="259883" y="1963554"/>
            <a:ext cx="4392800" cy="4812631"/>
          </a:xfrm>
        </p:spPr>
        <p:txBody>
          <a:bodyPr>
            <a:normAutofit/>
          </a:bodyPr>
          <a:lstStyle/>
          <a:p>
            <a:pPr>
              <a:spcBef>
                <a:spcPts val="0"/>
              </a:spcBef>
            </a:pPr>
            <a:r>
              <a:rPr lang="en-US" sz="3200" b="1" dirty="0"/>
              <a:t>Peter “</a:t>
            </a:r>
            <a:r>
              <a:rPr lang="en-US" sz="3200" b="1" i="1" dirty="0"/>
              <a:t>went here and there among them all</a:t>
            </a:r>
            <a:r>
              <a:rPr lang="en-US" sz="3200" b="1" dirty="0"/>
              <a:t>” (ESV).</a:t>
            </a:r>
          </a:p>
          <a:p>
            <a:pPr>
              <a:spcBef>
                <a:spcPts val="0"/>
              </a:spcBef>
            </a:pPr>
            <a:r>
              <a:rPr lang="en-US" sz="3200" b="1" dirty="0"/>
              <a:t>He finds Aeneas, paralyzed for eight years, and heals him (9:33-34).</a:t>
            </a:r>
          </a:p>
          <a:p>
            <a:pPr>
              <a:spcBef>
                <a:spcPts val="0"/>
              </a:spcBef>
            </a:pPr>
            <a:r>
              <a:rPr lang="en-US" sz="3200" b="1" dirty="0"/>
              <a:t>This led to many turning to the Lord (9:35).</a:t>
            </a:r>
            <a:endParaRPr lang="en-US" sz="3200" dirty="0"/>
          </a:p>
          <a:p>
            <a:pPr marL="920750" lvl="2" indent="-238125">
              <a:spcBef>
                <a:spcPts val="30"/>
              </a:spcBef>
            </a:pPr>
            <a:endParaRPr lang="en-US" dirty="0"/>
          </a:p>
        </p:txBody>
      </p:sp>
      <p:sp>
        <p:nvSpPr>
          <p:cNvPr id="5" name="5-Point Star 4">
            <a:extLst>
              <a:ext uri="{FF2B5EF4-FFF2-40B4-BE49-F238E27FC236}">
                <a16:creationId xmlns:a16="http://schemas.microsoft.com/office/drawing/2014/main" id="{24086284-30BF-1AB0-43F5-A8D1352C92AE}"/>
              </a:ext>
            </a:extLst>
          </p:cNvPr>
          <p:cNvSpPr/>
          <p:nvPr/>
        </p:nvSpPr>
        <p:spPr>
          <a:xfrm>
            <a:off x="8682162" y="3906619"/>
            <a:ext cx="336177" cy="322729"/>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8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463125-2B30-443A-C20A-A5301ABB40DF}"/>
              </a:ext>
            </a:extLst>
          </p:cNvPr>
          <p:cNvPicPr>
            <a:picLocks noChangeAspect="1"/>
          </p:cNvPicPr>
          <p:nvPr/>
        </p:nvPicPr>
        <p:blipFill>
          <a:blip r:embed="rId2">
            <a:lum bright="-8000" contrast="40000"/>
          </a:blip>
          <a:srcRect l="5795" t="26902" r="38584" b="9675"/>
          <a:stretch>
            <a:fillRect/>
          </a:stretch>
        </p:blipFill>
        <p:spPr>
          <a:xfrm>
            <a:off x="4717478" y="0"/>
            <a:ext cx="4426522" cy="6830424"/>
          </a:xfrm>
          <a:prstGeom prst="rect">
            <a:avLst/>
          </a:prstGeom>
        </p:spPr>
      </p:pic>
      <p:sp>
        <p:nvSpPr>
          <p:cNvPr id="2" name="Title 1"/>
          <p:cNvSpPr>
            <a:spLocks noGrp="1"/>
          </p:cNvSpPr>
          <p:nvPr>
            <p:ph type="title"/>
          </p:nvPr>
        </p:nvSpPr>
        <p:spPr>
          <a:xfrm>
            <a:off x="259882" y="113769"/>
            <a:ext cx="4609001" cy="1849785"/>
          </a:xfrm>
        </p:spPr>
        <p:txBody>
          <a:bodyPr>
            <a:normAutofit/>
          </a:bodyPr>
          <a:lstStyle/>
          <a:p>
            <a:r>
              <a:rPr lang="en-US" sz="3800" b="1" dirty="0">
                <a:latin typeface="Bookman Old Style" panose="02050604050505020204" pitchFamily="18" charset="0"/>
              </a:rPr>
              <a:t>Peter raises Dorcas from the dead </a:t>
            </a:r>
            <a:r>
              <a:rPr lang="en-US" sz="2800" dirty="0">
                <a:latin typeface="Bookman Old Style" panose="02050604050505020204" pitchFamily="18" charset="0"/>
              </a:rPr>
              <a:t>(Acts 9:36-43</a:t>
            </a:r>
            <a:r>
              <a:rPr lang="en-US" sz="2800" dirty="0">
                <a:latin typeface="Arial Rounded MT Bold" panose="020F0704030504030204" pitchFamily="34" charset="0"/>
              </a:rPr>
              <a:t>)</a:t>
            </a:r>
            <a:endParaRPr lang="en-US" dirty="0">
              <a:latin typeface="Arial Rounded MT Bold" panose="020F0704030504030204" pitchFamily="34" charset="0"/>
            </a:endParaRPr>
          </a:p>
        </p:txBody>
      </p:sp>
      <p:sp>
        <p:nvSpPr>
          <p:cNvPr id="3" name="Content Placeholder 2"/>
          <p:cNvSpPr>
            <a:spLocks noGrp="1"/>
          </p:cNvSpPr>
          <p:nvPr>
            <p:ph idx="1"/>
          </p:nvPr>
        </p:nvSpPr>
        <p:spPr>
          <a:xfrm>
            <a:off x="259883" y="1963554"/>
            <a:ext cx="4392800" cy="4812631"/>
          </a:xfrm>
        </p:spPr>
        <p:txBody>
          <a:bodyPr>
            <a:normAutofit lnSpcReduction="10000"/>
          </a:bodyPr>
          <a:lstStyle/>
          <a:p>
            <a:pPr>
              <a:spcBef>
                <a:spcPts val="0"/>
              </a:spcBef>
            </a:pPr>
            <a:r>
              <a:rPr lang="en-US" sz="3200" b="1" dirty="0"/>
              <a:t>At Joppa there was a disciple named Tabitha (Dorcas), a woman full of good works and charitable deeds.</a:t>
            </a:r>
          </a:p>
          <a:p>
            <a:pPr>
              <a:spcBef>
                <a:spcPts val="0"/>
              </a:spcBef>
            </a:pPr>
            <a:r>
              <a:rPr lang="en-US" sz="3200" b="1" dirty="0"/>
              <a:t>She became sick and died. </a:t>
            </a:r>
          </a:p>
          <a:p>
            <a:pPr>
              <a:spcBef>
                <a:spcPts val="0"/>
              </a:spcBef>
            </a:pPr>
            <a:r>
              <a:rPr lang="en-US" sz="3200" b="1" dirty="0"/>
              <a:t>Her friends send for Peter, who is in Lydda, imploring him not to delay.</a:t>
            </a:r>
            <a:endParaRPr lang="en-US" sz="3200" dirty="0"/>
          </a:p>
          <a:p>
            <a:pPr marL="920750" lvl="2" indent="-238125">
              <a:spcBef>
                <a:spcPts val="30"/>
              </a:spcBef>
            </a:pPr>
            <a:endParaRPr lang="en-US" dirty="0"/>
          </a:p>
        </p:txBody>
      </p:sp>
      <p:sp>
        <p:nvSpPr>
          <p:cNvPr id="5" name="5-Point Star 4"/>
          <p:cNvSpPr/>
          <p:nvPr/>
        </p:nvSpPr>
        <p:spPr>
          <a:xfrm>
            <a:off x="8682162" y="3893671"/>
            <a:ext cx="336177" cy="322729"/>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5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135FC5-CC31-F9D8-94A1-337EBA56C213}"/>
              </a:ext>
            </a:extLst>
          </p:cNvPr>
          <p:cNvPicPr>
            <a:picLocks noChangeAspect="1"/>
          </p:cNvPicPr>
          <p:nvPr/>
        </p:nvPicPr>
        <p:blipFill>
          <a:blip r:embed="rId2">
            <a:lum bright="-8000" contrast="40000"/>
          </a:blip>
          <a:srcRect l="5795" t="26902" r="38584" b="9675"/>
          <a:stretch>
            <a:fillRect/>
          </a:stretch>
        </p:blipFill>
        <p:spPr>
          <a:xfrm>
            <a:off x="4717478" y="0"/>
            <a:ext cx="4426522" cy="6830424"/>
          </a:xfrm>
          <a:prstGeom prst="rect">
            <a:avLst/>
          </a:prstGeom>
        </p:spPr>
      </p:pic>
      <p:sp>
        <p:nvSpPr>
          <p:cNvPr id="2" name="Title 1"/>
          <p:cNvSpPr>
            <a:spLocks noGrp="1"/>
          </p:cNvSpPr>
          <p:nvPr>
            <p:ph type="title"/>
          </p:nvPr>
        </p:nvSpPr>
        <p:spPr>
          <a:xfrm>
            <a:off x="259882" y="113769"/>
            <a:ext cx="4609001" cy="1849785"/>
          </a:xfrm>
        </p:spPr>
        <p:txBody>
          <a:bodyPr>
            <a:normAutofit/>
          </a:bodyPr>
          <a:lstStyle/>
          <a:p>
            <a:r>
              <a:rPr lang="en-US" sz="3800" b="1" dirty="0">
                <a:latin typeface="Bookman Old Style" panose="02050604050505020204" pitchFamily="18" charset="0"/>
              </a:rPr>
              <a:t>Peter raises Dorcas from the dead </a:t>
            </a:r>
            <a:r>
              <a:rPr lang="en-US" sz="2800" dirty="0">
                <a:latin typeface="Bookman Old Style" panose="02050604050505020204" pitchFamily="18" charset="0"/>
              </a:rPr>
              <a:t>(Acts 9:36-43</a:t>
            </a:r>
            <a:r>
              <a:rPr lang="en-US" sz="2800" dirty="0">
                <a:latin typeface="Arial Rounded MT Bold" panose="020F0704030504030204" pitchFamily="34" charset="0"/>
              </a:rPr>
              <a:t>)</a:t>
            </a:r>
            <a:endParaRPr lang="en-US" dirty="0">
              <a:latin typeface="Arial Rounded MT Bold" panose="020F0704030504030204" pitchFamily="34" charset="0"/>
            </a:endParaRPr>
          </a:p>
        </p:txBody>
      </p:sp>
      <p:sp>
        <p:nvSpPr>
          <p:cNvPr id="3" name="Content Placeholder 2"/>
          <p:cNvSpPr>
            <a:spLocks noGrp="1"/>
          </p:cNvSpPr>
          <p:nvPr>
            <p:ph idx="1"/>
          </p:nvPr>
        </p:nvSpPr>
        <p:spPr>
          <a:xfrm>
            <a:off x="259883" y="1963554"/>
            <a:ext cx="4392800" cy="4812631"/>
          </a:xfrm>
        </p:spPr>
        <p:txBody>
          <a:bodyPr>
            <a:normAutofit/>
          </a:bodyPr>
          <a:lstStyle/>
          <a:p>
            <a:pPr>
              <a:spcBef>
                <a:spcPts val="0"/>
              </a:spcBef>
            </a:pPr>
            <a:r>
              <a:rPr lang="en-US" sz="3200" b="1" dirty="0"/>
              <a:t>Peter comes and witnesses the results of Tabitha’s deeds. </a:t>
            </a:r>
          </a:p>
          <a:p>
            <a:pPr>
              <a:spcBef>
                <a:spcPts val="0"/>
              </a:spcBef>
            </a:pPr>
            <a:r>
              <a:rPr lang="en-US" sz="3200" b="1" dirty="0"/>
              <a:t>Peter puts her friends out of the house, prays, and tells her to arise.</a:t>
            </a:r>
          </a:p>
          <a:p>
            <a:pPr>
              <a:spcBef>
                <a:spcPts val="0"/>
              </a:spcBef>
            </a:pPr>
            <a:r>
              <a:rPr lang="en-US" sz="3200" b="1" dirty="0"/>
              <a:t>She is presented alive.</a:t>
            </a:r>
          </a:p>
          <a:p>
            <a:pPr>
              <a:spcBef>
                <a:spcPts val="0"/>
              </a:spcBef>
            </a:pPr>
            <a:r>
              <a:rPr lang="en-US" sz="3200" b="1" dirty="0"/>
              <a:t>It became known and </a:t>
            </a:r>
            <a:r>
              <a:rPr lang="en-US" sz="3200" b="1" dirty="0">
                <a:solidFill>
                  <a:srgbClr val="800000"/>
                </a:solidFill>
              </a:rPr>
              <a:t>many believed</a:t>
            </a:r>
            <a:r>
              <a:rPr lang="en-US" sz="3200" b="1" dirty="0"/>
              <a:t>.</a:t>
            </a:r>
          </a:p>
          <a:p>
            <a:pPr>
              <a:spcBef>
                <a:spcPts val="0"/>
              </a:spcBef>
            </a:pPr>
            <a:endParaRPr lang="en-US" sz="3200" dirty="0"/>
          </a:p>
          <a:p>
            <a:pPr marL="920750" lvl="2" indent="-238125">
              <a:spcBef>
                <a:spcPts val="30"/>
              </a:spcBef>
            </a:pPr>
            <a:endParaRPr lang="en-US" dirty="0"/>
          </a:p>
        </p:txBody>
      </p:sp>
      <p:sp>
        <p:nvSpPr>
          <p:cNvPr id="5" name="5-Point Star 4"/>
          <p:cNvSpPr/>
          <p:nvPr/>
        </p:nvSpPr>
        <p:spPr>
          <a:xfrm>
            <a:off x="8706370" y="3893671"/>
            <a:ext cx="336177" cy="322729"/>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08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47B44-2466-EA15-85CA-3A1A24324A32}"/>
            </a:ext>
          </a:extLst>
        </p:cNvPr>
        <p:cNvGrpSpPr/>
        <p:nvPr/>
      </p:nvGrpSpPr>
      <p:grpSpPr>
        <a:xfrm>
          <a:off x="0" y="0"/>
          <a:ext cx="0" cy="0"/>
          <a:chOff x="0" y="0"/>
          <a:chExt cx="0" cy="0"/>
        </a:xfrm>
      </p:grpSpPr>
      <p:sp>
        <p:nvSpPr>
          <p:cNvPr id="24579" name="Rectangle 3">
            <a:extLst>
              <a:ext uri="{FF2B5EF4-FFF2-40B4-BE49-F238E27FC236}">
                <a16:creationId xmlns:a16="http://schemas.microsoft.com/office/drawing/2014/main" id="{451AD083-4ADA-91F8-0C04-8CD8E9FD2258}"/>
              </a:ext>
            </a:extLst>
          </p:cNvPr>
          <p:cNvSpPr>
            <a:spLocks noGrp="1" noChangeArrowheads="1"/>
          </p:cNvSpPr>
          <p:nvPr>
            <p:ph idx="4294967295"/>
          </p:nvPr>
        </p:nvSpPr>
        <p:spPr>
          <a:xfrm>
            <a:off x="532541" y="406401"/>
            <a:ext cx="8205059" cy="6756400"/>
          </a:xfrm>
        </p:spPr>
        <p:txBody>
          <a:bodyPr>
            <a:normAutofit/>
          </a:bodyPr>
          <a:lstStyle/>
          <a:p>
            <a:pPr marL="400050" indent="-400050" algn="ctr">
              <a:lnSpc>
                <a:spcPct val="100000"/>
              </a:lnSpc>
              <a:spcAft>
                <a:spcPts val="600"/>
              </a:spcAft>
              <a:buNone/>
            </a:pPr>
            <a:r>
              <a:rPr lang="en-US" altLang="en-US" sz="4800" b="1" dirty="0">
                <a:latin typeface="Bookman Old Style" panose="02050604050505020204" pitchFamily="18" charset="0"/>
                <a:ea typeface="Calibri" panose="020F0502020204030204" pitchFamily="34" charset="0"/>
                <a:cs typeface="Calibri" panose="020F0502020204030204" pitchFamily="34" charset="0"/>
              </a:rPr>
              <a:t>Lessons for Us</a:t>
            </a:r>
          </a:p>
          <a:p>
            <a:pPr marL="400050" indent="-400050">
              <a:lnSpc>
                <a:spcPct val="100000"/>
              </a:lnSpc>
              <a:spcBef>
                <a:spcPts val="0"/>
              </a:spcBef>
              <a:buFont typeface="+mj-lt"/>
              <a:buAutoNum type="arabicPeriod"/>
            </a:pPr>
            <a:r>
              <a:rPr lang="en-US" altLang="en-US" sz="3200" b="1" dirty="0">
                <a:latin typeface="Calibri" panose="020F0502020204030204" pitchFamily="34" charset="0"/>
                <a:ea typeface="Calibri" panose="020F0502020204030204" pitchFamily="34" charset="0"/>
                <a:cs typeface="Calibri" panose="020F0502020204030204" pitchFamily="34" charset="0"/>
              </a:rPr>
              <a:t>Paul was to preach to kings and suffer as a result (Acts 9:15-16).</a:t>
            </a:r>
          </a:p>
          <a:p>
            <a:pPr lvl="1">
              <a:lnSpc>
                <a:spcPct val="100000"/>
              </a:lnSpc>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We will also suffer persecution if we live for Jesus (2 Timothy 3:12).*</a:t>
            </a:r>
          </a:p>
          <a:p>
            <a:pPr marL="514350" indent="-514350">
              <a:lnSpc>
                <a:spcPct val="100000"/>
              </a:lnSpc>
              <a:spcBef>
                <a:spcPts val="0"/>
              </a:spcBef>
              <a:buFont typeface="+mj-lt"/>
              <a:buAutoNum type="arabicPeriod"/>
            </a:pPr>
            <a:r>
              <a:rPr lang="en-US" altLang="en-US" sz="3200" b="1" dirty="0">
                <a:latin typeface="Calibri" panose="020F0502020204030204" pitchFamily="34" charset="0"/>
                <a:ea typeface="Calibri" panose="020F0502020204030204" pitchFamily="34" charset="0"/>
                <a:cs typeface="Calibri" panose="020F0502020204030204" pitchFamily="34" charset="0"/>
              </a:rPr>
              <a:t>Saul’s attempt to join the Jerusalem church illustrates the pattern for local church membership</a:t>
            </a:r>
            <a:r>
              <a:rPr lang="en-US" alt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a:p>
            <a:pPr lvl="1">
              <a:lnSpc>
                <a:spcPct val="100000"/>
              </a:lnSpc>
              <a:spcBef>
                <a:spcPts val="0"/>
              </a:spcBef>
            </a:pPr>
            <a:r>
              <a:rPr lang="en-US" altLang="en-US" sz="30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Note the difference between membership in the universal church (the body of Christ) and a local congregation (Acts 2:41, 47; 9:26; 18:27; 2 Corinthians 3:1)</a:t>
            </a:r>
          </a:p>
          <a:p>
            <a:pPr marL="0" indent="-114300">
              <a:spcBef>
                <a:spcPts val="75"/>
              </a:spcBef>
              <a:spcAft>
                <a:spcPts val="675"/>
              </a:spcAft>
              <a:buNone/>
            </a:pPr>
            <a:endParaRPr lang="en-US" altLang="en-US" sz="2425" b="1" dirty="0">
              <a:solidFill>
                <a:srgbClr val="8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203782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anim calcmode="lin" valueType="num">
                                      <p:cBhvr>
                                        <p:cTn id="8"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fade">
                                      <p:cBhvr>
                                        <p:cTn id="14" dur="1000"/>
                                        <p:tgtEl>
                                          <p:spTgt spid="24579">
                                            <p:txEl>
                                              <p:pRg st="1" end="1"/>
                                            </p:txEl>
                                          </p:spTgt>
                                        </p:tgtEl>
                                      </p:cBhvr>
                                    </p:animEffect>
                                    <p:anim calcmode="lin" valueType="num">
                                      <p:cBhvr>
                                        <p:cTn id="15"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fade">
                                      <p:cBhvr>
                                        <p:cTn id="19" dur="1000"/>
                                        <p:tgtEl>
                                          <p:spTgt spid="24579">
                                            <p:txEl>
                                              <p:pRg st="2" end="2"/>
                                            </p:txEl>
                                          </p:spTgt>
                                        </p:tgtEl>
                                      </p:cBhvr>
                                    </p:animEffect>
                                    <p:anim calcmode="lin" valueType="num">
                                      <p:cBhvr>
                                        <p:cTn id="20"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579">
                                            <p:txEl>
                                              <p:pRg st="3" end="3"/>
                                            </p:txEl>
                                          </p:spTgt>
                                        </p:tgtEl>
                                        <p:attrNameLst>
                                          <p:attrName>style.visibility</p:attrName>
                                        </p:attrNameLst>
                                      </p:cBhvr>
                                      <p:to>
                                        <p:strVal val="visible"/>
                                      </p:to>
                                    </p:set>
                                    <p:animEffect transition="in" filter="fade">
                                      <p:cBhvr>
                                        <p:cTn id="26" dur="1000"/>
                                        <p:tgtEl>
                                          <p:spTgt spid="24579">
                                            <p:txEl>
                                              <p:pRg st="3" end="3"/>
                                            </p:txEl>
                                          </p:spTgt>
                                        </p:tgtEl>
                                      </p:cBhvr>
                                    </p:animEffect>
                                    <p:anim calcmode="lin" valueType="num">
                                      <p:cBhvr>
                                        <p:cTn id="27"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457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Effect transition="in" filter="fade">
                                      <p:cBhvr>
                                        <p:cTn id="31" dur="1000"/>
                                        <p:tgtEl>
                                          <p:spTgt spid="24579">
                                            <p:txEl>
                                              <p:pRg st="4" end="4"/>
                                            </p:txEl>
                                          </p:spTgt>
                                        </p:tgtEl>
                                      </p:cBhvr>
                                    </p:animEffect>
                                    <p:anim calcmode="lin" valueType="num">
                                      <p:cBhvr>
                                        <p:cTn id="32"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443019" y="2706380"/>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14</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9:23-42</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795165" y="4166255"/>
            <a:ext cx="3089554" cy="2554545"/>
          </a:xfrm>
          <a:prstGeom prst="rect">
            <a:avLst/>
          </a:prstGeom>
          <a:noFill/>
        </p:spPr>
        <p:txBody>
          <a:bodyPr wrap="square" rtlCol="0">
            <a:spAutoFit/>
          </a:bodyPr>
          <a:lstStyle/>
          <a:p>
            <a:pPr marL="236538" indent="-236538">
              <a:buFont typeface="Arial" panose="020B0604020202020204" pitchFamily="34" charset="0"/>
              <a:buChar char="•"/>
            </a:pPr>
            <a:r>
              <a:rPr lang="en-US" sz="3200" dirty="0">
                <a:effectLst>
                  <a:outerShdw blurRad="38100" dist="38100" dir="2700000" algn="tl">
                    <a:srgbClr val="000000">
                      <a:alpha val="43137"/>
                    </a:srgbClr>
                  </a:outerShdw>
                </a:effectLst>
              </a:rPr>
              <a:t>Paul’s early work as an Apostle</a:t>
            </a:r>
          </a:p>
          <a:p>
            <a:pPr marL="236538" indent="-236538">
              <a:buFont typeface="Arial" panose="020B0604020202020204" pitchFamily="34" charset="0"/>
              <a:buChar char="•"/>
            </a:pPr>
            <a:r>
              <a:rPr lang="en-US" sz="3200" dirty="0">
                <a:effectLst>
                  <a:outerShdw blurRad="38100" dist="38100" dir="2700000" algn="tl">
                    <a:srgbClr val="000000">
                      <a:alpha val="43137"/>
                    </a:srgbClr>
                  </a:outerShdw>
                </a:effectLst>
              </a:rPr>
              <a:t>Peter’s miracles among disciples</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5469466" cy="1767222"/>
          </a:xfrm>
        </p:spPr>
        <p:txBody>
          <a:bodyPr>
            <a:normAutofit/>
          </a:bodyPr>
          <a:lstStyle/>
          <a:p>
            <a:pPr algn="ctr"/>
            <a:r>
              <a:rPr lang="en-US" sz="4000" b="1" dirty="0">
                <a:latin typeface="Bookman Old Style" panose="02050604050505020204" pitchFamily="18" charset="0"/>
              </a:rPr>
              <a:t>Saul’s early life    as a Disciple           </a:t>
            </a:r>
            <a:r>
              <a:rPr lang="en-US" sz="3000" dirty="0">
                <a:latin typeface="Bookman Old Style" panose="02050604050505020204" pitchFamily="18" charset="0"/>
              </a:rPr>
              <a:t>(Acts 9:19-25; Gal.1:13-18)</a:t>
            </a:r>
          </a:p>
        </p:txBody>
      </p:sp>
      <p:sp>
        <p:nvSpPr>
          <p:cNvPr id="3" name="Content Placeholder 2"/>
          <p:cNvSpPr>
            <a:spLocks noGrp="1"/>
          </p:cNvSpPr>
          <p:nvPr>
            <p:ph idx="1"/>
          </p:nvPr>
        </p:nvSpPr>
        <p:spPr>
          <a:xfrm>
            <a:off x="216018" y="1767222"/>
            <a:ext cx="5249334" cy="5386899"/>
          </a:xfrm>
        </p:spPr>
        <p:txBody>
          <a:bodyPr>
            <a:normAutofit/>
          </a:bodyPr>
          <a:lstStyle/>
          <a:p>
            <a:pPr>
              <a:lnSpc>
                <a:spcPct val="85000"/>
              </a:lnSpc>
              <a:spcBef>
                <a:spcPts val="0"/>
              </a:spcBef>
            </a:pPr>
            <a:r>
              <a:rPr lang="en-US" sz="3200" b="1" dirty="0"/>
              <a:t>Immediately Saul begins to preach in the synagogues of Damascus (9:19-22)</a:t>
            </a:r>
          </a:p>
          <a:p>
            <a:pPr marL="461963" lvl="1" indent="-230188">
              <a:lnSpc>
                <a:spcPct val="85000"/>
              </a:lnSpc>
              <a:spcBef>
                <a:spcPts val="0"/>
              </a:spcBef>
            </a:pPr>
            <a:r>
              <a:rPr lang="en-US" sz="3000" i="1" dirty="0">
                <a:solidFill>
                  <a:srgbClr val="800000"/>
                </a:solidFill>
                <a:effectLst>
                  <a:outerShdw blurRad="38100" dist="38100" dir="2700000" algn="tl">
                    <a:srgbClr val="000000">
                      <a:alpha val="43137"/>
                    </a:srgbClr>
                  </a:outerShdw>
                </a:effectLst>
              </a:rPr>
              <a:t>He “confounds the Jews,” proving Jesus is the Christ.</a:t>
            </a:r>
          </a:p>
          <a:p>
            <a:pPr marL="461963" lvl="1" indent="-230188">
              <a:lnSpc>
                <a:spcPct val="85000"/>
              </a:lnSpc>
              <a:spcBef>
                <a:spcPts val="0"/>
              </a:spcBef>
            </a:pPr>
            <a:r>
              <a:rPr lang="en-US" sz="3000" i="1" dirty="0">
                <a:solidFill>
                  <a:srgbClr val="800000"/>
                </a:solidFill>
                <a:effectLst>
                  <a:outerShdw blurRad="38100" dist="38100" dir="2700000" algn="tl">
                    <a:srgbClr val="000000">
                      <a:alpha val="43137"/>
                    </a:srgbClr>
                  </a:outerShdw>
                </a:effectLst>
              </a:rPr>
              <a:t>At some point, Paul travels to Arabia and returns to preach in Damascus (Gal. 1:15-17).</a:t>
            </a:r>
          </a:p>
          <a:p>
            <a:pPr marL="231775" indent="-231775">
              <a:lnSpc>
                <a:spcPct val="85000"/>
              </a:lnSpc>
              <a:spcBef>
                <a:spcPts val="0"/>
              </a:spcBef>
            </a:pPr>
            <a:r>
              <a:rPr lang="en-US" sz="3200" b="1" dirty="0"/>
              <a:t>“After many days, the Jews plot to kill Paul, but the plot is uncovered, and disciples help him escape (9:23-25).</a:t>
            </a:r>
            <a:endParaRPr lang="en-US" sz="4000" b="1" dirty="0"/>
          </a:p>
        </p:txBody>
      </p:sp>
      <p:pic>
        <p:nvPicPr>
          <p:cNvPr id="4" name="Picture 3"/>
          <p:cNvPicPr>
            <a:picLocks noChangeAspect="1"/>
          </p:cNvPicPr>
          <p:nvPr/>
        </p:nvPicPr>
        <p:blipFill>
          <a:blip r:embed="rId3"/>
          <a:stretch>
            <a:fillRect/>
          </a:stretch>
        </p:blipFill>
        <p:spPr>
          <a:xfrm>
            <a:off x="5512037" y="0"/>
            <a:ext cx="3631963"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420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B8FE-65BA-4953-D69C-6504D459C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93937-D8B4-2F87-3BF4-D506AFEF808F}"/>
              </a:ext>
            </a:extLst>
          </p:cNvPr>
          <p:cNvSpPr>
            <a:spLocks noGrp="1"/>
          </p:cNvSpPr>
          <p:nvPr>
            <p:ph type="title"/>
          </p:nvPr>
        </p:nvSpPr>
        <p:spPr>
          <a:xfrm>
            <a:off x="0" y="50800"/>
            <a:ext cx="5469466" cy="1767222"/>
          </a:xfrm>
        </p:spPr>
        <p:txBody>
          <a:bodyPr>
            <a:normAutofit/>
          </a:bodyPr>
          <a:lstStyle/>
          <a:p>
            <a:pPr algn="ctr"/>
            <a:r>
              <a:rPr lang="en-US" sz="4000" b="1" dirty="0">
                <a:latin typeface="Bookman Old Style" panose="02050604050505020204" pitchFamily="18" charset="0"/>
              </a:rPr>
              <a:t>Timeline of Paul’s Early Preaching  </a:t>
            </a:r>
            <a:r>
              <a:rPr lang="en-US" sz="3000" dirty="0">
                <a:latin typeface="Bookman Old Style" panose="02050604050505020204" pitchFamily="18" charset="0"/>
              </a:rPr>
              <a:t>(Acts 9:19-25; Gal.1:13-18)</a:t>
            </a:r>
          </a:p>
        </p:txBody>
      </p:sp>
      <p:sp>
        <p:nvSpPr>
          <p:cNvPr id="3" name="Content Placeholder 2">
            <a:extLst>
              <a:ext uri="{FF2B5EF4-FFF2-40B4-BE49-F238E27FC236}">
                <a16:creationId xmlns:a16="http://schemas.microsoft.com/office/drawing/2014/main" id="{E82C7443-7B21-E009-1FC0-5A8AB98A3954}"/>
              </a:ext>
            </a:extLst>
          </p:cNvPr>
          <p:cNvSpPr>
            <a:spLocks noGrp="1"/>
          </p:cNvSpPr>
          <p:nvPr>
            <p:ph idx="1"/>
          </p:nvPr>
        </p:nvSpPr>
        <p:spPr>
          <a:xfrm>
            <a:off x="216018" y="1767222"/>
            <a:ext cx="4982515" cy="5386899"/>
          </a:xfrm>
        </p:spPr>
        <p:txBody>
          <a:bodyPr>
            <a:normAutofit/>
          </a:bodyPr>
          <a:lstStyle/>
          <a:p>
            <a:pPr>
              <a:lnSpc>
                <a:spcPct val="85000"/>
              </a:lnSpc>
              <a:spcBef>
                <a:spcPts val="0"/>
              </a:spcBef>
            </a:pPr>
            <a:r>
              <a:rPr lang="en-US" sz="3000" b="1" dirty="0"/>
              <a:t>In Galatians, Paul explains that he did not immediately return to Jerusalem after obeying the gospel.</a:t>
            </a:r>
          </a:p>
          <a:p>
            <a:pPr marL="457200" lvl="1" indent="-220663">
              <a:lnSpc>
                <a:spcPct val="85000"/>
              </a:lnSpc>
              <a:spcBef>
                <a:spcPts val="0"/>
              </a:spcBef>
            </a:pPr>
            <a:r>
              <a:rPr lang="en-US" sz="3000" i="1" dirty="0">
                <a:solidFill>
                  <a:srgbClr val="800000"/>
                </a:solidFill>
                <a:effectLst>
                  <a:outerShdw blurRad="38100" dist="38100" dir="2700000" algn="tl">
                    <a:srgbClr val="000000">
                      <a:alpha val="43137"/>
                    </a:srgbClr>
                  </a:outerShdw>
                </a:effectLst>
              </a:rPr>
              <a:t>He went into Arabia, then returned to Damascus.</a:t>
            </a:r>
          </a:p>
          <a:p>
            <a:pPr marL="457200" lvl="1" indent="-220663">
              <a:lnSpc>
                <a:spcPct val="85000"/>
              </a:lnSpc>
              <a:spcBef>
                <a:spcPts val="0"/>
              </a:spcBef>
            </a:pPr>
            <a:r>
              <a:rPr lang="en-US" sz="3000" i="1" dirty="0">
                <a:solidFill>
                  <a:srgbClr val="800000"/>
                </a:solidFill>
                <a:effectLst>
                  <a:outerShdw blurRad="38100" dist="38100" dir="2700000" algn="tl">
                    <a:srgbClr val="000000">
                      <a:alpha val="43137"/>
                    </a:srgbClr>
                  </a:outerShdw>
                </a:effectLst>
              </a:rPr>
              <a:t>His return to Jerusalem (9:23) would not occur for another three years.</a:t>
            </a:r>
          </a:p>
          <a:p>
            <a:pPr marL="627063" lvl="2" indent="-220663">
              <a:lnSpc>
                <a:spcPct val="85000"/>
              </a:lnSpc>
              <a:spcBef>
                <a:spcPts val="0"/>
              </a:spcBef>
            </a:pPr>
            <a:r>
              <a:rPr lang="en-US" sz="3000" i="1" dirty="0"/>
              <a:t>The “many days” of Acts 9:23 likely includes these 3 years in Galatians 1:18.</a:t>
            </a:r>
          </a:p>
        </p:txBody>
      </p:sp>
      <p:pic>
        <p:nvPicPr>
          <p:cNvPr id="4" name="Picture 3">
            <a:extLst>
              <a:ext uri="{FF2B5EF4-FFF2-40B4-BE49-F238E27FC236}">
                <a16:creationId xmlns:a16="http://schemas.microsoft.com/office/drawing/2014/main" id="{7C06FEE9-E416-6E5C-8A5C-E5E7B6E43824}"/>
              </a:ext>
            </a:extLst>
          </p:cNvPr>
          <p:cNvPicPr>
            <a:picLocks noChangeAspect="1"/>
          </p:cNvPicPr>
          <p:nvPr/>
        </p:nvPicPr>
        <p:blipFill>
          <a:blip r:embed="rId3"/>
          <a:stretch>
            <a:fillRect/>
          </a:stretch>
        </p:blipFill>
        <p:spPr>
          <a:xfrm>
            <a:off x="5512037" y="0"/>
            <a:ext cx="3631963"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006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B707-1ABC-4CD0-7B64-F029A8718DAF}"/>
              </a:ext>
            </a:extLst>
          </p:cNvPr>
          <p:cNvSpPr>
            <a:spLocks noGrp="1"/>
          </p:cNvSpPr>
          <p:nvPr>
            <p:ph type="title"/>
          </p:nvPr>
        </p:nvSpPr>
        <p:spPr>
          <a:xfrm>
            <a:off x="480060" y="325369"/>
            <a:ext cx="3276451" cy="1956841"/>
          </a:xfrm>
        </p:spPr>
        <p:txBody>
          <a:bodyPr anchor="b">
            <a:normAutofit/>
          </a:bodyPr>
          <a:lstStyle/>
          <a:p>
            <a:r>
              <a:rPr lang="en-US" sz="6600" b="1" dirty="0">
                <a:latin typeface="Papyrus" panose="03070502060502030205" pitchFamily="66" charset="0"/>
              </a:rPr>
              <a:t>Paul of Arabia</a:t>
            </a:r>
          </a:p>
        </p:txBody>
      </p:sp>
      <p:sp>
        <p:nvSpPr>
          <p:cNvPr id="3" name="Content Placeholder 2">
            <a:extLst>
              <a:ext uri="{FF2B5EF4-FFF2-40B4-BE49-F238E27FC236}">
                <a16:creationId xmlns:a16="http://schemas.microsoft.com/office/drawing/2014/main" id="{38CF1BB0-C108-6B25-14FF-D1C03BFEA1D5}"/>
              </a:ext>
            </a:extLst>
          </p:cNvPr>
          <p:cNvSpPr>
            <a:spLocks noGrp="1"/>
          </p:cNvSpPr>
          <p:nvPr>
            <p:ph idx="1"/>
          </p:nvPr>
        </p:nvSpPr>
        <p:spPr>
          <a:xfrm>
            <a:off x="252248" y="2282210"/>
            <a:ext cx="3730385" cy="4557501"/>
          </a:xfrm>
        </p:spPr>
        <p:txBody>
          <a:bodyPr>
            <a:normAutofit fontScale="92500" lnSpcReduction="10000"/>
          </a:bodyPr>
          <a:lstStyle/>
          <a:p>
            <a:r>
              <a:rPr lang="en-US" sz="3200" b="1" dirty="0"/>
              <a:t>Paul spent three years in Arabia after his conversion and then returned to Damascus     </a:t>
            </a:r>
            <a:r>
              <a:rPr lang="en-US" sz="3200" dirty="0"/>
              <a:t>(Galatians 1:15-18).</a:t>
            </a:r>
          </a:p>
          <a:p>
            <a:r>
              <a:rPr lang="en-US" sz="3200" b="1" dirty="0"/>
              <a:t>The governor of Damascus, under    </a:t>
            </a:r>
            <a:r>
              <a:rPr lang="en-US" sz="3200" b="1" dirty="0">
                <a:solidFill>
                  <a:srgbClr val="800000"/>
                </a:solidFill>
              </a:rPr>
              <a:t>King </a:t>
            </a:r>
            <a:r>
              <a:rPr lang="en-US" sz="3200" b="1" dirty="0" err="1">
                <a:solidFill>
                  <a:srgbClr val="800000"/>
                </a:solidFill>
              </a:rPr>
              <a:t>Aretas</a:t>
            </a:r>
            <a:r>
              <a:rPr lang="en-US" sz="3200" b="1" dirty="0"/>
              <a:t>, sought to arrest Paul             </a:t>
            </a:r>
            <a:r>
              <a:rPr lang="en-US" sz="3200" dirty="0"/>
              <a:t>(2 Cor. 11:32-33).</a:t>
            </a:r>
          </a:p>
          <a:p>
            <a:endParaRPr lang="en-US" sz="1900" dirty="0"/>
          </a:p>
        </p:txBody>
      </p:sp>
      <p:pic>
        <p:nvPicPr>
          <p:cNvPr id="5" name="Picture 4">
            <a:extLst>
              <a:ext uri="{FF2B5EF4-FFF2-40B4-BE49-F238E27FC236}">
                <a16:creationId xmlns:a16="http://schemas.microsoft.com/office/drawing/2014/main" id="{C751BB60-E0D0-BA79-152E-11E168D925D7}"/>
              </a:ext>
            </a:extLst>
          </p:cNvPr>
          <p:cNvPicPr>
            <a:picLocks noChangeAspect="1"/>
          </p:cNvPicPr>
          <p:nvPr/>
        </p:nvPicPr>
        <p:blipFill rotWithShape="1">
          <a:blip r:embed="rId3"/>
          <a:srcRect t="20242" r="-1"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2121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77EE3-EC25-EB9E-B48F-137ABABE6848}"/>
              </a:ext>
            </a:extLst>
          </p:cNvPr>
          <p:cNvPicPr>
            <a:picLocks noChangeAspect="1"/>
          </p:cNvPicPr>
          <p:nvPr/>
        </p:nvPicPr>
        <p:blipFill rotWithShape="1">
          <a:blip r:embed="rId2"/>
          <a:srcRect l="1464" r="538" b="2"/>
          <a:stretch/>
        </p:blipFill>
        <p:spPr>
          <a:xfrm>
            <a:off x="20" y="-22"/>
            <a:ext cx="9143977" cy="6858022"/>
          </a:xfrm>
          <a:prstGeom prst="rect">
            <a:avLst/>
          </a:prstGeom>
        </p:spPr>
      </p:pic>
      <p:sp>
        <p:nvSpPr>
          <p:cNvPr id="2" name="Title 1">
            <a:extLst>
              <a:ext uri="{FF2B5EF4-FFF2-40B4-BE49-F238E27FC236}">
                <a16:creationId xmlns:a16="http://schemas.microsoft.com/office/drawing/2014/main" id="{7C7F9B14-C126-5AB0-3653-535B07FF5D3E}"/>
              </a:ext>
            </a:extLst>
          </p:cNvPr>
          <p:cNvSpPr>
            <a:spLocks noGrp="1"/>
          </p:cNvSpPr>
          <p:nvPr>
            <p:ph type="title"/>
          </p:nvPr>
        </p:nvSpPr>
        <p:spPr>
          <a:xfrm>
            <a:off x="182123" y="433260"/>
            <a:ext cx="4089397" cy="3569242"/>
          </a:xfrm>
        </p:spPr>
        <p:txBody>
          <a:bodyPr vert="horz" lIns="91440" tIns="45720" rIns="91440" bIns="45720" rtlCol="0" anchor="t">
            <a:normAutofit/>
          </a:bodyPr>
          <a:lstStyle/>
          <a:p>
            <a:r>
              <a:rPr lang="en-US" sz="5400" dirty="0">
                <a:solidFill>
                  <a:srgbClr val="FFFFFF"/>
                </a:solidFill>
                <a:latin typeface="Papyrus" panose="03070502060502030205" pitchFamily="66" charset="0"/>
              </a:rPr>
              <a:t>Petra</a:t>
            </a:r>
          </a:p>
        </p:txBody>
      </p:sp>
    </p:spTree>
    <p:extLst>
      <p:ext uri="{BB962C8B-B14F-4D97-AF65-F5344CB8AC3E}">
        <p14:creationId xmlns:p14="http://schemas.microsoft.com/office/powerpoint/2010/main" val="7258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DD45-2A06-59BB-945C-608301CA4327}"/>
              </a:ext>
            </a:extLst>
          </p:cNvPr>
          <p:cNvSpPr>
            <a:spLocks noGrp="1"/>
          </p:cNvSpPr>
          <p:nvPr>
            <p:ph type="title"/>
          </p:nvPr>
        </p:nvSpPr>
        <p:spPr>
          <a:xfrm>
            <a:off x="360628" y="622260"/>
            <a:ext cx="2678858" cy="3573516"/>
          </a:xfrm>
        </p:spPr>
        <p:txBody>
          <a:bodyPr vert="horz" lIns="91440" tIns="45720" rIns="91440" bIns="45720" rtlCol="0" anchor="b">
            <a:normAutofit/>
          </a:bodyPr>
          <a:lstStyle/>
          <a:p>
            <a:r>
              <a:rPr lang="en-US" sz="5300" kern="1200" dirty="0">
                <a:solidFill>
                  <a:schemeClr val="tx1"/>
                </a:solidFill>
                <a:latin typeface="+mj-lt"/>
                <a:ea typeface="+mj-ea"/>
                <a:cs typeface="+mj-cs"/>
              </a:rPr>
              <a:t>The Roman Province of Arabia</a:t>
            </a:r>
          </a:p>
        </p:txBody>
      </p:sp>
      <p:pic>
        <p:nvPicPr>
          <p:cNvPr id="4" name="Content Placeholder 3" descr="Map&#10;&#10;Description automatically generated">
            <a:extLst>
              <a:ext uri="{FF2B5EF4-FFF2-40B4-BE49-F238E27FC236}">
                <a16:creationId xmlns:a16="http://schemas.microsoft.com/office/drawing/2014/main" id="{68A242A5-59B0-A09F-2045-BD18EAB9194C}"/>
              </a:ext>
            </a:extLst>
          </p:cNvPr>
          <p:cNvPicPr>
            <a:picLocks noGrp="1" noChangeAspect="1"/>
          </p:cNvPicPr>
          <p:nvPr>
            <p:ph idx="1"/>
          </p:nvPr>
        </p:nvPicPr>
        <p:blipFill>
          <a:blip r:embed="rId2"/>
          <a:stretch>
            <a:fillRect/>
          </a:stretch>
        </p:blipFill>
        <p:spPr>
          <a:xfrm>
            <a:off x="3201377" y="152400"/>
            <a:ext cx="6154712" cy="6705600"/>
          </a:xfrm>
          <a:prstGeom prst="rect">
            <a:avLst/>
          </a:prstGeom>
        </p:spPr>
      </p:pic>
      <p:sp>
        <p:nvSpPr>
          <p:cNvPr id="5" name="Oval 4">
            <a:extLst>
              <a:ext uri="{FF2B5EF4-FFF2-40B4-BE49-F238E27FC236}">
                <a16:creationId xmlns:a16="http://schemas.microsoft.com/office/drawing/2014/main" id="{FEB4638E-64D5-F7DA-6660-91BBF8E59DC1}"/>
              </a:ext>
            </a:extLst>
          </p:cNvPr>
          <p:cNvSpPr/>
          <p:nvPr/>
        </p:nvSpPr>
        <p:spPr>
          <a:xfrm>
            <a:off x="6556065" y="5099278"/>
            <a:ext cx="1588868" cy="708855"/>
          </a:xfrm>
          <a:prstGeom prst="ellipse">
            <a:avLst/>
          </a:prstGeom>
          <a:solidFill>
            <a:srgbClr val="FFFF00">
              <a:alpha val="17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1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DCF928-8525-ECFF-7120-52907EDC375C}"/>
              </a:ext>
            </a:extLst>
          </p:cNvPr>
          <p:cNvSpPr>
            <a:spLocks noGrp="1"/>
          </p:cNvSpPr>
          <p:nvPr>
            <p:ph idx="1"/>
          </p:nvPr>
        </p:nvSpPr>
        <p:spPr>
          <a:xfrm>
            <a:off x="295422" y="3052689"/>
            <a:ext cx="2602523" cy="3587262"/>
          </a:xfrm>
        </p:spPr>
        <p:txBody>
          <a:bodyPr>
            <a:normAutofit/>
          </a:bodyPr>
          <a:lstStyle/>
          <a:p>
            <a:pPr marL="0" indent="0">
              <a:buNone/>
            </a:pPr>
            <a:r>
              <a:rPr lang="en-US" sz="3200" b="1" dirty="0" err="1"/>
              <a:t>Aretas</a:t>
            </a:r>
            <a:r>
              <a:rPr lang="en-US" sz="3200" b="1" dirty="0"/>
              <a:t> IV </a:t>
            </a:r>
            <a:r>
              <a:rPr lang="en-US" sz="3200" b="1" dirty="0" err="1"/>
              <a:t>Philopatris</a:t>
            </a:r>
            <a:r>
              <a:rPr lang="en-US" sz="3200" b="1" dirty="0"/>
              <a:t> </a:t>
            </a:r>
            <a:r>
              <a:rPr lang="en-US" sz="3200" dirty="0"/>
              <a:t>was the King of the Nabataeans from roughly 9 BC to AD 40. </a:t>
            </a:r>
          </a:p>
        </p:txBody>
      </p:sp>
      <p:pic>
        <p:nvPicPr>
          <p:cNvPr id="4" name="Picture 3">
            <a:extLst>
              <a:ext uri="{FF2B5EF4-FFF2-40B4-BE49-F238E27FC236}">
                <a16:creationId xmlns:a16="http://schemas.microsoft.com/office/drawing/2014/main" id="{E0C63B84-203D-B4E4-7FA6-5EBF186E67C5}"/>
              </a:ext>
            </a:extLst>
          </p:cNvPr>
          <p:cNvPicPr>
            <a:picLocks noChangeAspect="1"/>
          </p:cNvPicPr>
          <p:nvPr/>
        </p:nvPicPr>
        <p:blipFill>
          <a:blip r:embed="rId3"/>
          <a:stretch>
            <a:fillRect/>
          </a:stretch>
        </p:blipFill>
        <p:spPr>
          <a:xfrm>
            <a:off x="3104564" y="59931"/>
            <a:ext cx="6039436" cy="6837097"/>
          </a:xfrm>
          <a:prstGeom prst="rect">
            <a:avLst/>
          </a:prstGeom>
        </p:spPr>
      </p:pic>
      <p:pic>
        <p:nvPicPr>
          <p:cNvPr id="6" name="Picture 5">
            <a:extLst>
              <a:ext uri="{FF2B5EF4-FFF2-40B4-BE49-F238E27FC236}">
                <a16:creationId xmlns:a16="http://schemas.microsoft.com/office/drawing/2014/main" id="{D77DD848-8A33-8C5E-26AF-02436028D6A9}"/>
              </a:ext>
            </a:extLst>
          </p:cNvPr>
          <p:cNvPicPr>
            <a:picLocks noChangeAspect="1"/>
          </p:cNvPicPr>
          <p:nvPr/>
        </p:nvPicPr>
        <p:blipFill rotWithShape="1">
          <a:blip r:embed="rId4"/>
          <a:srcRect r="55328"/>
          <a:stretch/>
        </p:blipFill>
        <p:spPr>
          <a:xfrm>
            <a:off x="295422" y="330590"/>
            <a:ext cx="2276503" cy="2810913"/>
          </a:xfrm>
          <a:prstGeom prst="ellipse">
            <a:avLst/>
          </a:prstGeom>
          <a:ln>
            <a:noFill/>
          </a:ln>
          <a:effectLst>
            <a:softEdge rad="112500"/>
          </a:effectLst>
        </p:spPr>
      </p:pic>
    </p:spTree>
    <p:extLst>
      <p:ext uri="{BB962C8B-B14F-4D97-AF65-F5344CB8AC3E}">
        <p14:creationId xmlns:p14="http://schemas.microsoft.com/office/powerpoint/2010/main" val="184160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0A0A86-AB72-64C9-53E7-59EC33F0B678}"/>
              </a:ext>
            </a:extLst>
          </p:cNvPr>
          <p:cNvPicPr>
            <a:picLocks noChangeAspect="1"/>
          </p:cNvPicPr>
          <p:nvPr/>
        </p:nvPicPr>
        <p:blipFill>
          <a:blip r:embed="rId2"/>
          <a:stretch>
            <a:fillRect/>
          </a:stretch>
        </p:blipFill>
        <p:spPr>
          <a:xfrm>
            <a:off x="0" y="0"/>
            <a:ext cx="9172786" cy="6858000"/>
          </a:xfrm>
          <a:prstGeom prst="rect">
            <a:avLst/>
          </a:prstGeom>
        </p:spPr>
      </p:pic>
      <p:sp>
        <p:nvSpPr>
          <p:cNvPr id="2" name="Title 1">
            <a:extLst>
              <a:ext uri="{FF2B5EF4-FFF2-40B4-BE49-F238E27FC236}">
                <a16:creationId xmlns:a16="http://schemas.microsoft.com/office/drawing/2014/main" id="{2735B707-1ABC-4CD0-7B64-F029A8718DAF}"/>
              </a:ext>
            </a:extLst>
          </p:cNvPr>
          <p:cNvSpPr>
            <a:spLocks noGrp="1"/>
          </p:cNvSpPr>
          <p:nvPr>
            <p:ph type="title"/>
          </p:nvPr>
        </p:nvSpPr>
        <p:spPr>
          <a:xfrm>
            <a:off x="189187" y="203692"/>
            <a:ext cx="2196662" cy="931425"/>
          </a:xfrm>
          <a:solidFill>
            <a:schemeClr val="bg1">
              <a:alpha val="54000"/>
            </a:schemeClr>
          </a:solidFill>
        </p:spPr>
        <p:txBody>
          <a:bodyPr/>
          <a:lstStyle/>
          <a:p>
            <a:pPr algn="ctr"/>
            <a:r>
              <a:rPr kumimoji="0" lang="en-US" sz="5400" b="1" i="0" u="none" strike="noStrike" kern="1200" cap="none" spc="0" normalizeH="0" baseline="0" noProof="0" dirty="0">
                <a:ln>
                  <a:noFill/>
                </a:ln>
                <a:effectLst/>
                <a:uLnTx/>
                <a:uFillTx/>
                <a:latin typeface="Papyrus" panose="03070502060502030205" pitchFamily="66" charset="0"/>
                <a:ea typeface="+mj-ea"/>
                <a:cs typeface="+mj-cs"/>
              </a:rPr>
              <a:t>Petra</a:t>
            </a:r>
            <a:endParaRPr lang="en-US" b="1" dirty="0"/>
          </a:p>
        </p:txBody>
      </p:sp>
    </p:spTree>
    <p:extLst>
      <p:ext uri="{BB962C8B-B14F-4D97-AF65-F5344CB8AC3E}">
        <p14:creationId xmlns:p14="http://schemas.microsoft.com/office/powerpoint/2010/main" val="94350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4741</TotalTime>
  <Words>1431</Words>
  <Application>Microsoft Office PowerPoint</Application>
  <PresentationFormat>On-screen Show (4:3)</PresentationFormat>
  <Paragraphs>83</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Baskerville Old Face</vt:lpstr>
      <vt:lpstr>Bookman Old Style</vt:lpstr>
      <vt:lpstr>Calibri</vt:lpstr>
      <vt:lpstr>Calibri Light</vt:lpstr>
      <vt:lpstr>Papyrus</vt:lpstr>
      <vt:lpstr>Office Theme</vt:lpstr>
      <vt:lpstr>A C T S</vt:lpstr>
      <vt:lpstr>A C T S</vt:lpstr>
      <vt:lpstr>Saul’s early life    as a Disciple           (Acts 9:19-25; Gal.1:13-18)</vt:lpstr>
      <vt:lpstr>Timeline of Paul’s Early Preaching  (Acts 9:19-25; Gal.1:13-18)</vt:lpstr>
      <vt:lpstr>Paul of Arabia</vt:lpstr>
      <vt:lpstr>Petra</vt:lpstr>
      <vt:lpstr>The Roman Province of Arabia</vt:lpstr>
      <vt:lpstr>PowerPoint Presentation</vt:lpstr>
      <vt:lpstr>Petra</vt:lpstr>
      <vt:lpstr>Saul’s early life as a Disciple (Acts 9:26-31; Galatians 1:13-18)</vt:lpstr>
      <vt:lpstr>Peter preaches in Lydda &amp; Sharon (Acts 9:32-35)</vt:lpstr>
      <vt:lpstr>Peter raises Dorcas from the dead (Acts 9:36-43)</vt:lpstr>
      <vt:lpstr>Peter raises Dorcas from the dead (Acts 9:36-43)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198</cp:revision>
  <cp:lastPrinted>2025-09-18T19:57:45Z</cp:lastPrinted>
  <dcterms:created xsi:type="dcterms:W3CDTF">2017-02-28T16:48:13Z</dcterms:created>
  <dcterms:modified xsi:type="dcterms:W3CDTF">2025-09-24T21:30:20Z</dcterms:modified>
</cp:coreProperties>
</file>