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handoutMasterIdLst>
    <p:handoutMasterId r:id="rId17"/>
  </p:handoutMasterIdLst>
  <p:sldIdLst>
    <p:sldId id="257" r:id="rId2"/>
    <p:sldId id="724" r:id="rId3"/>
    <p:sldId id="733" r:id="rId4"/>
    <p:sldId id="731" r:id="rId5"/>
    <p:sldId id="737" r:id="rId6"/>
    <p:sldId id="738" r:id="rId7"/>
    <p:sldId id="732" r:id="rId8"/>
    <p:sldId id="734" r:id="rId9"/>
    <p:sldId id="304" r:id="rId10"/>
    <p:sldId id="305" r:id="rId11"/>
    <p:sldId id="735" r:id="rId12"/>
    <p:sldId id="736" r:id="rId13"/>
    <p:sldId id="303" r:id="rId14"/>
    <p:sldId id="343" r:id="rId15"/>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4D4D4D"/>
    <a:srgbClr val="3A1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65" autoAdjust="0"/>
    <p:restoredTop sz="77591" autoAdjust="0"/>
  </p:normalViewPr>
  <p:slideViewPr>
    <p:cSldViewPr snapToGrid="0">
      <p:cViewPr varScale="1">
        <p:scale>
          <a:sx n="38" d="100"/>
          <a:sy n="38" d="100"/>
        </p:scale>
        <p:origin x="1976" y="2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B1E6E7A2-8349-8343-80D5-DE8A5F1AEDD9}" type="datetimeFigureOut">
              <a:rPr lang="en-US" smtClean="0"/>
              <a:t>9/28/2025</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344C6453-6732-9A4A-8F83-80DB14148FC0}" type="slidenum">
              <a:rPr lang="en-US" smtClean="0"/>
              <a:t>‹#›</a:t>
            </a:fld>
            <a:endParaRPr lang="en-US"/>
          </a:p>
        </p:txBody>
      </p:sp>
    </p:spTree>
    <p:extLst>
      <p:ext uri="{BB962C8B-B14F-4D97-AF65-F5344CB8AC3E}">
        <p14:creationId xmlns:p14="http://schemas.microsoft.com/office/powerpoint/2010/main" val="385422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7B0A4D79-0D4F-6844-A465-361B05CB759A}" type="datetimeFigureOut">
              <a:rPr lang="en-US" smtClean="0"/>
              <a:t>9/28/2025</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6C375006-0123-1F4D-8D80-DD5E1EF6A871}" type="slidenum">
              <a:rPr lang="en-US" smtClean="0"/>
              <a:t>‹#›</a:t>
            </a:fld>
            <a:endParaRPr lang="en-US"/>
          </a:p>
        </p:txBody>
      </p:sp>
    </p:spTree>
    <p:extLst>
      <p:ext uri="{BB962C8B-B14F-4D97-AF65-F5344CB8AC3E}">
        <p14:creationId xmlns:p14="http://schemas.microsoft.com/office/powerpoint/2010/main" val="366327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375006-0123-1F4D-8D80-DD5E1EF6A871}" type="slidenum">
              <a:rPr lang="en-US" smtClean="0"/>
              <a:t>1</a:t>
            </a:fld>
            <a:endParaRPr lang="en-US"/>
          </a:p>
        </p:txBody>
      </p:sp>
    </p:spTree>
    <p:extLst>
      <p:ext uri="{BB962C8B-B14F-4D97-AF65-F5344CB8AC3E}">
        <p14:creationId xmlns:p14="http://schemas.microsoft.com/office/powerpoint/2010/main" val="3731124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anyone doubt Cornelius’ goodness?</a:t>
            </a:r>
          </a:p>
          <a:p>
            <a:r>
              <a:rPr lang="en-US" dirty="0"/>
              <a:t>There is a difference between being good (as man sees it) and being saved (according to God’s plan of redemption)</a:t>
            </a:r>
          </a:p>
          <a:p>
            <a:r>
              <a:rPr lang="en-US" dirty="0"/>
              <a:t>There is no difference between a good lost person &amp; a bad lost person</a:t>
            </a:r>
          </a:p>
          <a:p>
            <a:r>
              <a:rPr lang="en-US" dirty="0"/>
              <a:t>It is pointless to discuss Cornelius’ “goodness”…the focus is on whether or not he had complied with the apostolic teaching re: salvation</a:t>
            </a:r>
          </a:p>
          <a:p>
            <a:endParaRPr lang="en-US" dirty="0"/>
          </a:p>
          <a:p>
            <a:r>
              <a:rPr lang="en-US" dirty="0"/>
              <a:t>The main point in Peter’s vision was the Gentiles, not unclean foods, but the vision indicates God had removed the dietary restrictions He had imposed through Moses   (Lev 11; </a:t>
            </a:r>
            <a:r>
              <a:rPr lang="en-US" dirty="0" err="1"/>
              <a:t>Deut</a:t>
            </a:r>
            <a:r>
              <a:rPr lang="en-US" dirty="0"/>
              <a:t> 14)</a:t>
            </a:r>
          </a:p>
          <a:p>
            <a:r>
              <a:rPr lang="en-US" dirty="0"/>
              <a:t>The Law is no longer binding…an important part of N.T. teaching (Gal 3:19a, 23-25    Col 2:14, 16    Heb 8:1-3</a:t>
            </a:r>
          </a:p>
          <a:p>
            <a:r>
              <a:rPr lang="en-US" dirty="0"/>
              <a:t>A distinction many religious people do not understand nor practice</a:t>
            </a:r>
          </a:p>
          <a:p>
            <a:r>
              <a:rPr lang="en-US" b="1" dirty="0"/>
              <a:t>Colossians 2:14  </a:t>
            </a:r>
            <a:r>
              <a:rPr lang="en-US" dirty="0"/>
              <a:t>having wiped out the handwriting of requirements that was against us, which was contrary to us. And He has taken it out of the way, having nailed it to the cross. </a:t>
            </a:r>
          </a:p>
          <a:p>
            <a:r>
              <a:rPr lang="en-US" b="1" dirty="0"/>
              <a:t>Colossians 2:16-17  </a:t>
            </a:r>
            <a:r>
              <a:rPr lang="en-US" dirty="0"/>
              <a:t>So let no one judge you in food or in drink, or regarding a festival or a new moon or sabbaths,  17  which are a shadow of things to come, but the substance is of Christ.</a:t>
            </a:r>
          </a:p>
          <a:p>
            <a:endParaRPr lang="en-US" dirty="0"/>
          </a:p>
        </p:txBody>
      </p:sp>
      <p:sp>
        <p:nvSpPr>
          <p:cNvPr id="4" name="Slide Number Placeholder 3"/>
          <p:cNvSpPr>
            <a:spLocks noGrp="1"/>
          </p:cNvSpPr>
          <p:nvPr>
            <p:ph type="sldNum" sz="quarter" idx="5"/>
          </p:nvPr>
        </p:nvSpPr>
        <p:spPr/>
        <p:txBody>
          <a:bodyPr/>
          <a:lstStyle/>
          <a:p>
            <a:fld id="{149456B5-C767-47D2-A370-484F73D57CA0}" type="slidenum">
              <a:rPr lang="en-US" smtClean="0"/>
              <a:t>14</a:t>
            </a:fld>
            <a:endParaRPr lang="en-US"/>
          </a:p>
        </p:txBody>
      </p:sp>
    </p:spTree>
    <p:extLst>
      <p:ext uri="{BB962C8B-B14F-4D97-AF65-F5344CB8AC3E}">
        <p14:creationId xmlns:p14="http://schemas.microsoft.com/office/powerpoint/2010/main" val="3461978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C9C2A-9E28-B519-2085-857C284D79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6856EA-750F-AA8B-5026-C4C6CF9D95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AD0474-42DD-B13D-CF12-8BFC2B47BF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77127C5-F19F-E2C7-6B21-2D35054DBE0D}"/>
              </a:ext>
            </a:extLst>
          </p:cNvPr>
          <p:cNvSpPr>
            <a:spLocks noGrp="1"/>
          </p:cNvSpPr>
          <p:nvPr>
            <p:ph type="sldNum" sz="quarter" idx="5"/>
          </p:nvPr>
        </p:nvSpPr>
        <p:spPr/>
        <p:txBody>
          <a:bodyPr/>
          <a:lstStyle/>
          <a:p>
            <a:fld id="{6C375006-0123-1F4D-8D80-DD5E1EF6A871}" type="slidenum">
              <a:rPr lang="en-US" smtClean="0"/>
              <a:t>2</a:t>
            </a:fld>
            <a:endParaRPr lang="en-US"/>
          </a:p>
        </p:txBody>
      </p:sp>
    </p:spTree>
    <p:extLst>
      <p:ext uri="{BB962C8B-B14F-4D97-AF65-F5344CB8AC3E}">
        <p14:creationId xmlns:p14="http://schemas.microsoft.com/office/powerpoint/2010/main" val="2957338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Amos 9:11-12  </a:t>
            </a:r>
            <a:r>
              <a:rPr lang="en-US" dirty="0"/>
              <a:t>"On that day I will raise up The tabernacle of David, which has fallen down, And repair its damages; I will raise up its ruins, And rebuild it as in the days of old;  12  That they may possess the remnant of Edom,  And all the Gentiles who are called by My name," Says the LORD who does this thing.</a:t>
            </a:r>
          </a:p>
          <a:p>
            <a:r>
              <a:rPr lang="en-US" b="1" dirty="0"/>
              <a:t>Acts 15:13-17  </a:t>
            </a:r>
            <a:r>
              <a:rPr lang="en-US" dirty="0"/>
              <a:t>And after they had become silent, James answered, saying, "Men and brethren, listen to me:  14  </a:t>
            </a:r>
            <a:r>
              <a:rPr lang="en-US" b="1" i="1" dirty="0"/>
              <a:t>Simon has declared </a:t>
            </a:r>
            <a:r>
              <a:rPr lang="en-US" dirty="0"/>
              <a:t>how God at </a:t>
            </a:r>
            <a:r>
              <a:rPr lang="en-US" b="1" i="1" dirty="0"/>
              <a:t>the first visited the Gentiles </a:t>
            </a:r>
            <a:r>
              <a:rPr lang="en-US" dirty="0"/>
              <a:t>to take out of them a people for His name.  15  And with this the words of the prophets agree, just as it is written:  16  'After This I Will Return And Will Rebuild The Tabernacle Of David, Which Has Fallen Down; I Will Rebuild Its Ruins, And I Will Set It Up;  17  So That The Rest Of Mankind May Seek The Lord, Even All The Gentiles Who Are Called By My Name, Says The Lord Who Does All These Things.'</a:t>
            </a:r>
          </a:p>
          <a:p>
            <a:r>
              <a:rPr lang="en-US" b="1" dirty="0"/>
              <a:t>Isaiah 49:6  </a:t>
            </a:r>
            <a:r>
              <a:rPr lang="en-US" dirty="0"/>
              <a:t>Indeed He says, 'It is too small a thing that You should be My Servant To raise up the tribes of Jacob, And to restore the preserved ones of Israel; I will also give You as a light to the Gentiles, That You should be My salvation to the ends of the earth.“</a:t>
            </a:r>
          </a:p>
          <a:p>
            <a:r>
              <a:rPr lang="en-US" b="1" dirty="0"/>
              <a:t>Isaiah 60:3  </a:t>
            </a:r>
            <a:r>
              <a:rPr lang="en-US" dirty="0"/>
              <a:t>The Gentiles shall come to your light, And kings to the brightness of your rising.</a:t>
            </a:r>
          </a:p>
          <a:p>
            <a:r>
              <a:rPr lang="en-US" b="1" dirty="0"/>
              <a:t>John 10:16  </a:t>
            </a:r>
            <a:r>
              <a:rPr lang="en-US" dirty="0"/>
              <a:t>And other sheep I have which are not of this fold; them also I must bring, and they will hear My voice; and there will be one flock and one shepherd.</a:t>
            </a:r>
          </a:p>
          <a:p>
            <a:endParaRPr lang="en-US" dirty="0"/>
          </a:p>
        </p:txBody>
      </p:sp>
      <p:sp>
        <p:nvSpPr>
          <p:cNvPr id="4" name="Slide Number Placeholder 3"/>
          <p:cNvSpPr>
            <a:spLocks noGrp="1"/>
          </p:cNvSpPr>
          <p:nvPr>
            <p:ph type="sldNum" sz="quarter" idx="5"/>
          </p:nvPr>
        </p:nvSpPr>
        <p:spPr/>
        <p:txBody>
          <a:bodyPr/>
          <a:lstStyle/>
          <a:p>
            <a:fld id="{6C375006-0123-1F4D-8D80-DD5E1EF6A871}" type="slidenum">
              <a:rPr lang="en-US" smtClean="0"/>
              <a:t>3</a:t>
            </a:fld>
            <a:endParaRPr lang="en-US"/>
          </a:p>
        </p:txBody>
      </p:sp>
    </p:spTree>
    <p:extLst>
      <p:ext uri="{BB962C8B-B14F-4D97-AF65-F5344CB8AC3E}">
        <p14:creationId xmlns:p14="http://schemas.microsoft.com/office/powerpoint/2010/main" val="1059398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centurion -- a military commander of 100 men</a:t>
            </a:r>
          </a:p>
          <a:p>
            <a:r>
              <a:rPr lang="en-US" dirty="0"/>
              <a:t>Devout -- pious; dutiful towards God; godly</a:t>
            </a:r>
          </a:p>
          <a:p>
            <a:r>
              <a:rPr lang="en-US" dirty="0"/>
              <a:t>Feared God --  to revere; reverential obedience</a:t>
            </a:r>
          </a:p>
          <a:p>
            <a:r>
              <a:rPr lang="en-US" dirty="0"/>
              <a:t>Gave many alms -- charitable; generous</a:t>
            </a:r>
          </a:p>
          <a:p>
            <a:r>
              <a:rPr lang="en-US" dirty="0"/>
              <a:t>Prayed to God continually -- to make supplication to God</a:t>
            </a:r>
          </a:p>
          <a:p>
            <a:r>
              <a:rPr lang="en-US" b="1" dirty="0"/>
              <a:t>If nothing else was known about Cornelius’ story, what might the average person conclude?</a:t>
            </a:r>
          </a:p>
          <a:p>
            <a:endParaRPr lang="en-US" dirty="0"/>
          </a:p>
        </p:txBody>
      </p:sp>
      <p:sp>
        <p:nvSpPr>
          <p:cNvPr id="4" name="Slide Number Placeholder 3"/>
          <p:cNvSpPr>
            <a:spLocks noGrp="1"/>
          </p:cNvSpPr>
          <p:nvPr>
            <p:ph type="sldNum" sz="quarter" idx="5"/>
          </p:nvPr>
        </p:nvSpPr>
        <p:spPr/>
        <p:txBody>
          <a:bodyPr/>
          <a:lstStyle/>
          <a:p>
            <a:fld id="{6C375006-0123-1F4D-8D80-DD5E1EF6A871}" type="slidenum">
              <a:rPr lang="en-US" smtClean="0"/>
              <a:t>4</a:t>
            </a:fld>
            <a:endParaRPr lang="en-US"/>
          </a:p>
        </p:txBody>
      </p:sp>
    </p:spTree>
    <p:extLst>
      <p:ext uri="{BB962C8B-B14F-4D97-AF65-F5344CB8AC3E}">
        <p14:creationId xmlns:p14="http://schemas.microsoft.com/office/powerpoint/2010/main" val="3805704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memorial is a reminder – it brings something to mind.  </a:t>
            </a:r>
          </a:p>
          <a:p>
            <a:r>
              <a:rPr lang="en-US" dirty="0"/>
              <a:t>What did Cornelius’s prayers bring to God’s mind?  The promises and prophecies of the OT concerning the gentiles.</a:t>
            </a:r>
          </a:p>
        </p:txBody>
      </p:sp>
      <p:sp>
        <p:nvSpPr>
          <p:cNvPr id="4" name="Slide Number Placeholder 3"/>
          <p:cNvSpPr>
            <a:spLocks noGrp="1"/>
          </p:cNvSpPr>
          <p:nvPr>
            <p:ph type="sldNum" sz="quarter" idx="5"/>
          </p:nvPr>
        </p:nvSpPr>
        <p:spPr/>
        <p:txBody>
          <a:bodyPr/>
          <a:lstStyle/>
          <a:p>
            <a:fld id="{6C375006-0123-1F4D-8D80-DD5E1EF6A871}" type="slidenum">
              <a:rPr lang="en-US" smtClean="0"/>
              <a:t>7</a:t>
            </a:fld>
            <a:endParaRPr lang="en-US"/>
          </a:p>
        </p:txBody>
      </p:sp>
    </p:spTree>
    <p:extLst>
      <p:ext uri="{BB962C8B-B14F-4D97-AF65-F5344CB8AC3E}">
        <p14:creationId xmlns:p14="http://schemas.microsoft.com/office/powerpoint/2010/main" val="3666524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94A15-6D0C-D38E-8610-1AF7E66CD6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490BBE-14BB-4DA3-1002-A590E1EC5E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E9DE90-B691-824F-76E1-E0E8A7CB5FE8}"/>
              </a:ext>
            </a:extLst>
          </p:cNvPr>
          <p:cNvSpPr>
            <a:spLocks noGrp="1"/>
          </p:cNvSpPr>
          <p:nvPr>
            <p:ph type="body" idx="1"/>
          </p:nvPr>
        </p:nvSpPr>
        <p:spPr/>
        <p:txBody>
          <a:bodyPr/>
          <a:lstStyle/>
          <a:p>
            <a:r>
              <a:rPr lang="en-US" dirty="0"/>
              <a:t>The work of a leather maker was considered unclean and demeaning from a Jewish perspective, with tanners being placed on a social level below dung collectors. Simon's work brought him into regular contact with the dead bodies of animals, meaning that he would be in a constant state of 'ceremonial impurity’</a:t>
            </a:r>
          </a:p>
          <a:p>
            <a:r>
              <a:rPr lang="en-US" dirty="0"/>
              <a:t>From the Jewish Virtual Library: tanneries had to be located on the outskirts of the towns, far from residential quarters. According to the Mishnah (BB 2:9) a tannery should be situated on the east side of the town only, at least 50 cubits from the outskirts…. the tanner's status in society was low. Of all the sages of the Talmud only *Yose b. </a:t>
            </a:r>
            <a:r>
              <a:rPr lang="en-US" dirty="0" err="1"/>
              <a:t>Ḥalafta</a:t>
            </a:r>
            <a:r>
              <a:rPr lang="en-US" dirty="0"/>
              <a:t> is known to have been a tanner. Like fullers and coppersmiths, tanners are exempted from appearing at the Temple on pilgrimage festivals because their unpleasant odor prevents them from going up with all the men (</a:t>
            </a:r>
            <a:r>
              <a:rPr lang="en-US" dirty="0" err="1"/>
              <a:t>Ḥag</a:t>
            </a:r>
            <a:r>
              <a:rPr lang="en-US" dirty="0"/>
              <a:t>. 7b).</a:t>
            </a:r>
          </a:p>
          <a:p>
            <a:r>
              <a:rPr lang="en-US" dirty="0"/>
              <a:t>According to </a:t>
            </a:r>
            <a:r>
              <a:rPr lang="en-US" dirty="0" err="1"/>
              <a:t>Ketubbot</a:t>
            </a:r>
            <a:r>
              <a:rPr lang="en-US" dirty="0"/>
              <a:t> 9:10, a tanner (as well as a collector of dung for tanning), whether he plied his trade before marriage or took it up afterward, may be compelled to divorce his wife if she demands it. Rabbi *Meir was of the opinion that even if a wife had agreed before the wedding to put up with her husband's trade, she must be allowed a divorce if she later found that she could not tolerate it. The example is given of a tanner who died, leaving a brother, also a tanner, who should therefore take the dead man's wife in levirate marriage. It was ruled that she might say: "I could endure your brother, but cannot endure you."</a:t>
            </a:r>
          </a:p>
        </p:txBody>
      </p:sp>
      <p:sp>
        <p:nvSpPr>
          <p:cNvPr id="4" name="Slide Number Placeholder 3">
            <a:extLst>
              <a:ext uri="{FF2B5EF4-FFF2-40B4-BE49-F238E27FC236}">
                <a16:creationId xmlns:a16="http://schemas.microsoft.com/office/drawing/2014/main" id="{2CD73595-4049-1010-746B-23E3CCA89FCB}"/>
              </a:ext>
            </a:extLst>
          </p:cNvPr>
          <p:cNvSpPr>
            <a:spLocks noGrp="1"/>
          </p:cNvSpPr>
          <p:nvPr>
            <p:ph type="sldNum" sz="quarter" idx="5"/>
          </p:nvPr>
        </p:nvSpPr>
        <p:spPr/>
        <p:txBody>
          <a:bodyPr/>
          <a:lstStyle/>
          <a:p>
            <a:fld id="{6C375006-0123-1F4D-8D80-DD5E1EF6A871}" type="slidenum">
              <a:rPr lang="en-US" smtClean="0"/>
              <a:t>8</a:t>
            </a:fld>
            <a:endParaRPr lang="en-US"/>
          </a:p>
        </p:txBody>
      </p:sp>
    </p:spTree>
    <p:extLst>
      <p:ext uri="{BB962C8B-B14F-4D97-AF65-F5344CB8AC3E}">
        <p14:creationId xmlns:p14="http://schemas.microsoft.com/office/powerpoint/2010/main" val="3311044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Trance</a:t>
            </a:r>
            <a:r>
              <a:rPr lang="en-US" dirty="0"/>
              <a:t> is from </a:t>
            </a:r>
            <a:r>
              <a:rPr lang="el-GR" dirty="0"/>
              <a:t>ἔκστασις</a:t>
            </a:r>
            <a:r>
              <a:rPr lang="en-US" dirty="0"/>
              <a:t> (ecstasy)</a:t>
            </a:r>
          </a:p>
          <a:p>
            <a:r>
              <a:rPr lang="en-US" dirty="0"/>
              <a:t>While Cornelius’ messengers traveled to Joppa, Peter fell into a </a:t>
            </a:r>
            <a:r>
              <a:rPr lang="en-US" b="1" dirty="0"/>
              <a:t>trance</a:t>
            </a:r>
            <a:r>
              <a:rPr lang="en-US" dirty="0"/>
              <a:t> after he became hungry, waiting for the noon meal    vv. 9-10</a:t>
            </a:r>
          </a:p>
          <a:p>
            <a:r>
              <a:rPr lang="en-US" dirty="0"/>
              <a:t>In this trance, he had a vision    vv. 11-16</a:t>
            </a:r>
          </a:p>
          <a:p>
            <a:r>
              <a:rPr lang="en-US" dirty="0"/>
              <a:t>A large, sheet-like object descended from heaven…on it were all sorts of 4-footed animals, crawling creatures &amp; birds    vv. 11-12</a:t>
            </a:r>
          </a:p>
          <a:p>
            <a:r>
              <a:rPr lang="en-US" dirty="0"/>
              <a:t>God commanded Peter to kill &amp; eat…Peter refused on the basis he had never eaten anything unholy or unclean    vv. 13-14</a:t>
            </a:r>
          </a:p>
          <a:p>
            <a:r>
              <a:rPr lang="en-US" dirty="0"/>
              <a:t>One must conclude these animals were on the “forbidden list” under the Law of Moses  (unlawful to eat)     Lev 11    </a:t>
            </a:r>
            <a:r>
              <a:rPr lang="en-US" dirty="0" err="1"/>
              <a:t>Deut</a:t>
            </a:r>
            <a:r>
              <a:rPr lang="en-US" dirty="0"/>
              <a:t> 14</a:t>
            </a:r>
          </a:p>
        </p:txBody>
      </p:sp>
      <p:sp>
        <p:nvSpPr>
          <p:cNvPr id="4" name="Slide Number Placeholder 3"/>
          <p:cNvSpPr>
            <a:spLocks noGrp="1"/>
          </p:cNvSpPr>
          <p:nvPr>
            <p:ph type="sldNum" sz="quarter" idx="5"/>
          </p:nvPr>
        </p:nvSpPr>
        <p:spPr/>
        <p:txBody>
          <a:bodyPr/>
          <a:lstStyle/>
          <a:p>
            <a:fld id="{6C375006-0123-1F4D-8D80-DD5E1EF6A871}" type="slidenum">
              <a:rPr lang="en-US" smtClean="0"/>
              <a:t>9</a:t>
            </a:fld>
            <a:endParaRPr lang="en-US"/>
          </a:p>
        </p:txBody>
      </p:sp>
    </p:spTree>
    <p:extLst>
      <p:ext uri="{BB962C8B-B14F-4D97-AF65-F5344CB8AC3E}">
        <p14:creationId xmlns:p14="http://schemas.microsoft.com/office/powerpoint/2010/main" val="120397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Food permitted and forbidden under the old law: Leviticus 11:2-27, Deuteronomy 14:3-20</a:t>
            </a:r>
          </a:p>
          <a:p>
            <a:r>
              <a:rPr lang="en-US" dirty="0"/>
              <a:t>Peter’s misunderstanding was two-fold:    v. 15</a:t>
            </a:r>
          </a:p>
          <a:p>
            <a:pPr marL="228600" indent="-228600">
              <a:buAutoNum type="arabicParenR"/>
            </a:pPr>
            <a:r>
              <a:rPr lang="en-US" dirty="0"/>
              <a:t>O.T. dietary restrictions were no longer valid because the Law was no longer binding…what was “unclean” was now “clean”</a:t>
            </a:r>
          </a:p>
          <a:p>
            <a:pPr marL="228600" indent="-228600">
              <a:buAutoNum type="arabicParenR"/>
            </a:pPr>
            <a:r>
              <a:rPr lang="en-US" dirty="0"/>
              <a:t>We also know God intended Peter to make a much bigger and more important application than just lawful vs. unlawful foods  -- Gentiles were no longer outsiders to the Covenant (cf. </a:t>
            </a:r>
            <a:r>
              <a:rPr lang="en-US" b="1" dirty="0"/>
              <a:t>Acts 10:28, </a:t>
            </a:r>
            <a:r>
              <a:rPr lang="en-US" dirty="0"/>
              <a:t>“But God has shown me that I should not call any man common or unclean…”</a:t>
            </a:r>
          </a:p>
          <a:p>
            <a:endParaRPr lang="en-US" dirty="0"/>
          </a:p>
        </p:txBody>
      </p:sp>
      <p:sp>
        <p:nvSpPr>
          <p:cNvPr id="4" name="Slide Number Placeholder 3"/>
          <p:cNvSpPr>
            <a:spLocks noGrp="1"/>
          </p:cNvSpPr>
          <p:nvPr>
            <p:ph type="sldNum" sz="quarter" idx="5"/>
          </p:nvPr>
        </p:nvSpPr>
        <p:spPr/>
        <p:txBody>
          <a:bodyPr/>
          <a:lstStyle/>
          <a:p>
            <a:fld id="{6C375006-0123-1F4D-8D80-DD5E1EF6A871}" type="slidenum">
              <a:rPr lang="en-US" smtClean="0"/>
              <a:t>10</a:t>
            </a:fld>
            <a:endParaRPr lang="en-US"/>
          </a:p>
        </p:txBody>
      </p:sp>
    </p:spTree>
    <p:extLst>
      <p:ext uri="{BB962C8B-B14F-4D97-AF65-F5344CB8AC3E}">
        <p14:creationId xmlns:p14="http://schemas.microsoft.com/office/powerpoint/2010/main" val="879437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375006-0123-1F4D-8D80-DD5E1EF6A871}" type="slidenum">
              <a:rPr lang="en-US" smtClean="0"/>
              <a:t>13</a:t>
            </a:fld>
            <a:endParaRPr lang="en-US"/>
          </a:p>
        </p:txBody>
      </p:sp>
    </p:spTree>
    <p:extLst>
      <p:ext uri="{BB962C8B-B14F-4D97-AF65-F5344CB8AC3E}">
        <p14:creationId xmlns:p14="http://schemas.microsoft.com/office/powerpoint/2010/main" val="723488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CB25A5A-9381-4EB0-97B5-2F3AFB7189B6}" type="datetimeFigureOut">
              <a:rPr lang="en-US" smtClean="0"/>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C8DC63-40D2-44A0-B4B3-34D4B1C37EB8}" type="slidenum">
              <a:rPr lang="en-US" smtClean="0"/>
              <a:t>‹#›</a:t>
            </a:fld>
            <a:endParaRPr lang="en-US"/>
          </a:p>
        </p:txBody>
      </p:sp>
    </p:spTree>
    <p:extLst>
      <p:ext uri="{BB962C8B-B14F-4D97-AF65-F5344CB8AC3E}">
        <p14:creationId xmlns:p14="http://schemas.microsoft.com/office/powerpoint/2010/main" val="4089693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B25A5A-9381-4EB0-97B5-2F3AFB7189B6}" type="datetimeFigureOut">
              <a:rPr lang="en-US" smtClean="0"/>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C8DC63-40D2-44A0-B4B3-34D4B1C37EB8}" type="slidenum">
              <a:rPr lang="en-US" smtClean="0"/>
              <a:t>‹#›</a:t>
            </a:fld>
            <a:endParaRPr lang="en-US"/>
          </a:p>
        </p:txBody>
      </p:sp>
    </p:spTree>
    <p:extLst>
      <p:ext uri="{BB962C8B-B14F-4D97-AF65-F5344CB8AC3E}">
        <p14:creationId xmlns:p14="http://schemas.microsoft.com/office/powerpoint/2010/main" val="4238258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B25A5A-9381-4EB0-97B5-2F3AFB7189B6}" type="datetimeFigureOut">
              <a:rPr lang="en-US" smtClean="0"/>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C8DC63-40D2-44A0-B4B3-34D4B1C37EB8}" type="slidenum">
              <a:rPr lang="en-US" smtClean="0"/>
              <a:t>‹#›</a:t>
            </a:fld>
            <a:endParaRPr lang="en-US"/>
          </a:p>
        </p:txBody>
      </p:sp>
    </p:spTree>
    <p:extLst>
      <p:ext uri="{BB962C8B-B14F-4D97-AF65-F5344CB8AC3E}">
        <p14:creationId xmlns:p14="http://schemas.microsoft.com/office/powerpoint/2010/main" val="15687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B25A5A-9381-4EB0-97B5-2F3AFB7189B6}" type="datetimeFigureOut">
              <a:rPr lang="en-US" smtClean="0"/>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C8DC63-40D2-44A0-B4B3-34D4B1C37EB8}" type="slidenum">
              <a:rPr lang="en-US" smtClean="0"/>
              <a:t>‹#›</a:t>
            </a:fld>
            <a:endParaRPr lang="en-US"/>
          </a:p>
        </p:txBody>
      </p:sp>
    </p:spTree>
    <p:extLst>
      <p:ext uri="{BB962C8B-B14F-4D97-AF65-F5344CB8AC3E}">
        <p14:creationId xmlns:p14="http://schemas.microsoft.com/office/powerpoint/2010/main" val="313772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CB25A5A-9381-4EB0-97B5-2F3AFB7189B6}" type="datetimeFigureOut">
              <a:rPr lang="en-US" smtClean="0"/>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C8DC63-40D2-44A0-B4B3-34D4B1C37EB8}" type="slidenum">
              <a:rPr lang="en-US" smtClean="0"/>
              <a:t>‹#›</a:t>
            </a:fld>
            <a:endParaRPr lang="en-US"/>
          </a:p>
        </p:txBody>
      </p:sp>
    </p:spTree>
    <p:extLst>
      <p:ext uri="{BB962C8B-B14F-4D97-AF65-F5344CB8AC3E}">
        <p14:creationId xmlns:p14="http://schemas.microsoft.com/office/powerpoint/2010/main" val="820184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CB25A5A-9381-4EB0-97B5-2F3AFB7189B6}" type="datetimeFigureOut">
              <a:rPr lang="en-US" smtClean="0"/>
              <a:t>9/28/2025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C8DC63-40D2-44A0-B4B3-34D4B1C37EB8}" type="slidenum">
              <a:rPr lang="en-US" smtClean="0"/>
              <a:t>‹#›</a:t>
            </a:fld>
            <a:endParaRPr lang="en-US"/>
          </a:p>
        </p:txBody>
      </p:sp>
    </p:spTree>
    <p:extLst>
      <p:ext uri="{BB962C8B-B14F-4D97-AF65-F5344CB8AC3E}">
        <p14:creationId xmlns:p14="http://schemas.microsoft.com/office/powerpoint/2010/main" val="208059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CB25A5A-9381-4EB0-97B5-2F3AFB7189B6}" type="datetimeFigureOut">
              <a:rPr lang="en-US" smtClean="0"/>
              <a:t>9/28/2025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C8DC63-40D2-44A0-B4B3-34D4B1C37EB8}" type="slidenum">
              <a:rPr lang="en-US" smtClean="0"/>
              <a:t>‹#›</a:t>
            </a:fld>
            <a:endParaRPr lang="en-US"/>
          </a:p>
        </p:txBody>
      </p:sp>
    </p:spTree>
    <p:extLst>
      <p:ext uri="{BB962C8B-B14F-4D97-AF65-F5344CB8AC3E}">
        <p14:creationId xmlns:p14="http://schemas.microsoft.com/office/powerpoint/2010/main" val="212165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CB25A5A-9381-4EB0-97B5-2F3AFB7189B6}" type="datetimeFigureOut">
              <a:rPr lang="en-US" smtClean="0"/>
              <a:t>9/28/2025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C8DC63-40D2-44A0-B4B3-34D4B1C37EB8}" type="slidenum">
              <a:rPr lang="en-US" smtClean="0"/>
              <a:t>‹#›</a:t>
            </a:fld>
            <a:endParaRPr lang="en-US"/>
          </a:p>
        </p:txBody>
      </p:sp>
    </p:spTree>
    <p:extLst>
      <p:ext uri="{BB962C8B-B14F-4D97-AF65-F5344CB8AC3E}">
        <p14:creationId xmlns:p14="http://schemas.microsoft.com/office/powerpoint/2010/main" val="339445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B25A5A-9381-4EB0-97B5-2F3AFB7189B6}" type="datetimeFigureOut">
              <a:rPr lang="en-US" smtClean="0"/>
              <a:t>9/28/2025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C8DC63-40D2-44A0-B4B3-34D4B1C37EB8}" type="slidenum">
              <a:rPr lang="en-US" smtClean="0"/>
              <a:t>‹#›</a:t>
            </a:fld>
            <a:endParaRPr lang="en-US"/>
          </a:p>
        </p:txBody>
      </p:sp>
    </p:spTree>
    <p:extLst>
      <p:ext uri="{BB962C8B-B14F-4D97-AF65-F5344CB8AC3E}">
        <p14:creationId xmlns:p14="http://schemas.microsoft.com/office/powerpoint/2010/main" val="1303270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CB25A5A-9381-4EB0-97B5-2F3AFB7189B6}" type="datetimeFigureOut">
              <a:rPr lang="en-US" smtClean="0"/>
              <a:t>9/28/2025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C8DC63-40D2-44A0-B4B3-34D4B1C37EB8}" type="slidenum">
              <a:rPr lang="en-US" smtClean="0"/>
              <a:t>‹#›</a:t>
            </a:fld>
            <a:endParaRPr lang="en-US"/>
          </a:p>
        </p:txBody>
      </p:sp>
    </p:spTree>
    <p:extLst>
      <p:ext uri="{BB962C8B-B14F-4D97-AF65-F5344CB8AC3E}">
        <p14:creationId xmlns:p14="http://schemas.microsoft.com/office/powerpoint/2010/main" val="31499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CB25A5A-9381-4EB0-97B5-2F3AFB7189B6}" type="datetimeFigureOut">
              <a:rPr lang="en-US" smtClean="0"/>
              <a:t>9/28/2025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C8DC63-40D2-44A0-B4B3-34D4B1C37EB8}" type="slidenum">
              <a:rPr lang="en-US" smtClean="0"/>
              <a:t>‹#›</a:t>
            </a:fld>
            <a:endParaRPr lang="en-US"/>
          </a:p>
        </p:txBody>
      </p:sp>
    </p:spTree>
    <p:extLst>
      <p:ext uri="{BB962C8B-B14F-4D97-AF65-F5344CB8AC3E}">
        <p14:creationId xmlns:p14="http://schemas.microsoft.com/office/powerpoint/2010/main" val="420733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B25A5A-9381-4EB0-97B5-2F3AFB7189B6}" type="datetimeFigureOut">
              <a:rPr lang="en-US" smtClean="0"/>
              <a:t>9/28/2025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C8DC63-40D2-44A0-B4B3-34D4B1C37EB8}" type="slidenum">
              <a:rPr lang="en-US" smtClean="0"/>
              <a:t>‹#›</a:t>
            </a:fld>
            <a:endParaRPr lang="en-US"/>
          </a:p>
        </p:txBody>
      </p:sp>
    </p:spTree>
    <p:extLst>
      <p:ext uri="{BB962C8B-B14F-4D97-AF65-F5344CB8AC3E}">
        <p14:creationId xmlns:p14="http://schemas.microsoft.com/office/powerpoint/2010/main" val="36256350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parchment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parchment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20774"/>
            <a:ext cx="9144000" cy="132397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ctrTitle"/>
          </p:nvPr>
        </p:nvSpPr>
        <p:spPr>
          <a:xfrm>
            <a:off x="1" y="1122364"/>
            <a:ext cx="9143999" cy="1322386"/>
          </a:xfrm>
        </p:spPr>
        <p:txBody>
          <a:bodyPr>
            <a:normAutofit/>
          </a:bodyPr>
          <a:lstStyle/>
          <a:p>
            <a:r>
              <a:rPr lang="en-US" sz="8800" b="1" dirty="0">
                <a:solidFill>
                  <a:srgbClr val="3A1D00"/>
                </a:solidFill>
                <a:effectLst>
                  <a:outerShdw blurRad="50800" dist="38100" dir="2700000" algn="tl" rotWithShape="0">
                    <a:prstClr val="black">
                      <a:alpha val="40000"/>
                    </a:prstClr>
                  </a:outerShdw>
                </a:effectLst>
                <a:latin typeface="Baskerville Old Face" panose="02020602080505020303" pitchFamily="18" charset="0"/>
              </a:rPr>
              <a:t>A C T S</a:t>
            </a:r>
          </a:p>
        </p:txBody>
      </p:sp>
      <p:sp>
        <p:nvSpPr>
          <p:cNvPr id="5" name="Subtitle 4"/>
          <p:cNvSpPr>
            <a:spLocks noGrp="1"/>
          </p:cNvSpPr>
          <p:nvPr>
            <p:ph type="subTitle" idx="1"/>
          </p:nvPr>
        </p:nvSpPr>
        <p:spPr>
          <a:xfrm>
            <a:off x="5101387" y="2738625"/>
            <a:ext cx="3441700" cy="2723753"/>
          </a:xfrm>
        </p:spPr>
        <p:txBody>
          <a:bodyPr>
            <a:normAutofit/>
          </a:bodyPr>
          <a:lstStyle/>
          <a:p>
            <a:pPr>
              <a:spcBef>
                <a:spcPts val="600"/>
              </a:spcBef>
            </a:pPr>
            <a:r>
              <a:rPr lang="en-US" sz="4800" b="1" dirty="0">
                <a:solidFill>
                  <a:srgbClr val="3A1D00"/>
                </a:solidFill>
                <a:effectLst>
                  <a:outerShdw blurRad="50800" dist="38100" dir="2700000" algn="tl" rotWithShape="0">
                    <a:prstClr val="black">
                      <a:alpha val="40000"/>
                    </a:prstClr>
                  </a:outerShdw>
                </a:effectLst>
                <a:latin typeface="Baskerville Old Face" panose="02020602080505020303" pitchFamily="18" charset="0"/>
              </a:rPr>
              <a:t>Go Tell	   </a:t>
            </a:r>
          </a:p>
          <a:p>
            <a:pPr>
              <a:spcBef>
                <a:spcPts val="600"/>
              </a:spcBef>
            </a:pPr>
            <a:r>
              <a:rPr lang="en-US" sz="4800" b="1" dirty="0">
                <a:solidFill>
                  <a:srgbClr val="3A1D00"/>
                </a:solidFill>
                <a:effectLst>
                  <a:outerShdw blurRad="50800" dist="38100" dir="2700000" algn="tl" rotWithShape="0">
                    <a:prstClr val="black">
                      <a:alpha val="40000"/>
                    </a:prstClr>
                  </a:outerShdw>
                </a:effectLst>
                <a:latin typeface="Baskerville Old Face" panose="02020602080505020303" pitchFamily="18" charset="0"/>
              </a:rPr>
              <a:t>   the Good</a:t>
            </a:r>
          </a:p>
          <a:p>
            <a:pPr algn="l">
              <a:spcBef>
                <a:spcPts val="600"/>
              </a:spcBef>
            </a:pPr>
            <a:r>
              <a:rPr lang="en-US" sz="4800" b="1" dirty="0">
                <a:solidFill>
                  <a:srgbClr val="3A1D00"/>
                </a:solidFill>
                <a:effectLst>
                  <a:outerShdw blurRad="50800" dist="38100" dir="2700000" algn="tl" rotWithShape="0">
                    <a:prstClr val="black">
                      <a:alpha val="40000"/>
                    </a:prstClr>
                  </a:outerShdw>
                </a:effectLst>
                <a:latin typeface="Baskerville Old Face" panose="02020602080505020303" pitchFamily="18" charset="0"/>
              </a:rPr>
              <a:t>     News</a:t>
            </a:r>
            <a:r>
              <a:rPr lang="en-US" sz="4800" dirty="0">
                <a:solidFill>
                  <a:srgbClr val="3A1D00"/>
                </a:solidFill>
                <a:effectLst>
                  <a:outerShdw blurRad="50800" dist="38100" dir="2700000" algn="tl" rotWithShape="0">
                    <a:prstClr val="black">
                      <a:alpha val="40000"/>
                    </a:prstClr>
                  </a:outerShdw>
                </a:effectLst>
                <a:latin typeface="Baskerville Old Face" panose="02020602080505020303" pitchFamily="18" charset="0"/>
              </a:rPr>
              <a:t>!</a:t>
            </a:r>
          </a:p>
        </p:txBody>
      </p:sp>
      <p:pic>
        <p:nvPicPr>
          <p:cNvPr id="2" name="Picture 1">
            <a:extLst>
              <a:ext uri="{FF2B5EF4-FFF2-40B4-BE49-F238E27FC236}">
                <a16:creationId xmlns:a16="http://schemas.microsoft.com/office/drawing/2014/main" id="{5E7503DC-A98A-B1DB-6E29-1EAA83D6ED5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colorTemperature colorTemp="11200"/>
                    </a14:imgEffect>
                    <a14:imgEffect>
                      <a14:saturation sat="150000"/>
                    </a14:imgEffect>
                    <a14:imgEffect>
                      <a14:brightnessContrast contrast="20000"/>
                    </a14:imgEffect>
                  </a14:imgLayer>
                </a14:imgProps>
              </a:ext>
            </a:extLst>
          </a:blip>
          <a:stretch>
            <a:fillRect/>
          </a:stretch>
        </p:blipFill>
        <p:spPr>
          <a:xfrm>
            <a:off x="435355" y="2626288"/>
            <a:ext cx="5401413" cy="4050171"/>
          </a:xfrm>
          <a:prstGeom prst="ellipse">
            <a:avLst/>
          </a:prstGeom>
          <a:ln>
            <a:noFill/>
          </a:ln>
          <a:effectLst>
            <a:softEdge rad="112500"/>
          </a:effectLst>
        </p:spPr>
      </p:pic>
      <p:sp>
        <p:nvSpPr>
          <p:cNvPr id="3" name="TextBox 2">
            <a:extLst>
              <a:ext uri="{FF2B5EF4-FFF2-40B4-BE49-F238E27FC236}">
                <a16:creationId xmlns:a16="http://schemas.microsoft.com/office/drawing/2014/main" id="{72983D72-377D-7417-5648-47C695C24148}"/>
              </a:ext>
            </a:extLst>
          </p:cNvPr>
          <p:cNvSpPr txBox="1"/>
          <p:nvPr/>
        </p:nvSpPr>
        <p:spPr>
          <a:xfrm>
            <a:off x="5101389" y="5085081"/>
            <a:ext cx="3887992" cy="1477328"/>
          </a:xfrm>
          <a:prstGeom prst="rect">
            <a:avLst/>
          </a:prstGeom>
          <a:noFill/>
        </p:spPr>
        <p:txBody>
          <a:bodyPr wrap="square" rtlCol="0">
            <a:spAutoFit/>
          </a:bodyPr>
          <a:lstStyle/>
          <a:p>
            <a:r>
              <a:rPr lang="en-US" sz="3000" dirty="0">
                <a:effectLst>
                  <a:outerShdw blurRad="38100" dist="38100" dir="2700000" algn="tl">
                    <a:srgbClr val="000000">
                      <a:alpha val="43137"/>
                    </a:srgbClr>
                  </a:outerShdw>
                </a:effectLst>
              </a:rPr>
              <a:t>       </a:t>
            </a:r>
            <a:r>
              <a:rPr lang="en-US" sz="3000" i="1" dirty="0">
                <a:effectLst>
                  <a:outerShdw blurRad="38100" dist="38100" dir="2700000" algn="tl">
                    <a:srgbClr val="000000">
                      <a:alpha val="43137"/>
                    </a:srgbClr>
                  </a:outerShdw>
                </a:effectLst>
              </a:rPr>
              <a:t>The Growth and  </a:t>
            </a:r>
          </a:p>
          <a:p>
            <a:r>
              <a:rPr lang="en-US" sz="3000" i="1" dirty="0">
                <a:effectLst>
                  <a:outerShdw blurRad="38100" dist="38100" dir="2700000" algn="tl">
                    <a:srgbClr val="000000">
                      <a:alpha val="43137"/>
                    </a:srgbClr>
                  </a:outerShdw>
                </a:effectLst>
              </a:rPr>
              <a:t>    Development of     the Early Church</a:t>
            </a:r>
          </a:p>
        </p:txBody>
      </p:sp>
    </p:spTree>
    <p:extLst>
      <p:ext uri="{BB962C8B-B14F-4D97-AF65-F5344CB8AC3E}">
        <p14:creationId xmlns:p14="http://schemas.microsoft.com/office/powerpoint/2010/main" val="70262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882" y="113769"/>
            <a:ext cx="8332789" cy="1083019"/>
          </a:xfrm>
        </p:spPr>
        <p:txBody>
          <a:bodyPr>
            <a:normAutofit/>
          </a:bodyPr>
          <a:lstStyle/>
          <a:p>
            <a:r>
              <a:rPr lang="en-US" sz="3800" b="1" dirty="0">
                <a:latin typeface="Bookman Old Style" panose="02050604050505020204" pitchFamily="18" charset="0"/>
              </a:rPr>
              <a:t>Peter’s Vision </a:t>
            </a:r>
            <a:br>
              <a:rPr lang="en-US" sz="3800" b="1" dirty="0">
                <a:latin typeface="Bookman Old Style" panose="02050604050505020204" pitchFamily="18" charset="0"/>
              </a:rPr>
            </a:br>
            <a:r>
              <a:rPr lang="en-US" sz="2800" dirty="0">
                <a:latin typeface="Bookman Old Style" panose="02050604050505020204" pitchFamily="18" charset="0"/>
              </a:rPr>
              <a:t>(Acts 10:9-16</a:t>
            </a:r>
            <a:r>
              <a:rPr lang="en-US" sz="2800" dirty="0">
                <a:latin typeface="Arial Rounded MT Bold" panose="020F0704030504030204" pitchFamily="34" charset="0"/>
              </a:rPr>
              <a:t>)</a:t>
            </a:r>
            <a:endParaRPr lang="en-US" dirty="0">
              <a:latin typeface="Arial Rounded MT Bold" panose="020F0704030504030204" pitchFamily="34" charset="0"/>
            </a:endParaRPr>
          </a:p>
        </p:txBody>
      </p:sp>
      <p:sp>
        <p:nvSpPr>
          <p:cNvPr id="3" name="Content Placeholder 2"/>
          <p:cNvSpPr>
            <a:spLocks noGrp="1"/>
          </p:cNvSpPr>
          <p:nvPr>
            <p:ph idx="1"/>
          </p:nvPr>
        </p:nvSpPr>
        <p:spPr>
          <a:xfrm>
            <a:off x="259883" y="1196787"/>
            <a:ext cx="4498384" cy="5779745"/>
          </a:xfrm>
        </p:spPr>
        <p:txBody>
          <a:bodyPr>
            <a:normAutofit/>
          </a:bodyPr>
          <a:lstStyle/>
          <a:p>
            <a:pPr>
              <a:spcBef>
                <a:spcPts val="0"/>
              </a:spcBef>
            </a:pPr>
            <a:r>
              <a:rPr lang="en-US" sz="3200" b="1" dirty="0"/>
              <a:t>A voice instructs Peter to kill and eat.</a:t>
            </a:r>
          </a:p>
          <a:p>
            <a:pPr>
              <a:spcBef>
                <a:spcPts val="0"/>
              </a:spcBef>
            </a:pPr>
            <a:r>
              <a:rPr lang="en-US" sz="3200" b="1" dirty="0"/>
              <a:t>Peter replies, </a:t>
            </a:r>
            <a:r>
              <a:rPr lang="en-US" sz="3200" b="1" i="1" dirty="0">
                <a:solidFill>
                  <a:srgbClr val="800000"/>
                </a:solidFill>
              </a:rPr>
              <a:t>“Not so, Lord! For I have never eaten anything common or unclean.”*</a:t>
            </a:r>
          </a:p>
          <a:p>
            <a:pPr>
              <a:spcBef>
                <a:spcPts val="0"/>
              </a:spcBef>
            </a:pPr>
            <a:r>
              <a:rPr lang="en-US" sz="3200" b="1" dirty="0"/>
              <a:t>The Lord responds</a:t>
            </a:r>
            <a:r>
              <a:rPr lang="en-US" sz="3200" b="1" i="1" dirty="0"/>
              <a:t>, </a:t>
            </a:r>
            <a:r>
              <a:rPr lang="en-US" sz="3200" b="1" i="1" dirty="0">
                <a:solidFill>
                  <a:srgbClr val="800000"/>
                </a:solidFill>
              </a:rPr>
              <a:t>“What God has cleansed you must not call common.”</a:t>
            </a:r>
          </a:p>
          <a:p>
            <a:pPr marL="576263" lvl="1" indent="-288925">
              <a:spcBef>
                <a:spcPts val="0"/>
              </a:spcBef>
            </a:pPr>
            <a:r>
              <a:rPr lang="en-US" sz="3000" dirty="0"/>
              <a:t>This is repeated 3x, and then the object is taken up into heaven</a:t>
            </a:r>
            <a:r>
              <a:rPr lang="en-US" sz="2800" dirty="0"/>
              <a:t>.</a:t>
            </a:r>
          </a:p>
        </p:txBody>
      </p:sp>
      <p:pic>
        <p:nvPicPr>
          <p:cNvPr id="5" name="Picture 4">
            <a:extLst>
              <a:ext uri="{FF2B5EF4-FFF2-40B4-BE49-F238E27FC236}">
                <a16:creationId xmlns:a16="http://schemas.microsoft.com/office/drawing/2014/main" id="{AC460A44-7765-7008-EBE5-876A1B5B0E0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rcRect l="22593" t="4815" r="22962" b="7283"/>
          <a:stretch>
            <a:fillRect/>
          </a:stretch>
        </p:blipFill>
        <p:spPr>
          <a:xfrm>
            <a:off x="4758267" y="655278"/>
            <a:ext cx="3951482" cy="4784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65786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2" presetClass="entr" presetSubtype="0" fill="hold" nodeType="afterEffect">
                                  <p:stCondLst>
                                    <p:cond delay="125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B49DEC-3394-0588-56E2-B6C49DAFF54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115000"/>
                    </a14:imgEffect>
                    <a14:imgEffect>
                      <a14:brightnessContrast bright="20000" contrast="20000"/>
                    </a14:imgEffect>
                  </a14:imgLayer>
                </a14:imgProps>
              </a:ext>
            </a:extLst>
          </a:blip>
          <a:stretch>
            <a:fillRect/>
          </a:stretch>
        </p:blipFill>
        <p:spPr>
          <a:xfrm>
            <a:off x="2724" y="0"/>
            <a:ext cx="9138551" cy="6858000"/>
          </a:xfrm>
          <a:prstGeom prst="rect">
            <a:avLst/>
          </a:prstGeom>
        </p:spPr>
      </p:pic>
      <p:sp>
        <p:nvSpPr>
          <p:cNvPr id="2" name="Title 1">
            <a:extLst>
              <a:ext uri="{FF2B5EF4-FFF2-40B4-BE49-F238E27FC236}">
                <a16:creationId xmlns:a16="http://schemas.microsoft.com/office/drawing/2014/main" id="{1CF60A9A-ECA4-7F9B-8E18-C6A77C91DB62}"/>
              </a:ext>
            </a:extLst>
          </p:cNvPr>
          <p:cNvSpPr>
            <a:spLocks noGrp="1"/>
          </p:cNvSpPr>
          <p:nvPr>
            <p:ph type="title"/>
          </p:nvPr>
        </p:nvSpPr>
        <p:spPr>
          <a:xfrm>
            <a:off x="628650" y="118533"/>
            <a:ext cx="7886700" cy="1026056"/>
          </a:xfrm>
        </p:spPr>
        <p:txBody>
          <a:bodyPr>
            <a:normAutofit fontScale="90000"/>
          </a:bodyPr>
          <a:lstStyle/>
          <a:p>
            <a:r>
              <a:rPr lang="en-US" sz="4000" i="1" dirty="0"/>
              <a:t>Houses by the Sea </a:t>
            </a:r>
            <a:br>
              <a:rPr lang="en-US" sz="4000" i="1" dirty="0"/>
            </a:br>
            <a:r>
              <a:rPr lang="en-US" sz="4000" i="1" dirty="0"/>
              <a:t>at Joppa</a:t>
            </a:r>
          </a:p>
        </p:txBody>
      </p:sp>
    </p:spTree>
    <p:extLst>
      <p:ext uri="{BB962C8B-B14F-4D97-AF65-F5344CB8AC3E}">
        <p14:creationId xmlns:p14="http://schemas.microsoft.com/office/powerpoint/2010/main" val="70521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62DF6-6A91-DDEF-510C-EE4444F18D4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D7C9849-CA4D-FCCC-EC59-D893E32BDA12}"/>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Effect>
                      <a14:brightnessContrast bright="20000" contrast="20000"/>
                    </a14:imgEffect>
                  </a14:imgLayer>
                </a14:imgProps>
              </a:ext>
            </a:extLst>
          </a:blip>
          <a:stretch>
            <a:fillRect/>
          </a:stretch>
        </p:blipFill>
        <p:spPr>
          <a:xfrm>
            <a:off x="2724" y="-1425293"/>
            <a:ext cx="11037809" cy="8283293"/>
          </a:xfrm>
          <a:prstGeom prst="rect">
            <a:avLst/>
          </a:prstGeom>
        </p:spPr>
      </p:pic>
      <p:sp>
        <p:nvSpPr>
          <p:cNvPr id="2" name="Title 1">
            <a:extLst>
              <a:ext uri="{FF2B5EF4-FFF2-40B4-BE49-F238E27FC236}">
                <a16:creationId xmlns:a16="http://schemas.microsoft.com/office/drawing/2014/main" id="{B8EE54B6-3B3A-8A1A-B47A-BAC0B4250845}"/>
              </a:ext>
            </a:extLst>
          </p:cNvPr>
          <p:cNvSpPr>
            <a:spLocks noGrp="1"/>
          </p:cNvSpPr>
          <p:nvPr>
            <p:ph type="title"/>
          </p:nvPr>
        </p:nvSpPr>
        <p:spPr>
          <a:xfrm>
            <a:off x="442383" y="237066"/>
            <a:ext cx="7886700" cy="1026056"/>
          </a:xfrm>
        </p:spPr>
        <p:txBody>
          <a:bodyPr>
            <a:normAutofit fontScale="90000"/>
          </a:bodyPr>
          <a:lstStyle/>
          <a:p>
            <a:r>
              <a:rPr lang="en-US" sz="4000" i="1" dirty="0"/>
              <a:t>Houses by the Sea </a:t>
            </a:r>
            <a:br>
              <a:rPr lang="en-US" sz="4000" i="1" dirty="0"/>
            </a:br>
            <a:r>
              <a:rPr lang="en-US" sz="4000" i="1" dirty="0"/>
              <a:t>at Joppa</a:t>
            </a:r>
          </a:p>
        </p:txBody>
      </p:sp>
    </p:spTree>
    <p:extLst>
      <p:ext uri="{BB962C8B-B14F-4D97-AF65-F5344CB8AC3E}">
        <p14:creationId xmlns:p14="http://schemas.microsoft.com/office/powerpoint/2010/main" val="1487860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ody of water with a beach and clouds in the sky&#10;&#10;AI-generated content may be incorrect.">
            <a:extLst>
              <a:ext uri="{FF2B5EF4-FFF2-40B4-BE49-F238E27FC236}">
                <a16:creationId xmlns:a16="http://schemas.microsoft.com/office/drawing/2014/main" id="{0E96785B-5329-549F-3DAF-2233A245C568}"/>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Effect>
                      <a14:saturation sat="114000"/>
                    </a14:imgEffect>
                    <a14:imgEffect>
                      <a14:brightnessContrast contrast="20000"/>
                    </a14:imgEffect>
                  </a14:imgLayer>
                </a14:imgProps>
              </a:ext>
            </a:extLst>
          </a:blip>
          <a:srcRect l="8860" r="21379" b="1"/>
          <a:stretch>
            <a:fillRect/>
          </a:stretch>
        </p:blipFill>
        <p:spPr>
          <a:xfrm>
            <a:off x="-13653" y="-1052179"/>
            <a:ext cx="9171076" cy="4666928"/>
          </a:xfrm>
          <a:prstGeom prst="rect">
            <a:avLst/>
          </a:prstGeom>
        </p:spPr>
      </p:pic>
      <p:grpSp>
        <p:nvGrpSpPr>
          <p:cNvPr id="12" name="Group 11">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2987478"/>
            <a:ext cx="9171095" cy="1828800"/>
            <a:chOff x="-305" y="2987478"/>
            <a:chExt cx="12188952" cy="1828800"/>
          </a:xfrm>
        </p:grpSpPr>
        <p:sp>
          <p:nvSpPr>
            <p:cNvPr id="13" name="Freeform: Shape 12">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6" name="Freeform: Shape 15">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itle 1"/>
          <p:cNvSpPr>
            <a:spLocks noGrp="1"/>
          </p:cNvSpPr>
          <p:nvPr>
            <p:ph type="title"/>
          </p:nvPr>
        </p:nvSpPr>
        <p:spPr>
          <a:xfrm>
            <a:off x="1506951" y="-802392"/>
            <a:ext cx="6333067" cy="2874215"/>
          </a:xfrm>
        </p:spPr>
        <p:txBody>
          <a:bodyPr>
            <a:normAutofit/>
          </a:bodyPr>
          <a:lstStyle/>
          <a:p>
            <a:pPr algn="ctr"/>
            <a:r>
              <a:rPr lang="en-US" sz="4000" b="1" dirty="0">
                <a:solidFill>
                  <a:schemeClr val="tx2"/>
                </a:solidFill>
                <a:latin typeface="Bookman Old Style" panose="02050604050505020204" pitchFamily="18" charset="0"/>
              </a:rPr>
              <a:t>Peter meets the men sent from Cornelius</a:t>
            </a:r>
          </a:p>
        </p:txBody>
      </p:sp>
      <p:sp>
        <p:nvSpPr>
          <p:cNvPr id="3" name="Content Placeholder 2"/>
          <p:cNvSpPr>
            <a:spLocks noGrp="1"/>
          </p:cNvSpPr>
          <p:nvPr>
            <p:ph idx="1"/>
          </p:nvPr>
        </p:nvSpPr>
        <p:spPr>
          <a:xfrm>
            <a:off x="203200" y="3728011"/>
            <a:ext cx="8940571" cy="3129988"/>
          </a:xfrm>
        </p:spPr>
        <p:txBody>
          <a:bodyPr anchor="ctr">
            <a:normAutofit lnSpcReduction="10000"/>
          </a:bodyPr>
          <a:lstStyle/>
          <a:p>
            <a:pPr>
              <a:spcBef>
                <a:spcPts val="0"/>
              </a:spcBef>
            </a:pPr>
            <a:r>
              <a:rPr lang="en-US" sz="3000" b="1" dirty="0"/>
              <a:t>As Peter wonders about the meaning of the vision, those sent by Cornelius arrive.</a:t>
            </a:r>
          </a:p>
          <a:p>
            <a:pPr>
              <a:spcBef>
                <a:spcPts val="0"/>
              </a:spcBef>
            </a:pPr>
            <a:r>
              <a:rPr lang="en-US" sz="3000" b="1" dirty="0"/>
              <a:t>The Spirit tells Peter to go down and go with them, </a:t>
            </a:r>
            <a:r>
              <a:rPr lang="en-US" sz="3000" b="1" i="1" dirty="0">
                <a:solidFill>
                  <a:srgbClr val="800000"/>
                </a:solidFill>
              </a:rPr>
              <a:t>“doubting nothing; for I have sent them.” </a:t>
            </a:r>
          </a:p>
          <a:p>
            <a:pPr>
              <a:spcBef>
                <a:spcPts val="0"/>
              </a:spcBef>
            </a:pPr>
            <a:r>
              <a:rPr lang="en-US" sz="3000" b="1" dirty="0"/>
              <a:t>Peter asks why they have come, invites them in, and lodges them.</a:t>
            </a:r>
          </a:p>
          <a:p>
            <a:pPr>
              <a:spcBef>
                <a:spcPts val="0"/>
              </a:spcBef>
            </a:pPr>
            <a:r>
              <a:rPr lang="en-US" sz="3000" b="1" dirty="0"/>
              <a:t>On the next day, Peter and others from Joppa go to Caesarea.</a:t>
            </a:r>
          </a:p>
          <a:p>
            <a:pPr marL="920750" lvl="2" indent="-238125">
              <a:spcBef>
                <a:spcPts val="30"/>
              </a:spcBef>
            </a:pPr>
            <a:endParaRPr lang="en-US" sz="1100" dirty="0">
              <a:solidFill>
                <a:schemeClr val="tx2"/>
              </a:solidFill>
            </a:endParaRPr>
          </a:p>
        </p:txBody>
      </p:sp>
    </p:spTree>
    <p:extLst>
      <p:ext uri="{BB962C8B-B14F-4D97-AF65-F5344CB8AC3E}">
        <p14:creationId xmlns:p14="http://schemas.microsoft.com/office/powerpoint/2010/main" val="93898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47B44-2466-EA15-85CA-3A1A24324A32}"/>
            </a:ext>
          </a:extLst>
        </p:cNvPr>
        <p:cNvGrpSpPr/>
        <p:nvPr/>
      </p:nvGrpSpPr>
      <p:grpSpPr>
        <a:xfrm>
          <a:off x="0" y="0"/>
          <a:ext cx="0" cy="0"/>
          <a:chOff x="0" y="0"/>
          <a:chExt cx="0" cy="0"/>
        </a:xfrm>
      </p:grpSpPr>
      <p:sp>
        <p:nvSpPr>
          <p:cNvPr id="24579" name="Rectangle 3">
            <a:extLst>
              <a:ext uri="{FF2B5EF4-FFF2-40B4-BE49-F238E27FC236}">
                <a16:creationId xmlns:a16="http://schemas.microsoft.com/office/drawing/2014/main" id="{451AD083-4ADA-91F8-0C04-8CD8E9FD2258}"/>
              </a:ext>
            </a:extLst>
          </p:cNvPr>
          <p:cNvSpPr>
            <a:spLocks noGrp="1" noChangeArrowheads="1"/>
          </p:cNvSpPr>
          <p:nvPr>
            <p:ph idx="4294967295"/>
          </p:nvPr>
        </p:nvSpPr>
        <p:spPr>
          <a:xfrm>
            <a:off x="728132" y="406401"/>
            <a:ext cx="7772401" cy="6756400"/>
          </a:xfrm>
        </p:spPr>
        <p:txBody>
          <a:bodyPr>
            <a:normAutofit/>
          </a:bodyPr>
          <a:lstStyle/>
          <a:p>
            <a:pPr marL="400050" indent="-400050" algn="ctr">
              <a:lnSpc>
                <a:spcPct val="100000"/>
              </a:lnSpc>
              <a:spcAft>
                <a:spcPts val="600"/>
              </a:spcAft>
              <a:buNone/>
            </a:pPr>
            <a:r>
              <a:rPr lang="en-US" altLang="en-US" sz="4800" b="1" dirty="0">
                <a:latin typeface="Bookman Old Style" panose="02050604050505020204" pitchFamily="18" charset="0"/>
                <a:ea typeface="Calibri" panose="020F0502020204030204" pitchFamily="34" charset="0"/>
                <a:cs typeface="Calibri" panose="020F0502020204030204" pitchFamily="34" charset="0"/>
              </a:rPr>
              <a:t>Lessons for Us</a:t>
            </a:r>
          </a:p>
          <a:p>
            <a:pPr marL="400050" indent="-400050">
              <a:lnSpc>
                <a:spcPct val="100000"/>
              </a:lnSpc>
              <a:spcBef>
                <a:spcPts val="0"/>
              </a:spcBef>
              <a:buFont typeface="+mj-lt"/>
              <a:buAutoNum type="arabicPeriod"/>
            </a:pPr>
            <a:r>
              <a:rPr lang="en-US" altLang="en-US" sz="3200" b="1" dirty="0">
                <a:latin typeface="Calibri" panose="020F0502020204030204" pitchFamily="34" charset="0"/>
                <a:ea typeface="Calibri" panose="020F0502020204030204" pitchFamily="34" charset="0"/>
                <a:cs typeface="Calibri" panose="020F0502020204030204" pitchFamily="34" charset="0"/>
              </a:rPr>
              <a:t>Just being “good” is not good enough for one’s eternal destiny.</a:t>
            </a:r>
          </a:p>
          <a:p>
            <a:pPr marL="400050" indent="-400050">
              <a:lnSpc>
                <a:spcPct val="100000"/>
              </a:lnSpc>
              <a:spcBef>
                <a:spcPts val="0"/>
              </a:spcBef>
              <a:buFont typeface="+mj-lt"/>
              <a:buAutoNum type="arabicPeriod"/>
            </a:pPr>
            <a:r>
              <a:rPr lang="en-US" altLang="en-US" sz="3200" b="1" dirty="0">
                <a:latin typeface="Calibri" panose="020F0502020204030204" pitchFamily="34" charset="0"/>
                <a:ea typeface="Calibri" panose="020F0502020204030204" pitchFamily="34" charset="0"/>
                <a:cs typeface="Calibri" panose="020F0502020204030204" pitchFamily="34" charset="0"/>
              </a:rPr>
              <a:t>If “good people” are seeking God, they will have the attitude of Cornelius. </a:t>
            </a:r>
          </a:p>
          <a:p>
            <a:pPr marL="514350" indent="-514350">
              <a:lnSpc>
                <a:spcPct val="100000"/>
              </a:lnSpc>
              <a:spcBef>
                <a:spcPts val="0"/>
              </a:spcBef>
              <a:buFont typeface="+mj-lt"/>
              <a:buAutoNum type="arabicPeriod"/>
            </a:pPr>
            <a:r>
              <a:rPr lang="en-US" altLang="en-US" sz="3200" b="1" dirty="0">
                <a:latin typeface="Calibri" panose="020F0502020204030204" pitchFamily="34" charset="0"/>
                <a:ea typeface="Calibri" panose="020F0502020204030204" pitchFamily="34" charset="0"/>
                <a:cs typeface="Calibri" panose="020F0502020204030204" pitchFamily="34" charset="0"/>
              </a:rPr>
              <a:t>The Law of Moses is no longer in force</a:t>
            </a:r>
            <a:r>
              <a:rPr lang="en-US" altLang="en-US" sz="32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altLang="en-US" sz="3200" dirty="0">
                <a:latin typeface="Calibri" panose="020F0502020204030204" pitchFamily="34" charset="0"/>
                <a:ea typeface="Calibri" panose="020F0502020204030204" pitchFamily="34" charset="0"/>
                <a:cs typeface="Calibri" panose="020F0502020204030204" pitchFamily="34" charset="0"/>
              </a:rPr>
              <a:t>(cf. Colossians 2:14-17). </a:t>
            </a:r>
          </a:p>
          <a:p>
            <a:pPr marL="0" indent="-114300">
              <a:spcBef>
                <a:spcPts val="75"/>
              </a:spcBef>
              <a:spcAft>
                <a:spcPts val="675"/>
              </a:spcAft>
              <a:buNone/>
            </a:pPr>
            <a:endParaRPr lang="en-US" altLang="en-US" sz="2425" b="1" dirty="0">
              <a:solidFill>
                <a:srgbClr val="8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5203782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fade">
                                      <p:cBhvr>
                                        <p:cTn id="7" dur="1000"/>
                                        <p:tgtEl>
                                          <p:spTgt spid="24579">
                                            <p:txEl>
                                              <p:pRg st="0" end="0"/>
                                            </p:txEl>
                                          </p:spTgt>
                                        </p:tgtEl>
                                      </p:cBhvr>
                                    </p:animEffect>
                                    <p:anim calcmode="lin" valueType="num">
                                      <p:cBhvr>
                                        <p:cTn id="8" dur="1000" fill="hold"/>
                                        <p:tgtEl>
                                          <p:spTgt spid="2457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57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579">
                                            <p:txEl>
                                              <p:pRg st="1" end="1"/>
                                            </p:txEl>
                                          </p:spTgt>
                                        </p:tgtEl>
                                        <p:attrNameLst>
                                          <p:attrName>style.visibility</p:attrName>
                                        </p:attrNameLst>
                                      </p:cBhvr>
                                      <p:to>
                                        <p:strVal val="visible"/>
                                      </p:to>
                                    </p:set>
                                    <p:animEffect transition="in" filter="fade">
                                      <p:cBhvr>
                                        <p:cTn id="14" dur="1000"/>
                                        <p:tgtEl>
                                          <p:spTgt spid="24579">
                                            <p:txEl>
                                              <p:pRg st="1" end="1"/>
                                            </p:txEl>
                                          </p:spTgt>
                                        </p:tgtEl>
                                      </p:cBhvr>
                                    </p:animEffect>
                                    <p:anim calcmode="lin" valueType="num">
                                      <p:cBhvr>
                                        <p:cTn id="15" dur="1000" fill="hold"/>
                                        <p:tgtEl>
                                          <p:spTgt spid="2457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457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579">
                                            <p:txEl>
                                              <p:pRg st="2" end="2"/>
                                            </p:txEl>
                                          </p:spTgt>
                                        </p:tgtEl>
                                        <p:attrNameLst>
                                          <p:attrName>style.visibility</p:attrName>
                                        </p:attrNameLst>
                                      </p:cBhvr>
                                      <p:to>
                                        <p:strVal val="visible"/>
                                      </p:to>
                                    </p:set>
                                    <p:animEffect transition="in" filter="fade">
                                      <p:cBhvr>
                                        <p:cTn id="21" dur="1000"/>
                                        <p:tgtEl>
                                          <p:spTgt spid="24579">
                                            <p:txEl>
                                              <p:pRg st="2" end="2"/>
                                            </p:txEl>
                                          </p:spTgt>
                                        </p:tgtEl>
                                      </p:cBhvr>
                                    </p:animEffect>
                                    <p:anim calcmode="lin" valueType="num">
                                      <p:cBhvr>
                                        <p:cTn id="22" dur="1000" fill="hold"/>
                                        <p:tgtEl>
                                          <p:spTgt spid="2457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457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4579">
                                            <p:txEl>
                                              <p:pRg st="3" end="3"/>
                                            </p:txEl>
                                          </p:spTgt>
                                        </p:tgtEl>
                                        <p:attrNameLst>
                                          <p:attrName>style.visibility</p:attrName>
                                        </p:attrNameLst>
                                      </p:cBhvr>
                                      <p:to>
                                        <p:strVal val="visible"/>
                                      </p:to>
                                    </p:set>
                                    <p:animEffect transition="in" filter="fade">
                                      <p:cBhvr>
                                        <p:cTn id="28" dur="1000"/>
                                        <p:tgtEl>
                                          <p:spTgt spid="24579">
                                            <p:txEl>
                                              <p:pRg st="3" end="3"/>
                                            </p:txEl>
                                          </p:spTgt>
                                        </p:tgtEl>
                                      </p:cBhvr>
                                    </p:animEffect>
                                    <p:anim calcmode="lin" valueType="num">
                                      <p:cBhvr>
                                        <p:cTn id="29" dur="1000" fill="hold"/>
                                        <p:tgtEl>
                                          <p:spTgt spid="2457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457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18DD4-2567-B98A-58C9-5E1CB2D2BF5A}"/>
            </a:ext>
          </a:extLst>
        </p:cNvPr>
        <p:cNvGrpSpPr/>
        <p:nvPr/>
      </p:nvGrpSpPr>
      <p:grpSpPr>
        <a:xfrm>
          <a:off x="0" y="0"/>
          <a:ext cx="0" cy="0"/>
          <a:chOff x="0" y="0"/>
          <a:chExt cx="0" cy="0"/>
        </a:xfrm>
      </p:grpSpPr>
      <p:pic>
        <p:nvPicPr>
          <p:cNvPr id="2050" name="Picture 2" descr="Image result for parchment background">
            <a:extLst>
              <a:ext uri="{FF2B5EF4-FFF2-40B4-BE49-F238E27FC236}">
                <a16:creationId xmlns:a16="http://schemas.microsoft.com/office/drawing/2014/main" id="{E9ED6861-8BE6-BA6C-C17F-F6BAAE7C2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parchment background">
            <a:extLst>
              <a:ext uri="{FF2B5EF4-FFF2-40B4-BE49-F238E27FC236}">
                <a16:creationId xmlns:a16="http://schemas.microsoft.com/office/drawing/2014/main" id="{CC1559AE-1E30-C242-7388-B575A973EC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20774"/>
            <a:ext cx="9144000" cy="132397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9C601600-A03F-5E3D-700E-2C019D9A9CB9}"/>
              </a:ext>
            </a:extLst>
          </p:cNvPr>
          <p:cNvSpPr>
            <a:spLocks noGrp="1"/>
          </p:cNvSpPr>
          <p:nvPr>
            <p:ph type="ctrTitle"/>
          </p:nvPr>
        </p:nvSpPr>
        <p:spPr>
          <a:xfrm>
            <a:off x="1" y="1122364"/>
            <a:ext cx="9143999" cy="1322386"/>
          </a:xfrm>
        </p:spPr>
        <p:txBody>
          <a:bodyPr>
            <a:normAutofit/>
          </a:bodyPr>
          <a:lstStyle/>
          <a:p>
            <a:r>
              <a:rPr lang="en-US" sz="8800" b="1" dirty="0">
                <a:solidFill>
                  <a:srgbClr val="3A1D00"/>
                </a:solidFill>
                <a:effectLst>
                  <a:outerShdw blurRad="50800" dist="38100" dir="2700000" algn="tl" rotWithShape="0">
                    <a:prstClr val="black">
                      <a:alpha val="40000"/>
                    </a:prstClr>
                  </a:outerShdw>
                </a:effectLst>
                <a:latin typeface="Baskerville Old Face" panose="02020602080505020303" pitchFamily="18" charset="0"/>
              </a:rPr>
              <a:t>A C T S</a:t>
            </a:r>
          </a:p>
        </p:txBody>
      </p:sp>
      <p:sp>
        <p:nvSpPr>
          <p:cNvPr id="5" name="Subtitle 4">
            <a:extLst>
              <a:ext uri="{FF2B5EF4-FFF2-40B4-BE49-F238E27FC236}">
                <a16:creationId xmlns:a16="http://schemas.microsoft.com/office/drawing/2014/main" id="{62C32794-85BF-DE1A-0D0B-406E3266C5FB}"/>
              </a:ext>
            </a:extLst>
          </p:cNvPr>
          <p:cNvSpPr>
            <a:spLocks noGrp="1"/>
          </p:cNvSpPr>
          <p:nvPr>
            <p:ph type="subTitle" idx="1"/>
          </p:nvPr>
        </p:nvSpPr>
        <p:spPr>
          <a:xfrm>
            <a:off x="5443019" y="2706380"/>
            <a:ext cx="3441700" cy="1674626"/>
          </a:xfrm>
        </p:spPr>
        <p:txBody>
          <a:bodyPr>
            <a:normAutofit/>
          </a:bodyPr>
          <a:lstStyle/>
          <a:p>
            <a:pPr>
              <a:spcBef>
                <a:spcPts val="600"/>
              </a:spcBef>
            </a:pPr>
            <a:r>
              <a:rPr lang="en-US" sz="4800" b="1" dirty="0">
                <a:solidFill>
                  <a:srgbClr val="3A1D00"/>
                </a:solidFill>
                <a:effectLst>
                  <a:outerShdw blurRad="50800" dist="38100" dir="2700000" algn="tl" rotWithShape="0">
                    <a:prstClr val="black">
                      <a:alpha val="40000"/>
                    </a:prstClr>
                  </a:outerShdw>
                </a:effectLst>
                <a:latin typeface="Baskerville Old Face" panose="02020602080505020303" pitchFamily="18" charset="0"/>
              </a:rPr>
              <a:t>Lesson 15</a:t>
            </a:r>
          </a:p>
          <a:p>
            <a:pPr>
              <a:spcBef>
                <a:spcPts val="600"/>
              </a:spcBef>
            </a:pPr>
            <a:r>
              <a:rPr lang="en-US" sz="4000" b="1" dirty="0">
                <a:solidFill>
                  <a:srgbClr val="3A1D00"/>
                </a:solidFill>
                <a:effectLst>
                  <a:outerShdw blurRad="50800" dist="38100" dir="2700000" algn="tl" rotWithShape="0">
                    <a:prstClr val="black">
                      <a:alpha val="40000"/>
                    </a:prstClr>
                  </a:outerShdw>
                </a:effectLst>
                <a:latin typeface="Baskerville Old Face" panose="02020602080505020303" pitchFamily="18" charset="0"/>
              </a:rPr>
              <a:t>Acts 10:1-23</a:t>
            </a:r>
            <a:endParaRPr lang="en-US" sz="4000" dirty="0">
              <a:solidFill>
                <a:srgbClr val="3A1D00"/>
              </a:solidFill>
              <a:effectLst>
                <a:outerShdw blurRad="50800" dist="38100" dir="2700000" algn="tl" rotWithShape="0">
                  <a:prstClr val="black">
                    <a:alpha val="40000"/>
                  </a:prstClr>
                </a:outerShdw>
              </a:effectLst>
              <a:latin typeface="Baskerville Old Face" panose="02020602080505020303" pitchFamily="18" charset="0"/>
            </a:endParaRPr>
          </a:p>
        </p:txBody>
      </p:sp>
      <p:pic>
        <p:nvPicPr>
          <p:cNvPr id="2" name="Picture 1">
            <a:extLst>
              <a:ext uri="{FF2B5EF4-FFF2-40B4-BE49-F238E27FC236}">
                <a16:creationId xmlns:a16="http://schemas.microsoft.com/office/drawing/2014/main" id="{65778B17-E280-B33A-6259-A1DFA877EB0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colorTemperature colorTemp="11200"/>
                    </a14:imgEffect>
                    <a14:imgEffect>
                      <a14:saturation sat="150000"/>
                    </a14:imgEffect>
                    <a14:imgEffect>
                      <a14:brightnessContrast contrast="20000"/>
                    </a14:imgEffect>
                  </a14:imgLayer>
                </a14:imgProps>
              </a:ext>
            </a:extLst>
          </a:blip>
          <a:stretch>
            <a:fillRect/>
          </a:stretch>
        </p:blipFill>
        <p:spPr>
          <a:xfrm>
            <a:off x="435355" y="2626288"/>
            <a:ext cx="5401413" cy="4050171"/>
          </a:xfrm>
          <a:prstGeom prst="ellipse">
            <a:avLst/>
          </a:prstGeom>
          <a:ln>
            <a:noFill/>
          </a:ln>
          <a:effectLst>
            <a:softEdge rad="112500"/>
          </a:effectLst>
        </p:spPr>
      </p:pic>
      <p:sp>
        <p:nvSpPr>
          <p:cNvPr id="3" name="TextBox 2">
            <a:extLst>
              <a:ext uri="{FF2B5EF4-FFF2-40B4-BE49-F238E27FC236}">
                <a16:creationId xmlns:a16="http://schemas.microsoft.com/office/drawing/2014/main" id="{6105874D-F40D-8020-C45E-3EF0076BD0CB}"/>
              </a:ext>
            </a:extLst>
          </p:cNvPr>
          <p:cNvSpPr txBox="1"/>
          <p:nvPr/>
        </p:nvSpPr>
        <p:spPr>
          <a:xfrm>
            <a:off x="5795165" y="4166255"/>
            <a:ext cx="3089554" cy="2062103"/>
          </a:xfrm>
          <a:prstGeom prst="rect">
            <a:avLst/>
          </a:prstGeom>
          <a:noFill/>
        </p:spPr>
        <p:txBody>
          <a:bodyPr wrap="square" rtlCol="0">
            <a:spAutoFit/>
          </a:bodyPr>
          <a:lstStyle/>
          <a:p>
            <a:pPr marL="236538" indent="-236538">
              <a:buFont typeface="Arial" panose="020B0604020202020204" pitchFamily="34" charset="0"/>
              <a:buChar char="•"/>
            </a:pPr>
            <a:r>
              <a:rPr lang="en-US" sz="3200" dirty="0">
                <a:effectLst>
                  <a:outerShdw blurRad="38100" dist="38100" dir="2700000" algn="tl">
                    <a:srgbClr val="000000">
                      <a:alpha val="43137"/>
                    </a:srgbClr>
                  </a:outerShdw>
                </a:effectLst>
              </a:rPr>
              <a:t>Peter is sent to preach the gospel to the Gentiles</a:t>
            </a:r>
          </a:p>
        </p:txBody>
      </p:sp>
    </p:spTree>
    <p:extLst>
      <p:ext uri="{BB962C8B-B14F-4D97-AF65-F5344CB8AC3E}">
        <p14:creationId xmlns:p14="http://schemas.microsoft.com/office/powerpoint/2010/main" val="39513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24C79-E18A-7F61-3080-30DE69BEA67C}"/>
              </a:ext>
            </a:extLst>
          </p:cNvPr>
          <p:cNvSpPr>
            <a:spLocks noGrp="1"/>
          </p:cNvSpPr>
          <p:nvPr>
            <p:ph type="title"/>
          </p:nvPr>
        </p:nvSpPr>
        <p:spPr>
          <a:xfrm>
            <a:off x="406401" y="365126"/>
            <a:ext cx="8466666" cy="1325563"/>
          </a:xfrm>
        </p:spPr>
        <p:txBody>
          <a:bodyPr>
            <a:normAutofit/>
          </a:bodyPr>
          <a:lstStyle/>
          <a:p>
            <a:r>
              <a:rPr lang="en-US" sz="4000" b="1" dirty="0">
                <a:latin typeface="Bookman Old Style" panose="02050604050505020204" pitchFamily="18" charset="0"/>
              </a:rPr>
              <a:t>The Conversion Of Cornelius   </a:t>
            </a:r>
            <a:r>
              <a:rPr lang="en-US" sz="3600" dirty="0"/>
              <a:t>An Overview</a:t>
            </a:r>
            <a:endParaRPr lang="en-US" dirty="0"/>
          </a:p>
        </p:txBody>
      </p:sp>
      <p:sp>
        <p:nvSpPr>
          <p:cNvPr id="3" name="Content Placeholder 2">
            <a:extLst>
              <a:ext uri="{FF2B5EF4-FFF2-40B4-BE49-F238E27FC236}">
                <a16:creationId xmlns:a16="http://schemas.microsoft.com/office/drawing/2014/main" id="{3B7DD5E0-1DED-1420-D557-AB5C7421F2EC}"/>
              </a:ext>
            </a:extLst>
          </p:cNvPr>
          <p:cNvSpPr>
            <a:spLocks noGrp="1"/>
          </p:cNvSpPr>
          <p:nvPr>
            <p:ph idx="1"/>
          </p:nvPr>
        </p:nvSpPr>
        <p:spPr>
          <a:xfrm>
            <a:off x="592667" y="1690688"/>
            <a:ext cx="7924800" cy="5167311"/>
          </a:xfrm>
        </p:spPr>
        <p:txBody>
          <a:bodyPr>
            <a:normAutofit lnSpcReduction="10000"/>
          </a:bodyPr>
          <a:lstStyle/>
          <a:p>
            <a:pPr marL="338138" indent="-338138"/>
            <a:r>
              <a:rPr lang="en-US" sz="3200" b="1" dirty="0"/>
              <a:t>The conversion of Cornelius is a key Biblical milestone; this event opens the door to our salvation!</a:t>
            </a:r>
          </a:p>
          <a:p>
            <a:pPr marL="338138" indent="-338138"/>
            <a:r>
              <a:rPr lang="en-US" sz="3200" b="1" dirty="0"/>
              <a:t>God promised salvation for </a:t>
            </a:r>
            <a:r>
              <a:rPr lang="en-US" sz="3200" b="1" dirty="0">
                <a:solidFill>
                  <a:srgbClr val="800000"/>
                </a:solidFill>
              </a:rPr>
              <a:t>all</a:t>
            </a:r>
            <a:r>
              <a:rPr lang="en-US" sz="3200" b="1" dirty="0"/>
              <a:t> through the Seed of Abraham </a:t>
            </a:r>
            <a:r>
              <a:rPr lang="en-US" sz="3200" dirty="0"/>
              <a:t>(Gen. 12:3; Gal. 3:8, 16)</a:t>
            </a:r>
          </a:p>
          <a:p>
            <a:pPr marL="338138" indent="-338138"/>
            <a:r>
              <a:rPr lang="en-US" sz="3200" b="1" dirty="0"/>
              <a:t>The prophets had announced salvation would come to the Gentiles </a:t>
            </a:r>
            <a:r>
              <a:rPr lang="en-US" sz="3200" dirty="0"/>
              <a:t>(Amos 9:11-12; Acts 15:13-17; Isaiah 49:6; 60:3).</a:t>
            </a:r>
          </a:p>
          <a:p>
            <a:pPr marL="338138" indent="-338138"/>
            <a:r>
              <a:rPr lang="en-US" sz="3200" b="1" dirty="0"/>
              <a:t>Jesus’ own death had bridged the gap between Jews and Gentiles </a:t>
            </a:r>
            <a:r>
              <a:rPr lang="en-US" sz="3200" dirty="0"/>
              <a:t>(John 10:16; Ephesians 2:11-16).</a:t>
            </a:r>
          </a:p>
        </p:txBody>
      </p:sp>
    </p:spTree>
    <p:extLst>
      <p:ext uri="{BB962C8B-B14F-4D97-AF65-F5344CB8AC3E}">
        <p14:creationId xmlns:p14="http://schemas.microsoft.com/office/powerpoint/2010/main" val="12900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58B64-6554-FCFB-E04A-07D53C33EFF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6F2F9BE-A90A-BC4C-ED61-7165BC92428D}"/>
              </a:ext>
            </a:extLst>
          </p:cNvPr>
          <p:cNvPicPr>
            <a:picLocks noChangeAspect="1"/>
          </p:cNvPicPr>
          <p:nvPr/>
        </p:nvPicPr>
        <p:blipFill>
          <a:blip r:embed="rId3">
            <a:lum bright="-8000" contrast="40000"/>
          </a:blip>
          <a:srcRect l="5795" t="26902" r="38584" b="9675"/>
          <a:stretch>
            <a:fillRect/>
          </a:stretch>
        </p:blipFill>
        <p:spPr>
          <a:xfrm>
            <a:off x="4717478" y="0"/>
            <a:ext cx="4426522" cy="6830424"/>
          </a:xfrm>
          <a:prstGeom prst="rect">
            <a:avLst/>
          </a:prstGeom>
        </p:spPr>
      </p:pic>
      <p:sp>
        <p:nvSpPr>
          <p:cNvPr id="2" name="Title 1">
            <a:extLst>
              <a:ext uri="{FF2B5EF4-FFF2-40B4-BE49-F238E27FC236}">
                <a16:creationId xmlns:a16="http://schemas.microsoft.com/office/drawing/2014/main" id="{2CBD3E0F-5429-CF56-5F28-56F6514A5A89}"/>
              </a:ext>
            </a:extLst>
          </p:cNvPr>
          <p:cNvSpPr>
            <a:spLocks noGrp="1"/>
          </p:cNvSpPr>
          <p:nvPr>
            <p:ph type="title"/>
          </p:nvPr>
        </p:nvSpPr>
        <p:spPr>
          <a:xfrm>
            <a:off x="259882" y="113769"/>
            <a:ext cx="4609001" cy="1849785"/>
          </a:xfrm>
        </p:spPr>
        <p:txBody>
          <a:bodyPr>
            <a:normAutofit/>
          </a:bodyPr>
          <a:lstStyle/>
          <a:p>
            <a:r>
              <a:rPr lang="en-US" sz="3800" b="1" dirty="0">
                <a:latin typeface="Bookman Old Style" panose="02050604050505020204" pitchFamily="18" charset="0"/>
              </a:rPr>
              <a:t>Peter is sent to the Gentiles  </a:t>
            </a:r>
            <a:r>
              <a:rPr lang="en-US" sz="3600" dirty="0">
                <a:latin typeface="Bookman Old Style" panose="02050604050505020204" pitchFamily="18" charset="0"/>
              </a:rPr>
              <a:t>(Acts 10:1-23)</a:t>
            </a:r>
            <a:endParaRPr lang="en-US" dirty="0">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1E1B5535-3BAB-8F7E-6AED-98C62CED60BA}"/>
              </a:ext>
            </a:extLst>
          </p:cNvPr>
          <p:cNvSpPr>
            <a:spLocks noGrp="1"/>
          </p:cNvSpPr>
          <p:nvPr>
            <p:ph idx="1"/>
          </p:nvPr>
        </p:nvSpPr>
        <p:spPr>
          <a:xfrm>
            <a:off x="259883" y="1963554"/>
            <a:ext cx="4392800" cy="4866870"/>
          </a:xfrm>
        </p:spPr>
        <p:txBody>
          <a:bodyPr>
            <a:normAutofit/>
          </a:bodyPr>
          <a:lstStyle/>
          <a:p>
            <a:pPr>
              <a:spcBef>
                <a:spcPts val="0"/>
              </a:spcBef>
            </a:pPr>
            <a:r>
              <a:rPr lang="en-US" sz="3200" b="1" dirty="0"/>
              <a:t>A certain man named Cornelius dwelt in Caesarea…</a:t>
            </a:r>
          </a:p>
          <a:p>
            <a:pPr marL="508000" lvl="1" indent="-271463">
              <a:spcBef>
                <a:spcPts val="0"/>
              </a:spcBef>
            </a:pPr>
            <a:r>
              <a:rPr lang="en-US" sz="3000" i="1" dirty="0">
                <a:solidFill>
                  <a:srgbClr val="800000"/>
                </a:solidFill>
                <a:effectLst>
                  <a:outerShdw blurRad="38100" dist="38100" dir="2700000" algn="tl">
                    <a:srgbClr val="000000">
                      <a:alpha val="43137"/>
                    </a:srgbClr>
                  </a:outerShdw>
                </a:effectLst>
              </a:rPr>
              <a:t>A </a:t>
            </a:r>
            <a:r>
              <a:rPr lang="en-US" sz="3000" b="1" i="1" dirty="0">
                <a:solidFill>
                  <a:srgbClr val="800000"/>
                </a:solidFill>
                <a:effectLst>
                  <a:outerShdw blurRad="38100" dist="38100" dir="2700000" algn="tl">
                    <a:srgbClr val="000000">
                      <a:alpha val="43137"/>
                    </a:srgbClr>
                  </a:outerShdw>
                </a:effectLst>
              </a:rPr>
              <a:t>Centurion</a:t>
            </a:r>
            <a:r>
              <a:rPr lang="en-US" sz="3000" i="1" dirty="0">
                <a:solidFill>
                  <a:srgbClr val="800000"/>
                </a:solidFill>
                <a:effectLst>
                  <a:outerShdw blurRad="38100" dist="38100" dir="2700000" algn="tl">
                    <a:srgbClr val="000000">
                      <a:alpha val="43137"/>
                    </a:srgbClr>
                  </a:outerShdw>
                </a:effectLst>
              </a:rPr>
              <a:t> of the Italian Regiment.</a:t>
            </a:r>
          </a:p>
          <a:p>
            <a:pPr marL="508000" lvl="1" indent="-271463">
              <a:spcBef>
                <a:spcPts val="0"/>
              </a:spcBef>
            </a:pPr>
            <a:r>
              <a:rPr lang="en-US" sz="3000" i="1" dirty="0">
                <a:solidFill>
                  <a:srgbClr val="800000"/>
                </a:solidFill>
                <a:effectLst>
                  <a:outerShdw blurRad="38100" dist="38100" dir="2700000" algn="tl">
                    <a:srgbClr val="000000">
                      <a:alpha val="43137"/>
                    </a:srgbClr>
                  </a:outerShdw>
                </a:effectLst>
              </a:rPr>
              <a:t>A </a:t>
            </a:r>
            <a:r>
              <a:rPr lang="en-US" sz="3000" b="1" i="1" dirty="0">
                <a:solidFill>
                  <a:srgbClr val="800000"/>
                </a:solidFill>
                <a:effectLst>
                  <a:outerShdw blurRad="38100" dist="38100" dir="2700000" algn="tl">
                    <a:srgbClr val="000000">
                      <a:alpha val="43137"/>
                    </a:srgbClr>
                  </a:outerShdw>
                </a:effectLst>
              </a:rPr>
              <a:t>devout</a:t>
            </a:r>
            <a:r>
              <a:rPr lang="en-US" sz="3000" i="1" dirty="0">
                <a:solidFill>
                  <a:srgbClr val="800000"/>
                </a:solidFill>
                <a:effectLst>
                  <a:outerShdw blurRad="38100" dist="38100" dir="2700000" algn="tl">
                    <a:srgbClr val="000000">
                      <a:alpha val="43137"/>
                    </a:srgbClr>
                  </a:outerShdw>
                </a:effectLst>
              </a:rPr>
              <a:t> man</a:t>
            </a:r>
          </a:p>
          <a:p>
            <a:pPr marL="508000" lvl="1" indent="-271463">
              <a:spcBef>
                <a:spcPts val="0"/>
              </a:spcBef>
            </a:pPr>
            <a:r>
              <a:rPr lang="en-US" sz="3000" i="1" dirty="0">
                <a:solidFill>
                  <a:srgbClr val="800000"/>
                </a:solidFill>
                <a:effectLst>
                  <a:outerShdw blurRad="38100" dist="38100" dir="2700000" algn="tl">
                    <a:srgbClr val="000000">
                      <a:alpha val="43137"/>
                    </a:srgbClr>
                  </a:outerShdw>
                </a:effectLst>
              </a:rPr>
              <a:t>One who </a:t>
            </a:r>
            <a:r>
              <a:rPr lang="en-US" sz="3000" b="1" i="1" dirty="0">
                <a:solidFill>
                  <a:srgbClr val="800000"/>
                </a:solidFill>
                <a:effectLst>
                  <a:outerShdw blurRad="38100" dist="38100" dir="2700000" algn="tl">
                    <a:srgbClr val="000000">
                      <a:alpha val="43137"/>
                    </a:srgbClr>
                  </a:outerShdw>
                </a:effectLst>
              </a:rPr>
              <a:t>feared God </a:t>
            </a:r>
            <a:r>
              <a:rPr lang="en-US" sz="3000" i="1" dirty="0">
                <a:solidFill>
                  <a:srgbClr val="800000"/>
                </a:solidFill>
                <a:effectLst>
                  <a:outerShdw blurRad="38100" dist="38100" dir="2700000" algn="tl">
                    <a:srgbClr val="000000">
                      <a:alpha val="43137"/>
                    </a:srgbClr>
                  </a:outerShdw>
                </a:effectLst>
              </a:rPr>
              <a:t>with his household</a:t>
            </a:r>
          </a:p>
          <a:p>
            <a:pPr marL="508000" lvl="1" indent="-271463">
              <a:spcBef>
                <a:spcPts val="0"/>
              </a:spcBef>
            </a:pPr>
            <a:r>
              <a:rPr lang="en-US" sz="3000" b="1" i="1" dirty="0">
                <a:solidFill>
                  <a:srgbClr val="800000"/>
                </a:solidFill>
                <a:effectLst>
                  <a:outerShdw blurRad="38100" dist="38100" dir="2700000" algn="tl">
                    <a:srgbClr val="000000">
                      <a:alpha val="43137"/>
                    </a:srgbClr>
                  </a:outerShdw>
                </a:effectLst>
              </a:rPr>
              <a:t>Gave alms </a:t>
            </a:r>
            <a:r>
              <a:rPr lang="en-US" sz="3000" i="1" dirty="0">
                <a:solidFill>
                  <a:srgbClr val="800000"/>
                </a:solidFill>
                <a:effectLst>
                  <a:outerShdw blurRad="38100" dist="38100" dir="2700000" algn="tl">
                    <a:srgbClr val="000000">
                      <a:alpha val="43137"/>
                    </a:srgbClr>
                  </a:outerShdw>
                </a:effectLst>
              </a:rPr>
              <a:t>generously</a:t>
            </a:r>
          </a:p>
          <a:p>
            <a:pPr marL="508000" lvl="1" indent="-271463">
              <a:spcBef>
                <a:spcPts val="0"/>
              </a:spcBef>
            </a:pPr>
            <a:r>
              <a:rPr lang="en-US" sz="3000" b="1" i="1" dirty="0">
                <a:solidFill>
                  <a:srgbClr val="800000"/>
                </a:solidFill>
                <a:effectLst>
                  <a:outerShdw blurRad="38100" dist="38100" dir="2700000" algn="tl">
                    <a:srgbClr val="000000">
                      <a:alpha val="43137"/>
                    </a:srgbClr>
                  </a:outerShdw>
                </a:effectLst>
              </a:rPr>
              <a:t>Prayed</a:t>
            </a:r>
            <a:r>
              <a:rPr lang="en-US" sz="3000" i="1" dirty="0">
                <a:solidFill>
                  <a:srgbClr val="800000"/>
                </a:solidFill>
                <a:effectLst>
                  <a:outerShdw blurRad="38100" dist="38100" dir="2700000" algn="tl">
                    <a:srgbClr val="000000">
                      <a:alpha val="43137"/>
                    </a:srgbClr>
                  </a:outerShdw>
                </a:effectLst>
              </a:rPr>
              <a:t> to God always</a:t>
            </a:r>
          </a:p>
          <a:p>
            <a:pPr>
              <a:spcBef>
                <a:spcPts val="0"/>
              </a:spcBef>
            </a:pPr>
            <a:endParaRPr lang="en-US" sz="3200" b="1" dirty="0"/>
          </a:p>
          <a:p>
            <a:pPr>
              <a:spcBef>
                <a:spcPts val="0"/>
              </a:spcBef>
            </a:pPr>
            <a:endParaRPr lang="en-US" sz="3200" b="1" dirty="0"/>
          </a:p>
          <a:p>
            <a:pPr>
              <a:spcBef>
                <a:spcPts val="0"/>
              </a:spcBef>
            </a:pPr>
            <a:endParaRPr lang="en-US" sz="3200" dirty="0"/>
          </a:p>
          <a:p>
            <a:pPr marL="920750" lvl="2" indent="-238125">
              <a:spcBef>
                <a:spcPts val="30"/>
              </a:spcBef>
            </a:pPr>
            <a:endParaRPr lang="en-US" dirty="0"/>
          </a:p>
        </p:txBody>
      </p:sp>
      <p:sp>
        <p:nvSpPr>
          <p:cNvPr id="5" name="5-Point Star 4">
            <a:extLst>
              <a:ext uri="{FF2B5EF4-FFF2-40B4-BE49-F238E27FC236}">
                <a16:creationId xmlns:a16="http://schemas.microsoft.com/office/drawing/2014/main" id="{0B9EBAE8-C7D3-87AA-8F73-E819B82C9459}"/>
              </a:ext>
            </a:extLst>
          </p:cNvPr>
          <p:cNvSpPr/>
          <p:nvPr/>
        </p:nvSpPr>
        <p:spPr>
          <a:xfrm>
            <a:off x="8706370" y="3893671"/>
            <a:ext cx="336177" cy="322729"/>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731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C4E510-E910-3146-5C7D-95843085059C}"/>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brightnessContrast bright="20000" contrast="20000"/>
                    </a14:imgEffect>
                  </a14:imgLayer>
                </a14:imgProps>
              </a:ext>
            </a:extLst>
          </a:blip>
          <a:stretch>
            <a:fillRect/>
          </a:stretch>
        </p:blipFill>
        <p:spPr>
          <a:xfrm>
            <a:off x="-1" y="0"/>
            <a:ext cx="9872133" cy="6858000"/>
          </a:xfrm>
          <a:prstGeom prst="rect">
            <a:avLst/>
          </a:prstGeom>
        </p:spPr>
      </p:pic>
      <p:sp>
        <p:nvSpPr>
          <p:cNvPr id="2" name="Title 1">
            <a:extLst>
              <a:ext uri="{FF2B5EF4-FFF2-40B4-BE49-F238E27FC236}">
                <a16:creationId xmlns:a16="http://schemas.microsoft.com/office/drawing/2014/main" id="{79FABC51-66EF-2853-206F-650BAA94F942}"/>
              </a:ext>
            </a:extLst>
          </p:cNvPr>
          <p:cNvSpPr>
            <a:spLocks noGrp="1"/>
          </p:cNvSpPr>
          <p:nvPr>
            <p:ph type="title"/>
          </p:nvPr>
        </p:nvSpPr>
        <p:spPr/>
        <p:txBody>
          <a:bodyPr/>
          <a:lstStyle/>
          <a:p>
            <a:r>
              <a:rPr lang="en-US" dirty="0"/>
              <a:t>Caesarea</a:t>
            </a:r>
          </a:p>
        </p:txBody>
      </p:sp>
      <p:sp>
        <p:nvSpPr>
          <p:cNvPr id="3" name="Content Placeholder 2">
            <a:extLst>
              <a:ext uri="{FF2B5EF4-FFF2-40B4-BE49-F238E27FC236}">
                <a16:creationId xmlns:a16="http://schemas.microsoft.com/office/drawing/2014/main" id="{D9AE7EB4-7193-42EE-074F-A73EAF30E22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9110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04660A-A188-B083-F8BD-CDEB6368C6D6}"/>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brightnessContrast bright="20000" contrast="20000"/>
                    </a14:imgEffect>
                  </a14:imgLayer>
                </a14:imgProps>
              </a:ext>
            </a:extLst>
          </a:blip>
          <a:stretch>
            <a:fillRect/>
          </a:stretch>
        </p:blipFill>
        <p:spPr>
          <a:xfrm>
            <a:off x="2724" y="0"/>
            <a:ext cx="9138551" cy="6858000"/>
          </a:xfrm>
          <a:prstGeom prst="rect">
            <a:avLst/>
          </a:prstGeom>
        </p:spPr>
      </p:pic>
      <p:sp>
        <p:nvSpPr>
          <p:cNvPr id="2" name="Title 1">
            <a:extLst>
              <a:ext uri="{FF2B5EF4-FFF2-40B4-BE49-F238E27FC236}">
                <a16:creationId xmlns:a16="http://schemas.microsoft.com/office/drawing/2014/main" id="{7C24D6AF-CCD8-58B4-C298-4F7C9BA6A02C}"/>
              </a:ext>
            </a:extLst>
          </p:cNvPr>
          <p:cNvSpPr>
            <a:spLocks noGrp="1"/>
          </p:cNvSpPr>
          <p:nvPr>
            <p:ph type="title"/>
          </p:nvPr>
        </p:nvSpPr>
        <p:spPr/>
        <p:txBody>
          <a:bodyPr/>
          <a:lstStyle/>
          <a:p>
            <a:r>
              <a:rPr lang="en-US" dirty="0"/>
              <a:t>Caesarea</a:t>
            </a:r>
          </a:p>
        </p:txBody>
      </p:sp>
      <p:sp>
        <p:nvSpPr>
          <p:cNvPr id="3" name="Content Placeholder 2">
            <a:extLst>
              <a:ext uri="{FF2B5EF4-FFF2-40B4-BE49-F238E27FC236}">
                <a16:creationId xmlns:a16="http://schemas.microsoft.com/office/drawing/2014/main" id="{F3AC24F6-EA49-49C2-9219-1CD3B3BFD7E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38080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1EB1C-83E1-BBFC-6457-FA9DFCD6D81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A3C0E60-3FDF-1F6B-1A7F-277BDF31EDF4}"/>
              </a:ext>
            </a:extLst>
          </p:cNvPr>
          <p:cNvPicPr>
            <a:picLocks noChangeAspect="1"/>
          </p:cNvPicPr>
          <p:nvPr/>
        </p:nvPicPr>
        <p:blipFill>
          <a:blip r:embed="rId3">
            <a:lum bright="-8000" contrast="40000"/>
          </a:blip>
          <a:srcRect l="5795" t="26902" r="38584" b="9675"/>
          <a:stretch>
            <a:fillRect/>
          </a:stretch>
        </p:blipFill>
        <p:spPr>
          <a:xfrm>
            <a:off x="4717478" y="0"/>
            <a:ext cx="4426522" cy="6830424"/>
          </a:xfrm>
          <a:prstGeom prst="rect">
            <a:avLst/>
          </a:prstGeom>
        </p:spPr>
      </p:pic>
      <p:sp>
        <p:nvSpPr>
          <p:cNvPr id="2" name="Title 1">
            <a:extLst>
              <a:ext uri="{FF2B5EF4-FFF2-40B4-BE49-F238E27FC236}">
                <a16:creationId xmlns:a16="http://schemas.microsoft.com/office/drawing/2014/main" id="{A091C227-F752-6DD3-CAD4-47C525D1BD87}"/>
              </a:ext>
            </a:extLst>
          </p:cNvPr>
          <p:cNvSpPr>
            <a:spLocks noGrp="1"/>
          </p:cNvSpPr>
          <p:nvPr>
            <p:ph type="title"/>
          </p:nvPr>
        </p:nvSpPr>
        <p:spPr>
          <a:xfrm>
            <a:off x="395349" y="113769"/>
            <a:ext cx="3583985" cy="1849785"/>
          </a:xfrm>
        </p:spPr>
        <p:txBody>
          <a:bodyPr>
            <a:normAutofit/>
          </a:bodyPr>
          <a:lstStyle/>
          <a:p>
            <a:r>
              <a:rPr lang="en-US" sz="3800" b="1" dirty="0">
                <a:latin typeface="Bookman Old Style" panose="02050604050505020204" pitchFamily="18" charset="0"/>
              </a:rPr>
              <a:t>The Vision of Cornelius </a:t>
            </a:r>
            <a:r>
              <a:rPr lang="en-US" sz="3600" dirty="0">
                <a:latin typeface="Bookman Old Style" panose="02050604050505020204" pitchFamily="18" charset="0"/>
              </a:rPr>
              <a:t>(Acts 10:1-8)</a:t>
            </a:r>
            <a:endParaRPr lang="en-US" dirty="0">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C595325D-970F-C536-914B-EE4425571D7F}"/>
              </a:ext>
            </a:extLst>
          </p:cNvPr>
          <p:cNvSpPr>
            <a:spLocks noGrp="1"/>
          </p:cNvSpPr>
          <p:nvPr>
            <p:ph idx="1"/>
          </p:nvPr>
        </p:nvSpPr>
        <p:spPr>
          <a:xfrm>
            <a:off x="179200" y="1877361"/>
            <a:ext cx="4538278" cy="4866870"/>
          </a:xfrm>
        </p:spPr>
        <p:txBody>
          <a:bodyPr>
            <a:normAutofit/>
          </a:bodyPr>
          <a:lstStyle/>
          <a:p>
            <a:pPr marL="0" indent="0">
              <a:spcBef>
                <a:spcPts val="0"/>
              </a:spcBef>
              <a:buNone/>
            </a:pPr>
            <a:r>
              <a:rPr lang="en-US" sz="3200" b="1" dirty="0"/>
              <a:t>  An angel visits Cornelius</a:t>
            </a:r>
          </a:p>
          <a:p>
            <a:pPr marL="508000" lvl="1" indent="-271463">
              <a:spcBef>
                <a:spcPts val="0"/>
              </a:spcBef>
            </a:pPr>
            <a:r>
              <a:rPr lang="en-US" sz="3000" i="1" dirty="0">
                <a:effectLst>
                  <a:outerShdw blurRad="38100" dist="38100" dir="2700000" algn="tl">
                    <a:srgbClr val="000000">
                      <a:alpha val="43137"/>
                    </a:srgbClr>
                  </a:outerShdw>
                </a:effectLst>
              </a:rPr>
              <a:t>Cornelius is fasting and praying (cf. vs. 30) about the 9th hour (~3:00 PM).</a:t>
            </a:r>
          </a:p>
          <a:p>
            <a:pPr marL="508000" lvl="1" indent="-271463">
              <a:spcBef>
                <a:spcPts val="0"/>
              </a:spcBef>
            </a:pPr>
            <a:r>
              <a:rPr lang="en-US" sz="3000" i="1" dirty="0">
                <a:effectLst>
                  <a:outerShdw blurRad="38100" dist="38100" dir="2700000" algn="tl">
                    <a:srgbClr val="000000">
                      <a:alpha val="43137"/>
                    </a:srgbClr>
                  </a:outerShdw>
                </a:effectLst>
              </a:rPr>
              <a:t>He observes a man in bright clothing (an angel of God, vs. 3).</a:t>
            </a:r>
          </a:p>
          <a:p>
            <a:pPr marL="508000" lvl="1" indent="-271463">
              <a:spcBef>
                <a:spcPts val="0"/>
              </a:spcBef>
            </a:pPr>
            <a:r>
              <a:rPr lang="en-US" sz="3000" i="1" dirty="0">
                <a:effectLst>
                  <a:outerShdw blurRad="38100" dist="38100" dir="2700000" algn="tl">
                    <a:srgbClr val="000000">
                      <a:alpha val="43137"/>
                    </a:srgbClr>
                  </a:outerShdw>
                </a:effectLst>
              </a:rPr>
              <a:t>His “prayers and alms have come up for a </a:t>
            </a:r>
            <a:r>
              <a:rPr lang="en-US" sz="3000" b="1" i="1" dirty="0">
                <a:solidFill>
                  <a:srgbClr val="800000"/>
                </a:solidFill>
                <a:effectLst>
                  <a:outerShdw blurRad="38100" dist="38100" dir="2700000" algn="tl">
                    <a:srgbClr val="000000">
                      <a:alpha val="43137"/>
                    </a:srgbClr>
                  </a:outerShdw>
                </a:effectLst>
              </a:rPr>
              <a:t>memorial</a:t>
            </a:r>
            <a:r>
              <a:rPr lang="en-US" sz="3000" i="1" dirty="0">
                <a:effectLst>
                  <a:outerShdw blurRad="38100" dist="38100" dir="2700000" algn="tl">
                    <a:srgbClr val="000000">
                      <a:alpha val="43137"/>
                    </a:srgbClr>
                  </a:outerShdw>
                </a:effectLst>
              </a:rPr>
              <a:t> before God.” </a:t>
            </a:r>
            <a:endParaRPr lang="en-US" sz="3200" b="1" dirty="0"/>
          </a:p>
          <a:p>
            <a:pPr>
              <a:spcBef>
                <a:spcPts val="0"/>
              </a:spcBef>
            </a:pPr>
            <a:endParaRPr lang="en-US" sz="3200" b="1" dirty="0"/>
          </a:p>
          <a:p>
            <a:pPr>
              <a:spcBef>
                <a:spcPts val="0"/>
              </a:spcBef>
            </a:pPr>
            <a:endParaRPr lang="en-US" sz="3200" dirty="0"/>
          </a:p>
          <a:p>
            <a:pPr marL="920750" lvl="2" indent="-238125">
              <a:spcBef>
                <a:spcPts val="30"/>
              </a:spcBef>
            </a:pPr>
            <a:endParaRPr lang="en-US" dirty="0"/>
          </a:p>
        </p:txBody>
      </p:sp>
      <p:sp>
        <p:nvSpPr>
          <p:cNvPr id="5" name="5-Point Star 4">
            <a:extLst>
              <a:ext uri="{FF2B5EF4-FFF2-40B4-BE49-F238E27FC236}">
                <a16:creationId xmlns:a16="http://schemas.microsoft.com/office/drawing/2014/main" id="{BFB81FB9-A886-1110-4AE0-D0C2B338EDFD}"/>
              </a:ext>
            </a:extLst>
          </p:cNvPr>
          <p:cNvSpPr/>
          <p:nvPr/>
        </p:nvSpPr>
        <p:spPr>
          <a:xfrm>
            <a:off x="8706370" y="3893671"/>
            <a:ext cx="336177" cy="322729"/>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673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4B482-5B1F-2B64-54CD-F635BAAEAFF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29D5FDC-1DAD-F2FE-768A-59FD114FA619}"/>
              </a:ext>
            </a:extLst>
          </p:cNvPr>
          <p:cNvPicPr>
            <a:picLocks noChangeAspect="1"/>
          </p:cNvPicPr>
          <p:nvPr/>
        </p:nvPicPr>
        <p:blipFill>
          <a:blip r:embed="rId3">
            <a:lum bright="-8000" contrast="40000"/>
          </a:blip>
          <a:srcRect l="5795" t="26902" r="38584" b="9675"/>
          <a:stretch>
            <a:fillRect/>
          </a:stretch>
        </p:blipFill>
        <p:spPr>
          <a:xfrm>
            <a:off x="4717478" y="0"/>
            <a:ext cx="4426522" cy="6830424"/>
          </a:xfrm>
          <a:prstGeom prst="rect">
            <a:avLst/>
          </a:prstGeom>
        </p:spPr>
      </p:pic>
      <p:sp>
        <p:nvSpPr>
          <p:cNvPr id="2" name="Title 1">
            <a:extLst>
              <a:ext uri="{FF2B5EF4-FFF2-40B4-BE49-F238E27FC236}">
                <a16:creationId xmlns:a16="http://schemas.microsoft.com/office/drawing/2014/main" id="{36B3D11D-3702-3C26-E628-35A4BAAA5F9E}"/>
              </a:ext>
            </a:extLst>
          </p:cNvPr>
          <p:cNvSpPr>
            <a:spLocks noGrp="1"/>
          </p:cNvSpPr>
          <p:nvPr>
            <p:ph type="title"/>
          </p:nvPr>
        </p:nvSpPr>
        <p:spPr>
          <a:xfrm>
            <a:off x="395349" y="113769"/>
            <a:ext cx="3583985" cy="1849785"/>
          </a:xfrm>
        </p:spPr>
        <p:txBody>
          <a:bodyPr>
            <a:normAutofit/>
          </a:bodyPr>
          <a:lstStyle/>
          <a:p>
            <a:r>
              <a:rPr lang="en-US" sz="3800" b="1" dirty="0">
                <a:latin typeface="Bookman Old Style" panose="02050604050505020204" pitchFamily="18" charset="0"/>
              </a:rPr>
              <a:t>The Vision of Cornelius </a:t>
            </a:r>
            <a:r>
              <a:rPr lang="en-US" sz="3600" dirty="0">
                <a:latin typeface="Bookman Old Style" panose="02050604050505020204" pitchFamily="18" charset="0"/>
              </a:rPr>
              <a:t>(Acts 10:1-8)</a:t>
            </a:r>
            <a:endParaRPr lang="en-US" dirty="0">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AB851B6D-A625-D77D-4842-F4B27A51553C}"/>
              </a:ext>
            </a:extLst>
          </p:cNvPr>
          <p:cNvSpPr>
            <a:spLocks noGrp="1"/>
          </p:cNvSpPr>
          <p:nvPr>
            <p:ph idx="1"/>
          </p:nvPr>
        </p:nvSpPr>
        <p:spPr>
          <a:xfrm>
            <a:off x="179200" y="1877360"/>
            <a:ext cx="4436825" cy="4980639"/>
          </a:xfrm>
        </p:spPr>
        <p:txBody>
          <a:bodyPr>
            <a:normAutofit fontScale="85000" lnSpcReduction="20000"/>
          </a:bodyPr>
          <a:lstStyle/>
          <a:p>
            <a:pPr marL="0" indent="0">
              <a:lnSpc>
                <a:spcPct val="95000"/>
              </a:lnSpc>
              <a:spcBef>
                <a:spcPts val="0"/>
              </a:spcBef>
              <a:buNone/>
            </a:pPr>
            <a:r>
              <a:rPr lang="en-US" sz="3800" b="1" dirty="0"/>
              <a:t>An angel visits Cornelius.</a:t>
            </a:r>
          </a:p>
          <a:p>
            <a:pPr marL="236538" indent="-236538">
              <a:lnSpc>
                <a:spcPct val="95000"/>
              </a:lnSpc>
              <a:spcBef>
                <a:spcPts val="0"/>
              </a:spcBef>
            </a:pPr>
            <a:r>
              <a:rPr lang="en-US" sz="3500" i="1" dirty="0">
                <a:solidFill>
                  <a:srgbClr val="800000"/>
                </a:solidFill>
                <a:effectLst>
                  <a:outerShdw blurRad="38100" dist="38100" dir="2700000" algn="tl">
                    <a:srgbClr val="000000">
                      <a:alpha val="43137"/>
                    </a:srgbClr>
                  </a:outerShdw>
                </a:effectLst>
              </a:rPr>
              <a:t>He tells Cornelius to “send men to Joppa, and send for Simon Peter. </a:t>
            </a:r>
          </a:p>
          <a:p>
            <a:pPr marL="508000" lvl="1" indent="-271463">
              <a:lnSpc>
                <a:spcPct val="95000"/>
              </a:lnSpc>
              <a:spcBef>
                <a:spcPts val="0"/>
              </a:spcBef>
            </a:pPr>
            <a:r>
              <a:rPr lang="en-US" sz="3400" b="1" dirty="0"/>
              <a:t>He is lodging with Simon, a tanner* whose house is by the sea. </a:t>
            </a:r>
          </a:p>
          <a:p>
            <a:pPr marL="508000" lvl="1" indent="-271463">
              <a:lnSpc>
                <a:spcPct val="95000"/>
              </a:lnSpc>
              <a:spcBef>
                <a:spcPts val="0"/>
              </a:spcBef>
            </a:pPr>
            <a:r>
              <a:rPr lang="en-US" sz="3400" b="1" dirty="0"/>
              <a:t>He will tell you what you must do." </a:t>
            </a:r>
          </a:p>
          <a:p>
            <a:pPr marL="271463" indent="-271463">
              <a:lnSpc>
                <a:spcPct val="95000"/>
              </a:lnSpc>
              <a:spcBef>
                <a:spcPts val="0"/>
              </a:spcBef>
            </a:pPr>
            <a:r>
              <a:rPr lang="en-US" sz="3500" i="1" dirty="0">
                <a:solidFill>
                  <a:srgbClr val="800000"/>
                </a:solidFill>
                <a:effectLst>
                  <a:outerShdw blurRad="38100" dist="38100" dir="2700000" algn="tl">
                    <a:srgbClr val="000000">
                      <a:alpha val="43137"/>
                    </a:srgbClr>
                  </a:outerShdw>
                </a:effectLst>
              </a:rPr>
              <a:t>Cornelius calls two of his household servants and a devout soldier, explains to them “all things” and sends them to Joppa.</a:t>
            </a:r>
            <a:endParaRPr lang="en-US" sz="3500" b="1" dirty="0">
              <a:solidFill>
                <a:srgbClr val="800000"/>
              </a:solidFill>
            </a:endParaRPr>
          </a:p>
          <a:p>
            <a:pPr>
              <a:spcBef>
                <a:spcPts val="0"/>
              </a:spcBef>
            </a:pPr>
            <a:endParaRPr lang="en-US" sz="3200" dirty="0"/>
          </a:p>
          <a:p>
            <a:pPr marL="920750" lvl="2" indent="-238125">
              <a:spcBef>
                <a:spcPts val="30"/>
              </a:spcBef>
            </a:pPr>
            <a:endParaRPr lang="en-US" dirty="0"/>
          </a:p>
        </p:txBody>
      </p:sp>
      <p:sp>
        <p:nvSpPr>
          <p:cNvPr id="5" name="5-Point Star 4">
            <a:extLst>
              <a:ext uri="{FF2B5EF4-FFF2-40B4-BE49-F238E27FC236}">
                <a16:creationId xmlns:a16="http://schemas.microsoft.com/office/drawing/2014/main" id="{1F3E0880-F2C9-3F4D-3667-2D5E132D0FD3}"/>
              </a:ext>
            </a:extLst>
          </p:cNvPr>
          <p:cNvSpPr/>
          <p:nvPr/>
        </p:nvSpPr>
        <p:spPr>
          <a:xfrm>
            <a:off x="8706370" y="3893671"/>
            <a:ext cx="336177" cy="322729"/>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046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882" y="113769"/>
            <a:ext cx="8332789" cy="1083019"/>
          </a:xfrm>
        </p:spPr>
        <p:txBody>
          <a:bodyPr>
            <a:normAutofit/>
          </a:bodyPr>
          <a:lstStyle/>
          <a:p>
            <a:r>
              <a:rPr lang="en-US" sz="3800" b="1" dirty="0">
                <a:latin typeface="Bookman Old Style" panose="02050604050505020204" pitchFamily="18" charset="0"/>
              </a:rPr>
              <a:t>Peter’s Vision </a:t>
            </a:r>
            <a:br>
              <a:rPr lang="en-US" sz="3800" b="1" dirty="0">
                <a:latin typeface="Bookman Old Style" panose="02050604050505020204" pitchFamily="18" charset="0"/>
              </a:rPr>
            </a:br>
            <a:r>
              <a:rPr lang="en-US" sz="2800" b="1" dirty="0">
                <a:latin typeface="Bookman Old Style" panose="02050604050505020204" pitchFamily="18" charset="0"/>
              </a:rPr>
              <a:t>(</a:t>
            </a:r>
            <a:r>
              <a:rPr lang="en-US" sz="2800" dirty="0">
                <a:latin typeface="Bookman Old Style" panose="02050604050505020204" pitchFamily="18" charset="0"/>
              </a:rPr>
              <a:t>Acts 10:9-16)</a:t>
            </a:r>
            <a:endParaRPr lang="en-US" dirty="0">
              <a:latin typeface="Bookman Old Style" panose="02050604050505020204" pitchFamily="18" charset="0"/>
            </a:endParaRPr>
          </a:p>
        </p:txBody>
      </p:sp>
      <p:sp>
        <p:nvSpPr>
          <p:cNvPr id="3" name="Content Placeholder 2"/>
          <p:cNvSpPr>
            <a:spLocks noGrp="1"/>
          </p:cNvSpPr>
          <p:nvPr>
            <p:ph idx="1"/>
          </p:nvPr>
        </p:nvSpPr>
        <p:spPr>
          <a:xfrm>
            <a:off x="259883" y="1196788"/>
            <a:ext cx="4633850" cy="5661212"/>
          </a:xfrm>
        </p:spPr>
        <p:txBody>
          <a:bodyPr>
            <a:normAutofit/>
          </a:bodyPr>
          <a:lstStyle/>
          <a:p>
            <a:pPr>
              <a:spcBef>
                <a:spcPts val="0"/>
              </a:spcBef>
            </a:pPr>
            <a:r>
              <a:rPr lang="en-US" sz="3200" b="1" dirty="0"/>
              <a:t>Peter went up on the housetop to pray about the 6</a:t>
            </a:r>
            <a:r>
              <a:rPr lang="en-US" sz="3200" b="1" baseline="30000" dirty="0"/>
              <a:t>th</a:t>
            </a:r>
            <a:r>
              <a:rPr lang="en-US" sz="3200" b="1" dirty="0"/>
              <a:t> hour (~noon)</a:t>
            </a:r>
          </a:p>
          <a:p>
            <a:pPr>
              <a:spcBef>
                <a:spcPts val="0"/>
              </a:spcBef>
            </a:pPr>
            <a:r>
              <a:rPr lang="en-US" sz="3200" b="1" dirty="0"/>
              <a:t>He became hungry and then fell into a trance.*</a:t>
            </a:r>
          </a:p>
          <a:p>
            <a:pPr>
              <a:spcBef>
                <a:spcPts val="0"/>
              </a:spcBef>
            </a:pPr>
            <a:r>
              <a:rPr lang="en-US" sz="3200" b="1" dirty="0"/>
              <a:t>He sees heaven opened and a great sheet bound at the corners descends.</a:t>
            </a:r>
          </a:p>
          <a:p>
            <a:pPr marL="508000" lvl="1" indent="-271463">
              <a:spcBef>
                <a:spcPts val="0"/>
              </a:spcBef>
            </a:pPr>
            <a:r>
              <a:rPr lang="en-US" sz="3000" i="1" dirty="0">
                <a:solidFill>
                  <a:srgbClr val="800000"/>
                </a:solidFill>
                <a:effectLst>
                  <a:outerShdw blurRad="38100" dist="38100" dir="2700000" algn="tl">
                    <a:srgbClr val="000000">
                      <a:alpha val="43137"/>
                    </a:srgbClr>
                  </a:outerShdw>
                </a:effectLst>
              </a:rPr>
              <a:t>It is filled with four-footed animals, wild beasts, creeping things, birds.</a:t>
            </a: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saturation sat="66000"/>
                    </a14:imgEffect>
                    <a14:imgEffect>
                      <a14:brightnessContrast contrast="20000"/>
                    </a14:imgEffect>
                  </a14:imgLayer>
                </a14:imgProps>
              </a:ext>
            </a:extLst>
          </a:blip>
          <a:stretch>
            <a:fillRect/>
          </a:stretch>
        </p:blipFill>
        <p:spPr>
          <a:xfrm>
            <a:off x="5236694" y="524933"/>
            <a:ext cx="3508376" cy="48173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11645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5078</TotalTime>
  <Words>1751</Words>
  <Application>Microsoft Office PowerPoint</Application>
  <PresentationFormat>On-screen Show (4:3)</PresentationFormat>
  <Paragraphs>105</Paragraphs>
  <Slides>14</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Arial Rounded MT Bold</vt:lpstr>
      <vt:lpstr>Baskerville Old Face</vt:lpstr>
      <vt:lpstr>Bookman Old Style</vt:lpstr>
      <vt:lpstr>Calibri</vt:lpstr>
      <vt:lpstr>Calibri Light</vt:lpstr>
      <vt:lpstr>Office Theme</vt:lpstr>
      <vt:lpstr>A C T S</vt:lpstr>
      <vt:lpstr>A C T S</vt:lpstr>
      <vt:lpstr>The Conversion Of Cornelius   An Overview</vt:lpstr>
      <vt:lpstr>Peter is sent to the Gentiles  (Acts 10:1-23)</vt:lpstr>
      <vt:lpstr>Caesarea</vt:lpstr>
      <vt:lpstr>Caesarea</vt:lpstr>
      <vt:lpstr>The Vision of Cornelius (Acts 10:1-8)</vt:lpstr>
      <vt:lpstr>The Vision of Cornelius (Acts 10:1-8)</vt:lpstr>
      <vt:lpstr>Peter’s Vision  (Acts 10:9-16)</vt:lpstr>
      <vt:lpstr>Peter’s Vision  (Acts 10:9-16)</vt:lpstr>
      <vt:lpstr>Houses by the Sea  at Joppa</vt:lpstr>
      <vt:lpstr>Houses by the Sea  at Joppa</vt:lpstr>
      <vt:lpstr>Peter meets the men sent from Cornelius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Eastside Enlightener</dc:creator>
  <cp:lastModifiedBy>Steve Klein</cp:lastModifiedBy>
  <cp:revision>209</cp:revision>
  <cp:lastPrinted>2025-09-26T19:05:29Z</cp:lastPrinted>
  <dcterms:created xsi:type="dcterms:W3CDTF">2017-02-28T16:48:13Z</dcterms:created>
  <dcterms:modified xsi:type="dcterms:W3CDTF">2025-09-28T13:19:09Z</dcterms:modified>
</cp:coreProperties>
</file>