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724" r:id="rId3"/>
    <p:sldId id="733" r:id="rId4"/>
    <p:sldId id="303" r:id="rId5"/>
    <p:sldId id="734" r:id="rId6"/>
    <p:sldId id="737" r:id="rId7"/>
    <p:sldId id="307" r:id="rId8"/>
    <p:sldId id="308" r:id="rId9"/>
    <p:sldId id="739" r:id="rId10"/>
    <p:sldId id="309" r:id="rId11"/>
    <p:sldId id="310" r:id="rId12"/>
    <p:sldId id="343"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7591" autoAdjust="0"/>
  </p:normalViewPr>
  <p:slideViewPr>
    <p:cSldViewPr snapToGrid="0">
      <p:cViewPr varScale="1">
        <p:scale>
          <a:sx n="18" d="100"/>
          <a:sy n="18" d="100"/>
        </p:scale>
        <p:origin x="175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10/3/2025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10/3/2025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“unique” in that it had happened only 1 other time…upon the apostles on the day of Pentecost  (2:1-4)    </a:t>
            </a:r>
          </a:p>
          <a:p>
            <a:pPr marL="171450" indent="-171450">
              <a:buFont typeface="Arial" panose="020B0604020202020204" pitchFamily="34" charset="0"/>
              <a:buChar char="•"/>
            </a:pPr>
            <a:r>
              <a:rPr lang="en-US" b="1" dirty="0"/>
              <a:t>Luke 24:49  </a:t>
            </a:r>
            <a:r>
              <a:rPr lang="en-US" dirty="0"/>
              <a:t>Behold, I send the Promise of My Father upon you; but tarry in the city of Jerusalem until you are endued with power from on high.“</a:t>
            </a:r>
          </a:p>
          <a:p>
            <a:pPr marL="171450" indent="-171450">
              <a:buFont typeface="Arial" panose="020B0604020202020204" pitchFamily="34" charset="0"/>
              <a:buChar char="•"/>
            </a:pPr>
            <a:r>
              <a:rPr lang="en-US" b="1" dirty="0"/>
              <a:t>Acts 1:4-5 </a:t>
            </a:r>
            <a:r>
              <a:rPr lang="en-US" dirty="0"/>
              <a:t>(the only event Peter could compare it to)</a:t>
            </a:r>
          </a:p>
          <a:p>
            <a:r>
              <a:rPr lang="en-US" dirty="0"/>
              <a:t>It had nothing to do directly with Cornelius’ salvation</a:t>
            </a:r>
          </a:p>
          <a:p>
            <a:r>
              <a:rPr lang="en-US" dirty="0"/>
              <a:t>It served ONE purpose:  it showed God now viewed the Gentiles equal with the Jews…they had the same access to Christ’s kingdom</a:t>
            </a:r>
          </a:p>
          <a:p>
            <a:r>
              <a:rPr lang="en-US" dirty="0"/>
              <a:t>The only baptism relevant today is baptism into Christ for the remission of sins    </a:t>
            </a:r>
          </a:p>
          <a:p>
            <a:pPr marL="171450" indent="-171450">
              <a:buFont typeface="Arial" panose="020B0604020202020204" pitchFamily="34" charset="0"/>
              <a:buChar char="•"/>
            </a:pPr>
            <a:r>
              <a:rPr lang="en-US" dirty="0"/>
              <a:t>There is one baptism. Eph 4:5</a:t>
            </a:r>
          </a:p>
          <a:p>
            <a:pPr marL="171450" indent="-171450">
              <a:buFont typeface="Arial" panose="020B0604020202020204" pitchFamily="34" charset="0"/>
              <a:buChar char="•"/>
            </a:pPr>
            <a:r>
              <a:rPr lang="en-US" b="1" dirty="0"/>
              <a:t>Galatians  3:27   </a:t>
            </a:r>
            <a:r>
              <a:rPr lang="en-US" dirty="0"/>
              <a:t>For as many of you as were baptized into Christ have put on Christ </a:t>
            </a:r>
          </a:p>
          <a:p>
            <a:pPr marL="171450" indent="-171450">
              <a:buFont typeface="Arial" panose="020B0604020202020204" pitchFamily="34" charset="0"/>
              <a:buChar char="•"/>
            </a:pPr>
            <a:r>
              <a:rPr lang="en-US" b="1" dirty="0"/>
              <a:t>Rom 6:3-4, 6</a:t>
            </a:r>
          </a:p>
          <a:p>
            <a:endParaRPr lang="en-US" dirty="0"/>
          </a:p>
          <a:p>
            <a:r>
              <a:rPr lang="en-US" dirty="0"/>
              <a:t>Could anyone doubt Cornelius’ goodness? There is a difference between being good (as man sees it) and being saved (according to God’s plan of redemption). There is no difference between a good lost person &amp; a bad lost person</a:t>
            </a:r>
          </a:p>
          <a:p>
            <a:pPr marL="171450" indent="-171450">
              <a:buFont typeface="Arial" panose="020B0604020202020204" pitchFamily="34" charset="0"/>
              <a:buChar char="•"/>
            </a:pPr>
            <a:r>
              <a:rPr lang="en-US" dirty="0"/>
              <a:t>He heard the Lord’s word    Acts 10:33   11:14</a:t>
            </a:r>
          </a:p>
          <a:p>
            <a:pPr marL="171450" indent="-171450">
              <a:buFont typeface="Arial" panose="020B0604020202020204" pitchFamily="34" charset="0"/>
              <a:buChar char="•"/>
            </a:pPr>
            <a:r>
              <a:rPr lang="en-US" dirty="0"/>
              <a:t>He believed what he heard    Acts 10:43    Rom 10:17</a:t>
            </a:r>
          </a:p>
          <a:p>
            <a:pPr marL="171450" indent="-171450">
              <a:buFont typeface="Arial" panose="020B0604020202020204" pitchFamily="34" charset="0"/>
              <a:buChar char="•"/>
            </a:pPr>
            <a:r>
              <a:rPr lang="en-US" dirty="0"/>
              <a:t>He repented of sin    Acts 11:18    Matt 3:8</a:t>
            </a:r>
          </a:p>
          <a:p>
            <a:pPr marL="171450" indent="-171450">
              <a:buFont typeface="Arial" panose="020B0604020202020204" pitchFamily="34" charset="0"/>
              <a:buChar char="•"/>
            </a:pPr>
            <a:r>
              <a:rPr lang="en-US" dirty="0"/>
              <a:t>He was baptized for the remission of sin    Acts 10:47-48    Mk 16:16</a:t>
            </a:r>
          </a:p>
          <a:p>
            <a:endParaRPr lang="en-US" dirty="0"/>
          </a:p>
          <a:p>
            <a:r>
              <a:rPr lang="en-US" dirty="0"/>
              <a:t>The main point in Peter’s vision was the Gentiles, not unclean foods, but the vision indicates God had removed the dietary restrictions He had imposed through Moses   (Lev 11; </a:t>
            </a:r>
            <a:r>
              <a:rPr lang="en-US" dirty="0" err="1"/>
              <a:t>Deut</a:t>
            </a:r>
            <a:r>
              <a:rPr lang="en-US" dirty="0"/>
              <a:t> 14)</a:t>
            </a:r>
          </a:p>
          <a:p>
            <a:r>
              <a:rPr lang="en-US" dirty="0"/>
              <a:t>The Law is no longer binding…an important part of N.T. teaching (Gal 3:19a, 23-25    Col 2:14, 16    Heb 8:1-3</a:t>
            </a:r>
          </a:p>
          <a:p>
            <a:r>
              <a:rPr lang="en-US" dirty="0"/>
              <a:t>A distinction many religious people do not understand nor practice</a:t>
            </a:r>
          </a:p>
          <a:p>
            <a:r>
              <a:rPr lang="en-US" b="1" dirty="0"/>
              <a:t>Colossians 2:14  </a:t>
            </a:r>
            <a:r>
              <a:rPr lang="en-US" dirty="0"/>
              <a:t>having wiped out the handwriting of requirements that was against us, which was contrary to us. And He has taken it out of the way, having nailed it to the cross. </a:t>
            </a:r>
          </a:p>
          <a:p>
            <a:r>
              <a:rPr lang="en-US" b="1" dirty="0"/>
              <a:t>Colossians 2:16-17  </a:t>
            </a:r>
            <a:r>
              <a:rPr lang="en-US" dirty="0"/>
              <a:t>So let no one judge you in food or in drink, or regarding a festival or a new moon or sabbaths,  17  which are a shadow of things to come, but the substance is of Christ.</a:t>
            </a:r>
          </a:p>
          <a:p>
            <a:endParaRPr lang="en-US" dirty="0"/>
          </a:p>
        </p:txBody>
      </p:sp>
      <p:sp>
        <p:nvSpPr>
          <p:cNvPr id="4" name="Slide Number Placeholder 3"/>
          <p:cNvSpPr>
            <a:spLocks noGrp="1"/>
          </p:cNvSpPr>
          <p:nvPr>
            <p:ph type="sldNum" sz="quarter" idx="5"/>
          </p:nvPr>
        </p:nvSpPr>
        <p:spPr/>
        <p:txBody>
          <a:bodyPr/>
          <a:lstStyle/>
          <a:p>
            <a:fld id="{149456B5-C767-47D2-A370-484F73D57CA0}" type="slidenum">
              <a:rPr lang="en-US" smtClean="0"/>
              <a:t>12</a:t>
            </a:fld>
            <a:endParaRPr lang="en-US"/>
          </a:p>
        </p:txBody>
      </p:sp>
    </p:spTree>
    <p:extLst>
      <p:ext uri="{BB962C8B-B14F-4D97-AF65-F5344CB8AC3E}">
        <p14:creationId xmlns:p14="http://schemas.microsoft.com/office/powerpoint/2010/main" val="346197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Amos 9:11-12  </a:t>
            </a:r>
            <a:r>
              <a:rPr lang="en-US" dirty="0"/>
              <a:t>"On that day I will raise up The tabernacle of David, which has fallen down, And repair its damages; I will raise up its ruins, And rebuild it as in the days of old;  12  That they may possess the remnant of Edom,  And all the Gentiles who are called by My name," Says the LORD who does this thing.</a:t>
            </a:r>
          </a:p>
          <a:p>
            <a:r>
              <a:rPr lang="en-US" b="1" dirty="0"/>
              <a:t>Acts 15:13-17  </a:t>
            </a:r>
            <a:r>
              <a:rPr lang="en-US" dirty="0"/>
              <a:t>And after they had become silent, James answered, saying, "Men and brethren, listen to me:  14  </a:t>
            </a:r>
            <a:r>
              <a:rPr lang="en-US" b="1" i="1" dirty="0"/>
              <a:t>Simon has declared </a:t>
            </a:r>
            <a:r>
              <a:rPr lang="en-US" dirty="0"/>
              <a:t>how God at </a:t>
            </a:r>
            <a:r>
              <a:rPr lang="en-US" b="1" i="1" dirty="0"/>
              <a:t>the first visited the Gentiles </a:t>
            </a:r>
            <a:r>
              <a:rPr lang="en-US" dirty="0"/>
              <a:t>to take out of them a people for His name.  15  And with this the words of the prophets agree, just as it is written:  16  'After This I Will Return And Will Rebuild The Tabernacle Of David, Which Has Fallen Down; I Will Rebuild Its Ruins, And I Will Set It Up;  17  So That The Rest Of Mankind May Seek The Lord, Even All The Gentiles Who Are Called By My Name, Says The Lord Who Does All These Things.'</a:t>
            </a:r>
          </a:p>
          <a:p>
            <a:r>
              <a:rPr lang="en-US" b="1" dirty="0"/>
              <a:t>Isaiah 49:6  </a:t>
            </a:r>
            <a:r>
              <a:rPr lang="en-US" dirty="0"/>
              <a:t>Indeed He says, 'It is too small a thing that You should be My Servant To raise up the tribes of Jacob, And to restore the preserved ones of Israel; I will also give You as a light to the Gentiles, That You should be My salvation to the ends of the earth.“</a:t>
            </a:r>
          </a:p>
          <a:p>
            <a:r>
              <a:rPr lang="en-US" b="1" dirty="0"/>
              <a:t>Isaiah 60:3  </a:t>
            </a:r>
            <a:r>
              <a:rPr lang="en-US" dirty="0"/>
              <a:t>The Gentiles shall come to your light, And kings to the brightness of your rising.</a:t>
            </a:r>
          </a:p>
          <a:p>
            <a:r>
              <a:rPr lang="en-US" b="1" dirty="0"/>
              <a:t>John 10:16  </a:t>
            </a:r>
            <a:r>
              <a:rPr lang="en-US" dirty="0"/>
              <a:t>And other sheep I have which are not of this fold; them also I must bring, and they will hear My voice; and there will be one flock and one shepherd.</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105939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72348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4A15-6D0C-D38E-8610-1AF7E66CD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90BBE-14BB-4DA3-1002-A590E1EC5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9DE90-B691-824F-76E1-E0E8A7CB5FE8}"/>
              </a:ext>
            </a:extLst>
          </p:cNvPr>
          <p:cNvSpPr>
            <a:spLocks noGrp="1"/>
          </p:cNvSpPr>
          <p:nvPr>
            <p:ph type="body" idx="1"/>
          </p:nvPr>
        </p:nvSpPr>
        <p:spPr/>
        <p:txBody>
          <a:bodyPr/>
          <a:lstStyle/>
          <a:p>
            <a:r>
              <a:rPr lang="en-US" dirty="0"/>
              <a:t>From Joppa to Caesarea is about 35 miles along the Via Maris.</a:t>
            </a:r>
          </a:p>
        </p:txBody>
      </p:sp>
      <p:sp>
        <p:nvSpPr>
          <p:cNvPr id="4" name="Slide Number Placeholder 3">
            <a:extLst>
              <a:ext uri="{FF2B5EF4-FFF2-40B4-BE49-F238E27FC236}">
                <a16:creationId xmlns:a16="http://schemas.microsoft.com/office/drawing/2014/main" id="{2CD73595-4049-1010-746B-23E3CCA89FCB}"/>
              </a:ext>
            </a:extLst>
          </p:cNvPr>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3311044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began with announcing his fresh understanding of the breadth of God’s grace:  God-fearing, truth-seeking Gentiles would now be acceptable to God, His kingdom    vv. 34-35</a:t>
            </a:r>
          </a:p>
          <a:p>
            <a:pPr marL="171450" indent="-171450">
              <a:buFont typeface="Arial" panose="020B0604020202020204" pitchFamily="34" charset="0"/>
              <a:buChar char="•"/>
            </a:pPr>
            <a:r>
              <a:rPr lang="en-US" dirty="0"/>
              <a:t>Proselytes were already members  (</a:t>
            </a:r>
            <a:r>
              <a:rPr lang="en-US" b="1" dirty="0"/>
              <a:t>Acts 2:5,10; 6:5 “</a:t>
            </a:r>
            <a:r>
              <a:rPr lang="en-US" dirty="0"/>
              <a:t>Nicolas, a proselyte from Antioch”;</a:t>
            </a:r>
            <a:r>
              <a:rPr lang="en-US" b="1" dirty="0"/>
              <a:t> 8:27</a:t>
            </a:r>
            <a:r>
              <a:rPr lang="en-US" dirty="0"/>
              <a:t>, the Ethiopian)</a:t>
            </a:r>
          </a:p>
          <a:p>
            <a:pPr marL="171450" indent="-171450">
              <a:buFont typeface="Arial" panose="020B0604020202020204" pitchFamily="34" charset="0"/>
              <a:buChar char="•"/>
            </a:pPr>
            <a:r>
              <a:rPr lang="en-US" dirty="0"/>
              <a:t>He “now” understood Gentiles were accepted (“God has shown me that I should not call any man common or unclean. 10:28;  cp. v. 15).</a:t>
            </a:r>
          </a:p>
          <a:p>
            <a:pPr marL="171450" indent="-171450">
              <a:buFont typeface="Arial" panose="020B0604020202020204" pitchFamily="34" charset="0"/>
              <a:buChar char="•"/>
            </a:pPr>
            <a:r>
              <a:rPr lang="en-US" dirty="0"/>
              <a:t>In </a:t>
            </a:r>
            <a:r>
              <a:rPr lang="en-US" b="1" dirty="0"/>
              <a:t>“every nation”…</a:t>
            </a:r>
            <a:r>
              <a:rPr lang="en-US" dirty="0"/>
              <a:t>even “afar off” </a:t>
            </a:r>
          </a:p>
          <a:p>
            <a:pPr marL="628650" lvl="1" indent="-171450">
              <a:buFont typeface="Arial" panose="020B0604020202020204" pitchFamily="34" charset="0"/>
              <a:buChar char="•"/>
            </a:pPr>
            <a:r>
              <a:rPr lang="en-US" dirty="0"/>
              <a:t>Peter had said this before, but may not have comprehended it: </a:t>
            </a:r>
            <a:r>
              <a:rPr lang="en-US" b="1" dirty="0"/>
              <a:t>Acts 2:39  </a:t>
            </a:r>
            <a:r>
              <a:rPr lang="en-US" dirty="0"/>
              <a:t>For the promise is to you and to your children, and to all who are afar off, as many as the Lord our God will call.“</a:t>
            </a:r>
          </a:p>
          <a:p>
            <a:pPr marL="628650" lvl="1" indent="-171450">
              <a:buFont typeface="Arial" panose="020B0604020202020204" pitchFamily="34" charset="0"/>
              <a:buChar char="•"/>
            </a:pPr>
            <a:r>
              <a:rPr lang="en-US" b="1" dirty="0"/>
              <a:t>Matt 28:19   </a:t>
            </a:r>
            <a:r>
              <a:rPr lang="en-US" dirty="0"/>
              <a:t>Go therefore and make disciples of all the nations,</a:t>
            </a:r>
          </a:p>
          <a:p>
            <a:pPr marL="628650" lvl="1" indent="-171450">
              <a:buFont typeface="Arial" panose="020B0604020202020204" pitchFamily="34" charset="0"/>
              <a:buChar char="•"/>
            </a:pPr>
            <a:r>
              <a:rPr lang="en-US" b="1" dirty="0"/>
              <a:t>Ephesians 2:13  </a:t>
            </a:r>
            <a:r>
              <a:rPr lang="en-US" dirty="0"/>
              <a:t>But now in Christ Jesus you who once were far off have been brought near by the blood of Christ.</a:t>
            </a:r>
          </a:p>
          <a:p>
            <a:pPr marL="628650" lvl="1" indent="-171450">
              <a:buFont typeface="Arial" panose="020B0604020202020204" pitchFamily="34" charset="0"/>
              <a:buChar char="•"/>
            </a:pPr>
            <a:r>
              <a:rPr lang="en-US" dirty="0"/>
              <a:t>In harmony with God’s original plans for blessing all men </a:t>
            </a:r>
            <a:r>
              <a:rPr lang="en-US" b="1" dirty="0"/>
              <a:t>Gen 12:3</a:t>
            </a:r>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49020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13:46-47  </a:t>
            </a:r>
            <a:r>
              <a:rPr lang="en-US" dirty="0"/>
              <a:t>Then Paul and Barnabas grew bold and said, "It was necessary that the word of God should be spoken to you first; but since you reject it, and judge yourselves unworthy of everlasting life, behold, we turn to the Gentiles.  47  For so the Lord has commanded us: 'I HAVE SET YOU AS A LIGHT TO THE GENTILES, THAT YOU SHOULD BE FOR SALVATION TO THE ENDS OF THE EARTH.' "</a:t>
            </a:r>
          </a:p>
          <a:p>
            <a:r>
              <a:rPr lang="en-US" dirty="0"/>
              <a:t>Chronologically, it has been possibly 5-10 years since the church began (Acts 2)…8-13 years since Jesus’ ministry</a:t>
            </a:r>
          </a:p>
          <a:p>
            <a:r>
              <a:rPr lang="en-US" dirty="0"/>
              <a:t>Peter states those in Caesarea “knew” what had taken place in Judea &amp; Galilee  (vv. 37-38)</a:t>
            </a:r>
          </a:p>
          <a:p>
            <a:r>
              <a:rPr lang="en-US" dirty="0"/>
              <a:t>–   So, Peter uses a Different approach than 2:16-36; 7:2-53; 13:16-41 </a:t>
            </a:r>
          </a:p>
          <a:p>
            <a:r>
              <a:rPr lang="en-US" dirty="0"/>
              <a:t>Remember…Jesus traveled all  throughout Judea, Samaria, and Galilee during His 3-year ministry</a:t>
            </a:r>
          </a:p>
          <a:p>
            <a:r>
              <a:rPr lang="en-US" dirty="0"/>
              <a:t>Time &amp; distance has not been that long to prevent them from remembering what they had heard or known about what Peter mentions</a:t>
            </a:r>
          </a:p>
        </p:txBody>
      </p:sp>
      <p:sp>
        <p:nvSpPr>
          <p:cNvPr id="4" name="Slide Number Placeholder 3"/>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27410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7DBFA-25F4-828C-61EC-140C7C24B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95330-4A04-B032-D9BA-94CC23855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DA08D-55CC-1B00-1D04-5E3F26F5D193}"/>
              </a:ext>
            </a:extLst>
          </p:cNvPr>
          <p:cNvSpPr>
            <a:spLocks noGrp="1"/>
          </p:cNvSpPr>
          <p:nvPr>
            <p:ph type="body" idx="1"/>
          </p:nvPr>
        </p:nvSpPr>
        <p:spPr/>
        <p:txBody>
          <a:bodyPr/>
          <a:lstStyle/>
          <a:p>
            <a:r>
              <a:rPr lang="en-US" dirty="0"/>
              <a:t>Peter returns to previous &amp; familiar preaching themes  vv. 39-41</a:t>
            </a:r>
          </a:p>
          <a:p>
            <a:pPr marL="171450" indent="-171450">
              <a:buFont typeface="Arial" panose="020B0604020202020204" pitchFamily="34" charset="0"/>
              <a:buChar char="•"/>
            </a:pPr>
            <a:r>
              <a:rPr lang="en-US" dirty="0"/>
              <a:t>The apostles were witnesses of all this activity    v. 39a   2:32b   3:15</a:t>
            </a:r>
          </a:p>
          <a:p>
            <a:pPr marL="171450" indent="-171450">
              <a:buFont typeface="Arial" panose="020B0604020202020204" pitchFamily="34" charset="0"/>
              <a:buChar char="•"/>
            </a:pPr>
            <a:r>
              <a:rPr lang="en-US" dirty="0"/>
              <a:t>Jesus was put to death    v. 39b   2:23, 36   3:15					     (no direct indictment of murdering the Christ)</a:t>
            </a:r>
          </a:p>
          <a:p>
            <a:pPr marL="171450" indent="-171450">
              <a:buFont typeface="Arial" panose="020B0604020202020204" pitchFamily="34" charset="0"/>
              <a:buChar char="•"/>
            </a:pPr>
            <a:r>
              <a:rPr lang="en-US" dirty="0"/>
              <a:t>God raised Him 3 days later, showing Him openly…the apostles were witnesses of the resurrected Lord as well vv. 40-41   2:32a   3:15</a:t>
            </a:r>
          </a:p>
          <a:p>
            <a:pPr marL="171450" indent="-171450">
              <a:buFont typeface="Arial" panose="020B0604020202020204" pitchFamily="34" charset="0"/>
              <a:buChar char="•"/>
            </a:pPr>
            <a:r>
              <a:rPr lang="en-US" dirty="0"/>
              <a:t>The apostles were commissioned to preach the risen Jesus as the Judge God has appointed over all mankind    v. 42    cp. 17:31</a:t>
            </a:r>
          </a:p>
          <a:p>
            <a:pPr marL="171450" indent="-171450">
              <a:buFont typeface="Arial" panose="020B0604020202020204" pitchFamily="34" charset="0"/>
              <a:buChar char="•"/>
            </a:pPr>
            <a:r>
              <a:rPr lang="en-US" dirty="0"/>
              <a:t>The prophets had also borne witness…one who believed Jesus was  the promised Christ would have forgiveness of sins    v. 43    3:22-24</a:t>
            </a:r>
          </a:p>
          <a:p>
            <a:pPr marL="171450" indent="-1714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1CDC4CD1-BA67-DB41-FCEA-A289881307B6}"/>
              </a:ext>
            </a:extLst>
          </p:cNvPr>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185412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11:15  </a:t>
            </a:r>
            <a:r>
              <a:rPr lang="en-US" dirty="0"/>
              <a:t>And as I began to speak, the Holy Spirit fell upon them, as upon us at the beginning.</a:t>
            </a:r>
          </a:p>
          <a:p>
            <a:r>
              <a:rPr lang="en-US" dirty="0"/>
              <a:t>Pausing to understand the significance of what happened…</a:t>
            </a:r>
          </a:p>
          <a:p>
            <a:r>
              <a:rPr lang="en-US" dirty="0"/>
              <a:t>Receiving the Holy Spirit had nothing to do with the individual salvation of Cornelius &amp; these particular Gentiles    cp. 8:16-17</a:t>
            </a:r>
          </a:p>
          <a:p>
            <a:r>
              <a:rPr lang="en-US" dirty="0"/>
              <a:t>Peter’s only point of reference was what had taken place at Jerusalem on Pentecost    2:1-4   11:15-17a</a:t>
            </a:r>
          </a:p>
          <a:p>
            <a:r>
              <a:rPr lang="en-US" dirty="0"/>
              <a:t>CONCLUSION          God signified there would be NO difference between Jew &amp; Gentile re: the gospel &amp; salvation in Jesus Christ    vv. 34-35</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186053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10/3/2025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776541" cy="1257831"/>
          </a:xfrm>
        </p:spPr>
        <p:txBody>
          <a:bodyPr>
            <a:normAutofit fontScale="90000"/>
          </a:bodyPr>
          <a:lstStyle/>
          <a:p>
            <a:r>
              <a:rPr lang="en-US" sz="3800" b="1" dirty="0">
                <a:latin typeface="Bookman Old Style" panose="02050604050505020204" pitchFamily="18" charset="0"/>
              </a:rPr>
              <a:t>Peter preaches the gospel to the Household of Cornelius </a:t>
            </a:r>
            <a:r>
              <a:rPr lang="en-US" sz="2800" b="1" dirty="0">
                <a:latin typeface="Bookman Old Style" panose="02050604050505020204" pitchFamily="18" charset="0"/>
              </a:rPr>
              <a:t>(Acts 10:17-48)</a:t>
            </a:r>
            <a:endParaRPr lang="en-US" b="1" dirty="0">
              <a:latin typeface="Bookman Old Style" panose="02050604050505020204" pitchFamily="18" charset="0"/>
            </a:endParaRPr>
          </a:p>
        </p:txBody>
      </p:sp>
      <p:sp>
        <p:nvSpPr>
          <p:cNvPr id="3" name="Content Placeholder 2"/>
          <p:cNvSpPr>
            <a:spLocks noGrp="1"/>
          </p:cNvSpPr>
          <p:nvPr>
            <p:ph idx="1"/>
          </p:nvPr>
        </p:nvSpPr>
        <p:spPr>
          <a:xfrm>
            <a:off x="259883" y="1371600"/>
            <a:ext cx="8624236" cy="5378824"/>
          </a:xfrm>
        </p:spPr>
        <p:txBody>
          <a:bodyPr>
            <a:normAutofit/>
          </a:bodyPr>
          <a:lstStyle/>
          <a:p>
            <a:pPr>
              <a:spcBef>
                <a:spcPts val="0"/>
              </a:spcBef>
            </a:pPr>
            <a:r>
              <a:rPr lang="en-US" sz="3200" b="1" dirty="0"/>
              <a:t>While Peter was still speaking, the Holy Spirit fell upon those who heard the word (vs. 44; cp. 11:15*).</a:t>
            </a:r>
          </a:p>
          <a:p>
            <a:pPr marL="508000" lvl="1" indent="-271463"/>
            <a:r>
              <a:rPr lang="en-US" sz="3000" i="1" dirty="0">
                <a:solidFill>
                  <a:srgbClr val="800000"/>
                </a:solidFill>
                <a:effectLst>
                  <a:outerShdw blurRad="38100" dist="38100" dir="2700000" algn="tl">
                    <a:srgbClr val="000000">
                      <a:alpha val="43137"/>
                    </a:srgbClr>
                  </a:outerShdw>
                </a:effectLst>
              </a:rPr>
              <a:t>Those of the circumcision who believed were astonished…the gift of the Holy Spirit had been poured out on the Gentiles also!</a:t>
            </a:r>
          </a:p>
          <a:p>
            <a:pPr marL="508000" lvl="1" indent="-271463"/>
            <a:r>
              <a:rPr lang="en-US" sz="3000" i="1" dirty="0">
                <a:solidFill>
                  <a:srgbClr val="800000"/>
                </a:solidFill>
                <a:effectLst>
                  <a:outerShdw blurRad="38100" dist="38100" dir="2700000" algn="tl">
                    <a:srgbClr val="000000">
                      <a:alpha val="43137"/>
                    </a:srgbClr>
                  </a:outerShdw>
                </a:effectLst>
              </a:rPr>
              <a:t> They heard them speak with tongues and magnify God!</a:t>
            </a:r>
          </a:p>
          <a:p>
            <a:r>
              <a:rPr lang="en-US" sz="3200" b="1" dirty="0"/>
              <a:t>Peter asks, </a:t>
            </a:r>
            <a:r>
              <a:rPr lang="en-US" sz="3200" b="1" i="1" dirty="0">
                <a:solidFill>
                  <a:srgbClr val="800000"/>
                </a:solidFill>
              </a:rPr>
              <a:t>"Can anyone forbid water, that these should not be baptized who have received the Holy Spirit just as we have?" (vs. 47)</a:t>
            </a:r>
          </a:p>
        </p:txBody>
      </p:sp>
    </p:spTree>
    <p:extLst>
      <p:ext uri="{BB962C8B-B14F-4D97-AF65-F5344CB8AC3E}">
        <p14:creationId xmlns:p14="http://schemas.microsoft.com/office/powerpoint/2010/main" val="215596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B304C-1FEA-2F87-0F94-ACE428AFB028}"/>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477048" y="254000"/>
            <a:ext cx="8342205" cy="2179918"/>
          </a:xfrm>
        </p:spPr>
        <p:txBody>
          <a:bodyPr>
            <a:normAutofit/>
          </a:bodyPr>
          <a:lstStyle/>
          <a:p>
            <a:pPr marL="0" indent="0" algn="ctr">
              <a:buNone/>
            </a:pPr>
            <a:r>
              <a:rPr lang="en-US" sz="3600" b="1" i="1" dirty="0"/>
              <a:t>“And he </a:t>
            </a:r>
            <a:r>
              <a:rPr lang="en-US" sz="3600" b="1" i="1" dirty="0">
                <a:solidFill>
                  <a:srgbClr val="800000"/>
                </a:solidFill>
              </a:rPr>
              <a:t>commanded </a:t>
            </a:r>
            <a:r>
              <a:rPr lang="en-US" sz="3600" b="1" i="1" dirty="0"/>
              <a:t>them to be </a:t>
            </a:r>
            <a:r>
              <a:rPr lang="en-US" sz="3600" b="1" i="1" dirty="0">
                <a:solidFill>
                  <a:srgbClr val="800000"/>
                </a:solidFill>
              </a:rPr>
              <a:t>baptized</a:t>
            </a:r>
            <a:r>
              <a:rPr lang="en-US" sz="3600" b="1" i="1" dirty="0"/>
              <a:t> in the </a:t>
            </a:r>
            <a:r>
              <a:rPr lang="en-US" sz="3600" b="1" i="1" dirty="0">
                <a:solidFill>
                  <a:srgbClr val="800000"/>
                </a:solidFill>
              </a:rPr>
              <a:t>name of the Lord</a:t>
            </a:r>
            <a:r>
              <a:rPr lang="en-US" sz="3600" b="1" i="1" dirty="0"/>
              <a:t>” (Acts 10:48).</a:t>
            </a:r>
          </a:p>
        </p:txBody>
      </p:sp>
      <p:sp>
        <p:nvSpPr>
          <p:cNvPr id="4" name="TextBox 3"/>
          <p:cNvSpPr txBox="1"/>
          <p:nvPr/>
        </p:nvSpPr>
        <p:spPr>
          <a:xfrm>
            <a:off x="694218" y="1343959"/>
            <a:ext cx="7907867" cy="1569660"/>
          </a:xfrm>
          <a:prstGeom prst="rect">
            <a:avLst/>
          </a:prstGeom>
          <a:noFill/>
        </p:spPr>
        <p:txBody>
          <a:bodyPr wrap="square" rtlCol="0">
            <a:spAutoFit/>
          </a:bodyPr>
          <a:lstStyle/>
          <a:p>
            <a:pPr algn="ctr"/>
            <a:r>
              <a:rPr lang="en-US" sz="4800" b="1" dirty="0">
                <a:solidFill>
                  <a:schemeClr val="accent5">
                    <a:lumMod val="75000"/>
                  </a:schemeClr>
                </a:solidFill>
                <a:latin typeface="Bookman Old Style" panose="02050604050505020204" pitchFamily="18" charset="0"/>
              </a:rPr>
              <a:t>The good news has come to the Gentiles!</a:t>
            </a:r>
          </a:p>
        </p:txBody>
      </p:sp>
    </p:spTree>
    <p:extLst>
      <p:ext uri="{BB962C8B-B14F-4D97-AF65-F5344CB8AC3E}">
        <p14:creationId xmlns:p14="http://schemas.microsoft.com/office/powerpoint/2010/main" val="428836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47B44-2466-EA15-85CA-3A1A24324A32}"/>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451AD083-4ADA-91F8-0C04-8CD8E9FD2258}"/>
              </a:ext>
            </a:extLst>
          </p:cNvPr>
          <p:cNvSpPr>
            <a:spLocks noGrp="1" noChangeArrowheads="1"/>
          </p:cNvSpPr>
          <p:nvPr>
            <p:ph idx="4294967295"/>
          </p:nvPr>
        </p:nvSpPr>
        <p:spPr>
          <a:xfrm>
            <a:off x="728132" y="406401"/>
            <a:ext cx="7772401" cy="6756400"/>
          </a:xfrm>
        </p:spPr>
        <p:txBody>
          <a:bodyPr>
            <a:normAutofit/>
          </a:bodyPr>
          <a:lstStyle/>
          <a:p>
            <a:pPr marL="400050" indent="-400050" algn="ctr">
              <a:lnSpc>
                <a:spcPct val="100000"/>
              </a:lnSpc>
              <a:spcAft>
                <a:spcPts val="600"/>
              </a:spcAft>
              <a:buNone/>
            </a:pPr>
            <a:r>
              <a:rPr lang="en-US" altLang="en-US" sz="4800" b="1" dirty="0">
                <a:latin typeface="Bookman Old Style" panose="02050604050505020204" pitchFamily="18" charset="0"/>
                <a:ea typeface="Calibri" panose="020F0502020204030204" pitchFamily="34" charset="0"/>
                <a:cs typeface="Calibri" panose="020F0502020204030204" pitchFamily="34" charset="0"/>
              </a:rPr>
              <a:t>Lessons for Us</a:t>
            </a:r>
          </a:p>
          <a:p>
            <a:pPr marL="400050" indent="-400050">
              <a:lnSpc>
                <a:spcPct val="100000"/>
              </a:lnSpc>
              <a:spcBef>
                <a:spcPts val="0"/>
              </a:spcBef>
              <a:buFont typeface="+mj-lt"/>
              <a:buAutoNum type="arabicPeriod"/>
            </a:pPr>
            <a:r>
              <a:rPr lang="en-US" altLang="en-US" sz="3200" b="1" dirty="0">
                <a:latin typeface="Calibri" panose="020F0502020204030204" pitchFamily="34" charset="0"/>
                <a:ea typeface="Calibri" panose="020F0502020204030204" pitchFamily="34" charset="0"/>
                <a:cs typeface="Calibri" panose="020F0502020204030204" pitchFamily="34" charset="0"/>
              </a:rPr>
              <a:t>The Holy Spirit baptism of Cornelius was unique and extraordinary, and yet deemed necessary by God for His purpose – to certify that Gentiles could be saved just like Jews (Acts 11:2-3; 15-17)</a:t>
            </a:r>
          </a:p>
          <a:p>
            <a:pPr marL="400050" indent="-400050">
              <a:lnSpc>
                <a:spcPct val="100000"/>
              </a:lnSpc>
              <a:spcBef>
                <a:spcPts val="0"/>
              </a:spcBef>
              <a:buFont typeface="+mj-lt"/>
              <a:buAutoNum type="arabicPeriod"/>
            </a:pPr>
            <a:r>
              <a:rPr lang="en-US" altLang="en-US" sz="3200" b="1" dirty="0">
                <a:latin typeface="Calibri" panose="020F0502020204030204" pitchFamily="34" charset="0"/>
                <a:ea typeface="Calibri" panose="020F0502020204030204" pitchFamily="34" charset="0"/>
                <a:cs typeface="Calibri" panose="020F0502020204030204" pitchFamily="34" charset="0"/>
              </a:rPr>
              <a:t>Cornelius had to obey the gospel just like everyone else.</a:t>
            </a:r>
          </a:p>
          <a:p>
            <a:pPr lvl="1">
              <a:lnSpc>
                <a:spcPct val="100000"/>
              </a:lnSpc>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His apparent “goodness” would not be enough to save him.</a:t>
            </a:r>
          </a:p>
          <a:p>
            <a:pPr marL="0" indent="-114300">
              <a:spcBef>
                <a:spcPts val="75"/>
              </a:spcBef>
              <a:spcAft>
                <a:spcPts val="675"/>
              </a:spcAft>
              <a:buNone/>
            </a:pPr>
            <a:endParaRPr lang="en-US" altLang="en-US" sz="2425" b="1" dirty="0">
              <a:solidFill>
                <a:srgbClr val="8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20378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animEffect transition="in" filter="fade">
                                      <p:cBhvr>
                                        <p:cTn id="26" dur="1000"/>
                                        <p:tgtEl>
                                          <p:spTgt spid="24579">
                                            <p:txEl>
                                              <p:pRg st="3" end="3"/>
                                            </p:txEl>
                                          </p:spTgt>
                                        </p:tgtEl>
                                      </p:cBhvr>
                                    </p:animEffect>
                                    <p:anim calcmode="lin" valueType="num">
                                      <p:cBhvr>
                                        <p:cTn id="27"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443019" y="2706380"/>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16</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10:24-48</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95165" y="4166255"/>
            <a:ext cx="3089554" cy="1077218"/>
          </a:xfrm>
          <a:prstGeom prst="rect">
            <a:avLst/>
          </a:prstGeom>
          <a:noFill/>
        </p:spPr>
        <p:txBody>
          <a:bodyPr wrap="square" rtlCol="0">
            <a:spAutoFit/>
          </a:bodyPr>
          <a:lstStyle/>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The Conversion of Cornelius</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4C79-E18A-7F61-3080-30DE69BEA67C}"/>
              </a:ext>
            </a:extLst>
          </p:cNvPr>
          <p:cNvSpPr>
            <a:spLocks noGrp="1"/>
          </p:cNvSpPr>
          <p:nvPr>
            <p:ph type="title"/>
          </p:nvPr>
        </p:nvSpPr>
        <p:spPr>
          <a:xfrm>
            <a:off x="406401" y="365126"/>
            <a:ext cx="8466666" cy="1325563"/>
          </a:xfrm>
        </p:spPr>
        <p:txBody>
          <a:bodyPr>
            <a:normAutofit/>
          </a:bodyPr>
          <a:lstStyle/>
          <a:p>
            <a:r>
              <a:rPr lang="en-US" sz="4000" b="1" dirty="0">
                <a:latin typeface="Bookman Old Style" panose="02050604050505020204" pitchFamily="18" charset="0"/>
              </a:rPr>
              <a:t>The Conversion Of Cornelius   </a:t>
            </a:r>
            <a:r>
              <a:rPr lang="en-US" sz="3600" dirty="0"/>
              <a:t>An Overview</a:t>
            </a:r>
            <a:endParaRPr lang="en-US" dirty="0"/>
          </a:p>
        </p:txBody>
      </p:sp>
      <p:sp>
        <p:nvSpPr>
          <p:cNvPr id="3" name="Content Placeholder 2">
            <a:extLst>
              <a:ext uri="{FF2B5EF4-FFF2-40B4-BE49-F238E27FC236}">
                <a16:creationId xmlns:a16="http://schemas.microsoft.com/office/drawing/2014/main" id="{3B7DD5E0-1DED-1420-D557-AB5C7421F2EC}"/>
              </a:ext>
            </a:extLst>
          </p:cNvPr>
          <p:cNvSpPr>
            <a:spLocks noGrp="1"/>
          </p:cNvSpPr>
          <p:nvPr>
            <p:ph idx="1"/>
          </p:nvPr>
        </p:nvSpPr>
        <p:spPr>
          <a:xfrm>
            <a:off x="592667" y="1690688"/>
            <a:ext cx="7924800" cy="5167311"/>
          </a:xfrm>
        </p:spPr>
        <p:txBody>
          <a:bodyPr>
            <a:normAutofit lnSpcReduction="10000"/>
          </a:bodyPr>
          <a:lstStyle/>
          <a:p>
            <a:pPr marL="338138" indent="-338138"/>
            <a:r>
              <a:rPr lang="en-US" sz="3200" b="1" dirty="0"/>
              <a:t>The conversion of Cornelius is a key Biblical milestone; this event opens the door to our salvation!</a:t>
            </a:r>
          </a:p>
          <a:p>
            <a:pPr marL="338138" indent="-338138"/>
            <a:r>
              <a:rPr lang="en-US" sz="3200" b="1" dirty="0"/>
              <a:t>God promised salvation for </a:t>
            </a:r>
            <a:r>
              <a:rPr lang="en-US" sz="3200" b="1" dirty="0">
                <a:solidFill>
                  <a:srgbClr val="800000"/>
                </a:solidFill>
              </a:rPr>
              <a:t>all</a:t>
            </a:r>
            <a:r>
              <a:rPr lang="en-US" sz="3200" b="1" dirty="0"/>
              <a:t> through the Seed of Abraham </a:t>
            </a:r>
            <a:r>
              <a:rPr lang="en-US" sz="3200" dirty="0"/>
              <a:t>(Gen. 12:3; Gal. 3:8, 16)</a:t>
            </a:r>
          </a:p>
          <a:p>
            <a:pPr marL="338138" indent="-338138"/>
            <a:r>
              <a:rPr lang="en-US" sz="3200" b="1" dirty="0"/>
              <a:t>The prophets had announced salvation would come to the Gentiles </a:t>
            </a:r>
            <a:r>
              <a:rPr lang="en-US" sz="3200" dirty="0"/>
              <a:t>(Amos 9:11-12; Acts 15:13-17; Isaiah 49:6; 60:3).</a:t>
            </a:r>
          </a:p>
          <a:p>
            <a:pPr marL="338138" indent="-338138"/>
            <a:r>
              <a:rPr lang="en-US" sz="3200" b="1" dirty="0"/>
              <a:t>Jesus’ own death had bridged the gap between Jews and Gentiles </a:t>
            </a:r>
            <a:r>
              <a:rPr lang="en-US" sz="3200" dirty="0"/>
              <a:t>(John 10:16; Ephesians 2:11-16).</a:t>
            </a:r>
          </a:p>
        </p:txBody>
      </p:sp>
    </p:spTree>
    <p:extLst>
      <p:ext uri="{BB962C8B-B14F-4D97-AF65-F5344CB8AC3E}">
        <p14:creationId xmlns:p14="http://schemas.microsoft.com/office/powerpoint/2010/main" val="1290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with a beach and clouds in the sky&#10;&#10;AI-generated content may be incorrect.">
            <a:extLst>
              <a:ext uri="{FF2B5EF4-FFF2-40B4-BE49-F238E27FC236}">
                <a16:creationId xmlns:a16="http://schemas.microsoft.com/office/drawing/2014/main" id="{0E96785B-5329-549F-3DAF-2233A245C56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114000"/>
                    </a14:imgEffect>
                    <a14:imgEffect>
                      <a14:brightnessContrast contrast="20000"/>
                    </a14:imgEffect>
                  </a14:imgLayer>
                </a14:imgProps>
              </a:ext>
            </a:extLst>
          </a:blip>
          <a:srcRect l="8860" r="21379" b="1"/>
          <a:stretch>
            <a:fillRect/>
          </a:stretch>
        </p:blipFill>
        <p:spPr>
          <a:xfrm>
            <a:off x="-13653" y="-1052179"/>
            <a:ext cx="9171076" cy="4666928"/>
          </a:xfrm>
          <a:prstGeom prst="rect">
            <a:avLst/>
          </a:prstGeom>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987478"/>
            <a:ext cx="9171095" cy="1828800"/>
            <a:chOff x="-305" y="2987478"/>
            <a:chExt cx="12188952" cy="1828800"/>
          </a:xfrm>
        </p:grpSpPr>
        <p:sp>
          <p:nvSpPr>
            <p:cNvPr id="13" name="Freeform: Shape 1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6" name="Freeform: Shape 1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p:cNvSpPr>
            <a:spLocks noGrp="1"/>
          </p:cNvSpPr>
          <p:nvPr>
            <p:ph type="title"/>
          </p:nvPr>
        </p:nvSpPr>
        <p:spPr>
          <a:xfrm>
            <a:off x="1506951" y="-802392"/>
            <a:ext cx="6333067" cy="2874215"/>
          </a:xfrm>
        </p:spPr>
        <p:txBody>
          <a:bodyPr>
            <a:normAutofit/>
          </a:bodyPr>
          <a:lstStyle/>
          <a:p>
            <a:pPr algn="ctr"/>
            <a:r>
              <a:rPr lang="en-US" sz="4000" b="1" dirty="0">
                <a:solidFill>
                  <a:schemeClr val="tx2"/>
                </a:solidFill>
                <a:latin typeface="Bookman Old Style" panose="02050604050505020204" pitchFamily="18" charset="0"/>
              </a:rPr>
              <a:t>Peter meets the men sent from Cornelius</a:t>
            </a:r>
          </a:p>
        </p:txBody>
      </p:sp>
      <p:sp>
        <p:nvSpPr>
          <p:cNvPr id="3" name="Content Placeholder 2"/>
          <p:cNvSpPr>
            <a:spLocks noGrp="1"/>
          </p:cNvSpPr>
          <p:nvPr>
            <p:ph idx="1"/>
          </p:nvPr>
        </p:nvSpPr>
        <p:spPr>
          <a:xfrm>
            <a:off x="203200" y="3728011"/>
            <a:ext cx="8940571" cy="3129988"/>
          </a:xfrm>
        </p:spPr>
        <p:txBody>
          <a:bodyPr anchor="ctr">
            <a:normAutofit lnSpcReduction="10000"/>
          </a:bodyPr>
          <a:lstStyle/>
          <a:p>
            <a:pPr>
              <a:spcBef>
                <a:spcPts val="0"/>
              </a:spcBef>
            </a:pPr>
            <a:r>
              <a:rPr lang="en-US" sz="3000" b="1" dirty="0"/>
              <a:t>As Peter wonders about the meaning of the vision he has just seen, the men sent by Cornelius arrive.</a:t>
            </a:r>
          </a:p>
          <a:p>
            <a:pPr>
              <a:spcBef>
                <a:spcPts val="0"/>
              </a:spcBef>
            </a:pPr>
            <a:r>
              <a:rPr lang="en-US" sz="3000" b="1" dirty="0"/>
              <a:t>The Spirit tells Peter to go down and go with them, </a:t>
            </a:r>
            <a:r>
              <a:rPr lang="en-US" sz="3000" b="1" i="1" dirty="0">
                <a:solidFill>
                  <a:srgbClr val="800000"/>
                </a:solidFill>
              </a:rPr>
              <a:t>“doubting nothing; for I have sent them.” </a:t>
            </a:r>
          </a:p>
          <a:p>
            <a:pPr>
              <a:spcBef>
                <a:spcPts val="0"/>
              </a:spcBef>
            </a:pPr>
            <a:r>
              <a:rPr lang="en-US" sz="3000" b="1" dirty="0"/>
              <a:t>Peter asks why they have come, invites them in, and lodges them.</a:t>
            </a:r>
          </a:p>
          <a:p>
            <a:pPr>
              <a:spcBef>
                <a:spcPts val="0"/>
              </a:spcBef>
            </a:pPr>
            <a:r>
              <a:rPr lang="en-US" sz="3000" b="1" dirty="0"/>
              <a:t>On the next day, Peter and others from Joppa go to Caesarea.</a:t>
            </a:r>
          </a:p>
          <a:p>
            <a:pPr marL="920750" lvl="2" indent="-238125">
              <a:spcBef>
                <a:spcPts val="30"/>
              </a:spcBef>
            </a:pPr>
            <a:endParaRPr lang="en-US" sz="1100" dirty="0">
              <a:solidFill>
                <a:schemeClr val="tx2"/>
              </a:solidFill>
            </a:endParaRPr>
          </a:p>
        </p:txBody>
      </p:sp>
    </p:spTree>
    <p:extLst>
      <p:ext uri="{BB962C8B-B14F-4D97-AF65-F5344CB8AC3E}">
        <p14:creationId xmlns:p14="http://schemas.microsoft.com/office/powerpoint/2010/main" val="93898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B482-5B1F-2B64-54CD-F635BAAEAFF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29D5FDC-1DAD-F2FE-768A-59FD114FA619}"/>
              </a:ext>
            </a:extLst>
          </p:cNvPr>
          <p:cNvPicPr>
            <a:picLocks noChangeAspect="1"/>
          </p:cNvPicPr>
          <p:nvPr/>
        </p:nvPicPr>
        <p:blipFill>
          <a:blip r:embed="rId3">
            <a:lum bright="-8000" contrast="40000"/>
          </a:blip>
          <a:srcRect l="27584" t="39323" r="28094" b="9675"/>
          <a:stretch>
            <a:fillRect/>
          </a:stretch>
        </p:blipFill>
        <p:spPr>
          <a:xfrm>
            <a:off x="4707175" y="0"/>
            <a:ext cx="4436825" cy="6909046"/>
          </a:xfrm>
          <a:prstGeom prst="rect">
            <a:avLst/>
          </a:prstGeom>
        </p:spPr>
      </p:pic>
      <p:sp>
        <p:nvSpPr>
          <p:cNvPr id="2" name="Title 1">
            <a:extLst>
              <a:ext uri="{FF2B5EF4-FFF2-40B4-BE49-F238E27FC236}">
                <a16:creationId xmlns:a16="http://schemas.microsoft.com/office/drawing/2014/main" id="{36B3D11D-3702-3C26-E628-35A4BAAA5F9E}"/>
              </a:ext>
            </a:extLst>
          </p:cNvPr>
          <p:cNvSpPr>
            <a:spLocks noGrp="1"/>
          </p:cNvSpPr>
          <p:nvPr>
            <p:ph type="title"/>
          </p:nvPr>
        </p:nvSpPr>
        <p:spPr>
          <a:xfrm>
            <a:off x="395349" y="113769"/>
            <a:ext cx="4041477" cy="1849785"/>
          </a:xfrm>
        </p:spPr>
        <p:txBody>
          <a:bodyPr>
            <a:normAutofit/>
          </a:bodyPr>
          <a:lstStyle/>
          <a:p>
            <a:r>
              <a:rPr lang="en-US" sz="3800" b="1" dirty="0">
                <a:latin typeface="Bookman Old Style" panose="02050604050505020204" pitchFamily="18" charset="0"/>
              </a:rPr>
              <a:t>Peter Arrives in Caesarea </a:t>
            </a:r>
            <a:r>
              <a:rPr lang="en-US" sz="3600" dirty="0">
                <a:latin typeface="Bookman Old Style" panose="02050604050505020204" pitchFamily="18" charset="0"/>
              </a:rPr>
              <a:t>(Acts 10:24-27)</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AB851B6D-A625-D77D-4842-F4B27A51553C}"/>
              </a:ext>
            </a:extLst>
          </p:cNvPr>
          <p:cNvSpPr>
            <a:spLocks noGrp="1"/>
          </p:cNvSpPr>
          <p:nvPr>
            <p:ph idx="1"/>
          </p:nvPr>
        </p:nvSpPr>
        <p:spPr>
          <a:xfrm>
            <a:off x="179200" y="1877360"/>
            <a:ext cx="4436825" cy="4980639"/>
          </a:xfrm>
        </p:spPr>
        <p:txBody>
          <a:bodyPr>
            <a:normAutofit fontScale="85000" lnSpcReduction="20000"/>
          </a:bodyPr>
          <a:lstStyle/>
          <a:p>
            <a:pPr>
              <a:lnSpc>
                <a:spcPct val="95000"/>
              </a:lnSpc>
              <a:spcBef>
                <a:spcPts val="0"/>
              </a:spcBef>
            </a:pPr>
            <a:r>
              <a:rPr lang="en-US" sz="3800" b="1" dirty="0"/>
              <a:t>Cornelius had called together his close friends and relatives in anticipation of Peter’s visit.</a:t>
            </a:r>
          </a:p>
          <a:p>
            <a:pPr>
              <a:lnSpc>
                <a:spcPct val="95000"/>
              </a:lnSpc>
              <a:spcBef>
                <a:spcPts val="0"/>
              </a:spcBef>
            </a:pPr>
            <a:r>
              <a:rPr lang="en-US" sz="3800" b="1" dirty="0"/>
              <a:t>As Peter enters, Cornelius meets him and falls down at his feet to worship him.</a:t>
            </a:r>
          </a:p>
          <a:p>
            <a:pPr>
              <a:lnSpc>
                <a:spcPct val="95000"/>
              </a:lnSpc>
              <a:spcBef>
                <a:spcPts val="0"/>
              </a:spcBef>
            </a:pPr>
            <a:r>
              <a:rPr lang="en-US" sz="3800" b="1" dirty="0"/>
              <a:t>Peter lifts him up and tells him that he is a man also.</a:t>
            </a:r>
          </a:p>
        </p:txBody>
      </p:sp>
      <p:sp>
        <p:nvSpPr>
          <p:cNvPr id="5" name="5-Point Star 4">
            <a:extLst>
              <a:ext uri="{FF2B5EF4-FFF2-40B4-BE49-F238E27FC236}">
                <a16:creationId xmlns:a16="http://schemas.microsoft.com/office/drawing/2014/main" id="{1F3E0880-F2C9-3F4D-3667-2D5E132D0FD3}"/>
              </a:ext>
            </a:extLst>
          </p:cNvPr>
          <p:cNvSpPr/>
          <p:nvPr/>
        </p:nvSpPr>
        <p:spPr>
          <a:xfrm>
            <a:off x="7571838" y="3327899"/>
            <a:ext cx="336177" cy="322729"/>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Down 3">
            <a:extLst>
              <a:ext uri="{FF2B5EF4-FFF2-40B4-BE49-F238E27FC236}">
                <a16:creationId xmlns:a16="http://schemas.microsoft.com/office/drawing/2014/main" id="{27AAE9DE-ABCB-2645-62B2-A6C9D875A86D}"/>
              </a:ext>
            </a:extLst>
          </p:cNvPr>
          <p:cNvSpPr/>
          <p:nvPr/>
        </p:nvSpPr>
        <p:spPr>
          <a:xfrm rot="1020239">
            <a:off x="6079066" y="745067"/>
            <a:ext cx="372533" cy="1557867"/>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4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4E510-E910-3146-5C7D-9584308505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20000" contrast="20000"/>
                    </a14:imgEffect>
                  </a14:imgLayer>
                </a14:imgProps>
              </a:ext>
            </a:extLst>
          </a:blip>
          <a:stretch>
            <a:fillRect/>
          </a:stretch>
        </p:blipFill>
        <p:spPr>
          <a:xfrm>
            <a:off x="-1" y="0"/>
            <a:ext cx="9872133" cy="6858000"/>
          </a:xfrm>
          <a:prstGeom prst="rect">
            <a:avLst/>
          </a:prstGeom>
        </p:spPr>
      </p:pic>
      <p:sp>
        <p:nvSpPr>
          <p:cNvPr id="2" name="Title 1">
            <a:extLst>
              <a:ext uri="{FF2B5EF4-FFF2-40B4-BE49-F238E27FC236}">
                <a16:creationId xmlns:a16="http://schemas.microsoft.com/office/drawing/2014/main" id="{79FABC51-66EF-2853-206F-650BAA94F942}"/>
              </a:ext>
            </a:extLst>
          </p:cNvPr>
          <p:cNvSpPr>
            <a:spLocks noGrp="1"/>
          </p:cNvSpPr>
          <p:nvPr>
            <p:ph type="title"/>
          </p:nvPr>
        </p:nvSpPr>
        <p:spPr>
          <a:xfrm>
            <a:off x="628649" y="1008063"/>
            <a:ext cx="8362949" cy="1325563"/>
          </a:xfrm>
        </p:spPr>
        <p:txBody>
          <a:bodyPr/>
          <a:lstStyle/>
          <a:p>
            <a:pPr algn="ctr"/>
            <a:r>
              <a:rPr lang="en-US" b="1" dirty="0">
                <a:latin typeface="Bookman Old Style" panose="02050604050505020204" pitchFamily="18" charset="0"/>
              </a:rPr>
              <a:t>Peter Arrives in Caesarea</a:t>
            </a:r>
          </a:p>
        </p:txBody>
      </p:sp>
      <p:sp>
        <p:nvSpPr>
          <p:cNvPr id="3" name="Content Placeholder 2">
            <a:extLst>
              <a:ext uri="{FF2B5EF4-FFF2-40B4-BE49-F238E27FC236}">
                <a16:creationId xmlns:a16="http://schemas.microsoft.com/office/drawing/2014/main" id="{D9AE7EB4-7193-42EE-074F-A73EAF30E22D}"/>
              </a:ext>
            </a:extLst>
          </p:cNvPr>
          <p:cNvSpPr>
            <a:spLocks noGrp="1"/>
          </p:cNvSpPr>
          <p:nvPr>
            <p:ph idx="1"/>
          </p:nvPr>
        </p:nvSpPr>
        <p:spPr>
          <a:xfrm>
            <a:off x="321732" y="3200401"/>
            <a:ext cx="8362949" cy="2404532"/>
          </a:xfrm>
          <a:solidFill>
            <a:schemeClr val="bg1">
              <a:alpha val="55000"/>
            </a:schemeClr>
          </a:solidFill>
        </p:spPr>
        <p:txBody>
          <a:bodyPr>
            <a:normAutofit fontScale="92500" lnSpcReduction="20000"/>
          </a:bodyPr>
          <a:lstStyle/>
          <a:p>
            <a:r>
              <a:rPr lang="en-US" sz="3100" b="1" dirty="0"/>
              <a:t>Peter explains to the gathering that he had come even though it was unlawful for a Jewish man to keep company or go to one of another nation. </a:t>
            </a:r>
            <a:r>
              <a:rPr lang="en-US" sz="3100" i="1" dirty="0">
                <a:solidFill>
                  <a:srgbClr val="800000"/>
                </a:solidFill>
                <a:effectLst>
                  <a:outerShdw blurRad="38100" dist="38100" dir="2700000" algn="tl">
                    <a:srgbClr val="000000">
                      <a:alpha val="43137"/>
                    </a:srgbClr>
                  </a:outerShdw>
                </a:effectLst>
              </a:rPr>
              <a:t>“But God has shown me that I should not call any man common or unclean.” </a:t>
            </a:r>
          </a:p>
          <a:p>
            <a:r>
              <a:rPr lang="en-US" sz="3100" b="1" dirty="0"/>
              <a:t>Therefore, he came without objection; but why had Cornelius sent for him?</a:t>
            </a:r>
          </a:p>
          <a:p>
            <a:endParaRPr lang="en-US" dirty="0"/>
          </a:p>
        </p:txBody>
      </p:sp>
    </p:spTree>
    <p:extLst>
      <p:ext uri="{BB962C8B-B14F-4D97-AF65-F5344CB8AC3E}">
        <p14:creationId xmlns:p14="http://schemas.microsoft.com/office/powerpoint/2010/main" val="8911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out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out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94153" cy="1257831"/>
          </a:xfrm>
        </p:spPr>
        <p:txBody>
          <a:bodyPr>
            <a:normAutofit/>
          </a:bodyPr>
          <a:lstStyle/>
          <a:p>
            <a:r>
              <a:rPr lang="en-US" sz="3800" b="1" dirty="0">
                <a:latin typeface="Bookman Old Style" panose="02050604050505020204" pitchFamily="18" charset="0"/>
              </a:rPr>
              <a:t>Peter preaches to the Household of Cornelius </a:t>
            </a:r>
            <a:r>
              <a:rPr lang="en-US" sz="3000" dirty="0">
                <a:latin typeface="Bookman Old Style" panose="02050604050505020204" pitchFamily="18" charset="0"/>
              </a:rPr>
              <a:t>(Acts 10:17-48)</a:t>
            </a:r>
          </a:p>
        </p:txBody>
      </p:sp>
      <p:sp>
        <p:nvSpPr>
          <p:cNvPr id="3" name="Content Placeholder 2"/>
          <p:cNvSpPr>
            <a:spLocks noGrp="1"/>
          </p:cNvSpPr>
          <p:nvPr>
            <p:ph idx="1"/>
          </p:nvPr>
        </p:nvSpPr>
        <p:spPr>
          <a:xfrm>
            <a:off x="259882" y="1371600"/>
            <a:ext cx="8884118" cy="5378824"/>
          </a:xfrm>
        </p:spPr>
        <p:txBody>
          <a:bodyPr>
            <a:normAutofit/>
          </a:bodyPr>
          <a:lstStyle/>
          <a:p>
            <a:pPr>
              <a:spcBef>
                <a:spcPts val="0"/>
              </a:spcBef>
            </a:pPr>
            <a:r>
              <a:rPr lang="en-US" sz="3200" b="1" dirty="0"/>
              <a:t>Cornelius explains his vision and observes that    Peter has done well to come (vs. 30-33).</a:t>
            </a:r>
          </a:p>
          <a:p>
            <a:pPr marL="457200" lvl="1" indent="0">
              <a:spcBef>
                <a:spcPts val="0"/>
              </a:spcBef>
              <a:buNone/>
            </a:pPr>
            <a:r>
              <a:rPr lang="en-US" sz="3000" i="1" dirty="0">
                <a:solidFill>
                  <a:srgbClr val="800000"/>
                </a:solidFill>
                <a:effectLst>
                  <a:outerShdw blurRad="38100" dist="38100" dir="2700000" algn="tl">
                    <a:srgbClr val="000000">
                      <a:alpha val="43137"/>
                    </a:srgbClr>
                  </a:outerShdw>
                </a:effectLst>
              </a:rPr>
              <a:t>“Now therefore, we are </a:t>
            </a:r>
            <a:r>
              <a:rPr lang="en-US" sz="3000" b="1" i="1" dirty="0">
                <a:solidFill>
                  <a:srgbClr val="800000"/>
                </a:solidFill>
                <a:effectLst>
                  <a:outerShdw blurRad="38100" dist="38100" dir="2700000" algn="tl">
                    <a:srgbClr val="000000">
                      <a:alpha val="43137"/>
                    </a:srgbClr>
                  </a:outerShdw>
                </a:effectLst>
              </a:rPr>
              <a:t>all present </a:t>
            </a:r>
            <a:r>
              <a:rPr lang="en-US" sz="3000" i="1" dirty="0">
                <a:solidFill>
                  <a:srgbClr val="800000"/>
                </a:solidFill>
                <a:effectLst>
                  <a:outerShdw blurRad="38100" dist="38100" dir="2700000" algn="tl">
                    <a:srgbClr val="000000">
                      <a:alpha val="43137"/>
                    </a:srgbClr>
                  </a:outerShdw>
                </a:effectLst>
              </a:rPr>
              <a:t>before God, to </a:t>
            </a:r>
            <a:r>
              <a:rPr lang="en-US" sz="3000" b="1" i="1" dirty="0">
                <a:solidFill>
                  <a:srgbClr val="800000"/>
                </a:solidFill>
                <a:effectLst>
                  <a:outerShdw blurRad="38100" dist="38100" dir="2700000" algn="tl">
                    <a:srgbClr val="000000">
                      <a:alpha val="43137"/>
                    </a:srgbClr>
                  </a:outerShdw>
                </a:effectLst>
              </a:rPr>
              <a:t>hear all the things </a:t>
            </a:r>
            <a:r>
              <a:rPr lang="en-US" sz="3000" i="1" dirty="0">
                <a:solidFill>
                  <a:srgbClr val="800000"/>
                </a:solidFill>
                <a:effectLst>
                  <a:outerShdw blurRad="38100" dist="38100" dir="2700000" algn="tl">
                    <a:srgbClr val="000000">
                      <a:alpha val="43137"/>
                    </a:srgbClr>
                  </a:outerShdw>
                </a:effectLst>
              </a:rPr>
              <a:t>commanded you by God.”</a:t>
            </a:r>
          </a:p>
          <a:p>
            <a:pPr>
              <a:spcBef>
                <a:spcPts val="0"/>
              </a:spcBef>
            </a:pPr>
            <a:r>
              <a:rPr lang="en-US" sz="3200" b="1" dirty="0"/>
              <a:t>Peter begins to understand the purpose of the visions, and now he announces the plain conclusions:</a:t>
            </a:r>
          </a:p>
          <a:p>
            <a:pPr marL="457200" lvl="1" indent="0">
              <a:spcBef>
                <a:spcPts val="0"/>
              </a:spcBef>
              <a:buNone/>
            </a:pPr>
            <a:r>
              <a:rPr lang="en-US" sz="3000" i="1" dirty="0">
                <a:solidFill>
                  <a:srgbClr val="800000"/>
                </a:solidFill>
                <a:effectLst>
                  <a:outerShdw blurRad="38100" dist="38100" dir="2700000" algn="tl">
                    <a:srgbClr val="000000">
                      <a:alpha val="43137"/>
                    </a:srgbClr>
                  </a:outerShdw>
                </a:effectLst>
              </a:rPr>
              <a:t>“In truth I perceive that </a:t>
            </a:r>
            <a:r>
              <a:rPr lang="en-US" sz="3000" b="1" i="1" dirty="0">
                <a:solidFill>
                  <a:srgbClr val="800000"/>
                </a:solidFill>
                <a:effectLst>
                  <a:outerShdw blurRad="38100" dist="38100" dir="2700000" algn="tl">
                    <a:srgbClr val="000000">
                      <a:alpha val="43137"/>
                    </a:srgbClr>
                  </a:outerShdw>
                </a:effectLst>
              </a:rPr>
              <a:t>God shows no partiality</a:t>
            </a:r>
            <a:r>
              <a:rPr lang="en-US" sz="3000" i="1" dirty="0">
                <a:solidFill>
                  <a:srgbClr val="800000"/>
                </a:solidFill>
                <a:effectLst>
                  <a:outerShdw blurRad="38100" dist="38100" dir="2700000" algn="tl">
                    <a:srgbClr val="000000">
                      <a:alpha val="43137"/>
                    </a:srgbClr>
                  </a:outerShdw>
                </a:effectLst>
              </a:rPr>
              <a:t>.   But in </a:t>
            </a:r>
            <a:r>
              <a:rPr lang="en-US" sz="3000" b="1" i="1" dirty="0">
                <a:solidFill>
                  <a:srgbClr val="800000"/>
                </a:solidFill>
                <a:effectLst>
                  <a:outerShdw blurRad="38100" dist="38100" dir="2700000" algn="tl">
                    <a:srgbClr val="000000">
                      <a:alpha val="43137"/>
                    </a:srgbClr>
                  </a:outerShdw>
                </a:effectLst>
              </a:rPr>
              <a:t>every nation </a:t>
            </a:r>
            <a:r>
              <a:rPr lang="en-US" sz="3000" i="1" dirty="0">
                <a:solidFill>
                  <a:srgbClr val="800000"/>
                </a:solidFill>
                <a:effectLst>
                  <a:outerShdw blurRad="38100" dist="38100" dir="2700000" algn="tl">
                    <a:srgbClr val="000000">
                      <a:alpha val="43137"/>
                    </a:srgbClr>
                  </a:outerShdw>
                </a:effectLst>
              </a:rPr>
              <a:t>whoever fears Him and works </a:t>
            </a:r>
            <a:r>
              <a:rPr lang="en-US" sz="3000" b="1" i="1" dirty="0">
                <a:solidFill>
                  <a:srgbClr val="800000"/>
                </a:solidFill>
                <a:effectLst>
                  <a:outerShdw blurRad="38100" dist="38100" dir="2700000" algn="tl">
                    <a:srgbClr val="000000">
                      <a:alpha val="43137"/>
                    </a:srgbClr>
                  </a:outerShdw>
                </a:effectLst>
              </a:rPr>
              <a:t>righteousness </a:t>
            </a:r>
            <a:r>
              <a:rPr lang="en-US" sz="3000" i="1" dirty="0">
                <a:solidFill>
                  <a:srgbClr val="800000"/>
                </a:solidFill>
                <a:effectLst>
                  <a:outerShdw blurRad="38100" dist="38100" dir="2700000" algn="tl">
                    <a:srgbClr val="000000">
                      <a:alpha val="43137"/>
                    </a:srgbClr>
                  </a:outerShdw>
                </a:effectLst>
              </a:rPr>
              <a:t>is accepted by Him” (vs. 34-35; Acts 10:28; 2:39; Matthew 28:19; Ephesians 2:13).</a:t>
            </a:r>
          </a:p>
          <a:p>
            <a:pPr marL="0" indent="0">
              <a:spcBef>
                <a:spcPts val="0"/>
              </a:spcBef>
              <a:buNone/>
            </a:pPr>
            <a:endParaRPr lang="en-US" sz="3200" b="1" i="1" dirty="0"/>
          </a:p>
          <a:p>
            <a:pPr marL="920750" lvl="2" indent="-238125">
              <a:spcBef>
                <a:spcPts val="30"/>
              </a:spcBef>
            </a:pPr>
            <a:endParaRPr lang="en-US" dirty="0"/>
          </a:p>
        </p:txBody>
      </p:sp>
    </p:spTree>
    <p:extLst>
      <p:ext uri="{BB962C8B-B14F-4D97-AF65-F5344CB8AC3E}">
        <p14:creationId xmlns:p14="http://schemas.microsoft.com/office/powerpoint/2010/main" val="315440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8443851" cy="1257831"/>
          </a:xfrm>
        </p:spPr>
        <p:txBody>
          <a:bodyPr>
            <a:normAutofit/>
          </a:bodyPr>
          <a:lstStyle/>
          <a:p>
            <a:r>
              <a:rPr lang="en-US" sz="3800" b="1" dirty="0">
                <a:latin typeface="Bookman Old Style" panose="02050604050505020204" pitchFamily="18" charset="0"/>
              </a:rPr>
              <a:t>Peter preaches to the Household of Cornelius </a:t>
            </a:r>
            <a:r>
              <a:rPr lang="en-US" sz="3200" dirty="0">
                <a:latin typeface="Bookman Old Style" panose="02050604050505020204" pitchFamily="18" charset="0"/>
              </a:rPr>
              <a:t>(Acts 10:17-48)</a:t>
            </a:r>
            <a:endParaRPr lang="en-US" dirty="0">
              <a:latin typeface="Bookman Old Style" panose="02050604050505020204" pitchFamily="18" charset="0"/>
            </a:endParaRPr>
          </a:p>
        </p:txBody>
      </p:sp>
      <p:sp>
        <p:nvSpPr>
          <p:cNvPr id="3" name="Content Placeholder 2"/>
          <p:cNvSpPr>
            <a:spLocks noGrp="1"/>
          </p:cNvSpPr>
          <p:nvPr>
            <p:ph idx="1"/>
          </p:nvPr>
        </p:nvSpPr>
        <p:spPr>
          <a:xfrm>
            <a:off x="259882" y="1371600"/>
            <a:ext cx="8308385" cy="5378824"/>
          </a:xfrm>
        </p:spPr>
        <p:txBody>
          <a:bodyPr>
            <a:normAutofit/>
          </a:bodyPr>
          <a:lstStyle/>
          <a:p>
            <a:pPr>
              <a:spcBef>
                <a:spcPts val="0"/>
              </a:spcBef>
            </a:pPr>
            <a:r>
              <a:rPr lang="en-US" sz="3200" b="1" dirty="0"/>
              <a:t>Peter continues to preach Jesus: His work and ministry, His death, and His resurrection                 (vs. 36-41).</a:t>
            </a:r>
          </a:p>
          <a:p>
            <a:pPr marL="508000" lvl="1" indent="-271463">
              <a:spcBef>
                <a:spcPts val="0"/>
              </a:spcBef>
            </a:pPr>
            <a:r>
              <a:rPr lang="en-US" sz="3200" dirty="0">
                <a:effectLst>
                  <a:outerShdw blurRad="38100" dist="38100" dir="2700000" algn="tl">
                    <a:srgbClr val="000000">
                      <a:alpha val="43137"/>
                    </a:srgbClr>
                  </a:outerShdw>
                </a:effectLst>
              </a:rPr>
              <a:t>The word God sent to be preached </a:t>
            </a:r>
            <a:r>
              <a:rPr lang="en-US" sz="3200" i="1" dirty="0">
                <a:solidFill>
                  <a:srgbClr val="800000"/>
                </a:solidFill>
                <a:effectLst>
                  <a:outerShdw blurRad="38100" dist="38100" dir="2700000" algn="tl">
                    <a:srgbClr val="000000">
                      <a:alpha val="43137"/>
                    </a:srgbClr>
                  </a:outerShdw>
                </a:effectLst>
              </a:rPr>
              <a:t>(“peace through Jesus Christ”)</a:t>
            </a:r>
            <a:r>
              <a:rPr lang="en-US" sz="3200" dirty="0">
                <a:effectLst>
                  <a:outerShdw blurRad="38100" dist="38100" dir="2700000" algn="tl">
                    <a:srgbClr val="000000">
                      <a:alpha val="43137"/>
                    </a:srgbClr>
                  </a:outerShdw>
                </a:effectLst>
              </a:rPr>
              <a:t> was initially sent only to the children of Israel (v. 36; cp. 13:46).</a:t>
            </a:r>
          </a:p>
          <a:p>
            <a:pPr marL="508000" lvl="1" indent="-271463">
              <a:spcBef>
                <a:spcPts val="0"/>
              </a:spcBef>
            </a:pPr>
            <a:r>
              <a:rPr lang="en-US" sz="3200" dirty="0">
                <a:effectLst>
                  <a:outerShdw blurRad="38100" dist="38100" dir="2700000" algn="tl">
                    <a:srgbClr val="000000">
                      <a:alpha val="43137"/>
                    </a:srgbClr>
                  </a:outerShdw>
                </a:effectLst>
              </a:rPr>
              <a:t>That word had been preached in Judea and Galilee by John and Jesus.</a:t>
            </a:r>
          </a:p>
          <a:p>
            <a:pPr marL="744538" lvl="2" indent="-236538">
              <a:spcBef>
                <a:spcPts val="0"/>
              </a:spcBef>
            </a:pPr>
            <a:r>
              <a:rPr lang="en-US" sz="3000" i="1" dirty="0">
                <a:solidFill>
                  <a:srgbClr val="800000"/>
                </a:solidFill>
                <a:effectLst>
                  <a:outerShdw blurRad="38100" dist="38100" dir="2700000" algn="tl">
                    <a:srgbClr val="000000">
                      <a:alpha val="43137"/>
                    </a:srgbClr>
                  </a:outerShdw>
                </a:effectLst>
              </a:rPr>
              <a:t>It would have been known by Cornelius and his guests.  </a:t>
            </a:r>
          </a:p>
          <a:p>
            <a:pPr marL="744538" lvl="2" indent="-236538">
              <a:spcBef>
                <a:spcPts val="0"/>
              </a:spcBef>
            </a:pPr>
            <a:r>
              <a:rPr lang="en-US" sz="3000" i="1" dirty="0">
                <a:solidFill>
                  <a:srgbClr val="800000"/>
                </a:solidFill>
                <a:effectLst>
                  <a:outerShdw blurRad="38100" dist="38100" dir="2700000" algn="tl">
                    <a:srgbClr val="000000">
                      <a:alpha val="43137"/>
                    </a:srgbClr>
                  </a:outerShdw>
                </a:effectLst>
              </a:rPr>
              <a:t>The miracles of Jesus would also have been widely proclaimed (vs. 37-38).</a:t>
            </a:r>
          </a:p>
          <a:p>
            <a:pPr lvl="1">
              <a:spcBef>
                <a:spcPts val="0"/>
              </a:spcBef>
            </a:pPr>
            <a:endParaRPr lang="en-US" sz="2800" b="1" dirty="0"/>
          </a:p>
        </p:txBody>
      </p:sp>
    </p:spTree>
    <p:extLst>
      <p:ext uri="{BB962C8B-B14F-4D97-AF65-F5344CB8AC3E}">
        <p14:creationId xmlns:p14="http://schemas.microsoft.com/office/powerpoint/2010/main" val="24687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4F283-1278-93FC-39A4-0D11BEDAF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4FF6C-8536-8EC5-4387-4C7281A00BB1}"/>
              </a:ext>
            </a:extLst>
          </p:cNvPr>
          <p:cNvSpPr>
            <a:spLocks noGrp="1"/>
          </p:cNvSpPr>
          <p:nvPr>
            <p:ph type="title"/>
          </p:nvPr>
        </p:nvSpPr>
        <p:spPr>
          <a:xfrm>
            <a:off x="259882" y="113769"/>
            <a:ext cx="8443851" cy="1257831"/>
          </a:xfrm>
        </p:spPr>
        <p:txBody>
          <a:bodyPr>
            <a:normAutofit/>
          </a:bodyPr>
          <a:lstStyle/>
          <a:p>
            <a:r>
              <a:rPr lang="en-US" sz="3800" b="1" dirty="0">
                <a:latin typeface="Bookman Old Style" panose="02050604050505020204" pitchFamily="18" charset="0"/>
              </a:rPr>
              <a:t>Peter preaches to the Household of Cornelius </a:t>
            </a:r>
            <a:r>
              <a:rPr lang="en-US" sz="3200" dirty="0">
                <a:latin typeface="Bookman Old Style" panose="02050604050505020204" pitchFamily="18" charset="0"/>
              </a:rPr>
              <a:t>(Acts 10:17-48)</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8C526EE-E358-47B0-3263-CBF3A713D6D3}"/>
              </a:ext>
            </a:extLst>
          </p:cNvPr>
          <p:cNvSpPr>
            <a:spLocks noGrp="1"/>
          </p:cNvSpPr>
          <p:nvPr>
            <p:ph idx="1"/>
          </p:nvPr>
        </p:nvSpPr>
        <p:spPr>
          <a:xfrm>
            <a:off x="524934" y="1479176"/>
            <a:ext cx="8443851" cy="5378824"/>
          </a:xfrm>
        </p:spPr>
        <p:txBody>
          <a:bodyPr>
            <a:normAutofit/>
          </a:bodyPr>
          <a:lstStyle/>
          <a:p>
            <a:r>
              <a:rPr lang="en-US" sz="3200" b="1" dirty="0"/>
              <a:t>The apostles were witnesses, chosen of God, and commanded to testify to all of the things Jesus did – including His crucifixion and resurrection (vs. 39-41).</a:t>
            </a:r>
          </a:p>
          <a:p>
            <a:r>
              <a:rPr lang="en-US" sz="3200" b="1" dirty="0"/>
              <a:t>They were  commanded to preach to the people and to testify… </a:t>
            </a:r>
            <a:r>
              <a:rPr lang="en-US" sz="3000" b="1" i="1" dirty="0"/>
              <a:t>“it is He who was </a:t>
            </a:r>
            <a:r>
              <a:rPr lang="en-US" sz="3000" b="1" i="1" dirty="0">
                <a:solidFill>
                  <a:srgbClr val="800000"/>
                </a:solidFill>
              </a:rPr>
              <a:t>ordained by God to be Judge </a:t>
            </a:r>
            <a:r>
              <a:rPr lang="en-US" sz="3000" b="1" i="1" dirty="0"/>
              <a:t>of the living and the dead. To Him </a:t>
            </a:r>
            <a:r>
              <a:rPr lang="en-US" sz="3000" b="1" i="1" dirty="0">
                <a:solidFill>
                  <a:srgbClr val="800000"/>
                </a:solidFill>
              </a:rPr>
              <a:t>all the prophets witness </a:t>
            </a:r>
            <a:r>
              <a:rPr lang="en-US" sz="3000" b="1" i="1" dirty="0"/>
              <a:t>that, through His name, </a:t>
            </a:r>
            <a:r>
              <a:rPr lang="en-US" sz="3000" b="1" i="1" dirty="0">
                <a:solidFill>
                  <a:srgbClr val="800000"/>
                </a:solidFill>
              </a:rPr>
              <a:t>whoever believes in Him will receive remission of sins“ </a:t>
            </a:r>
            <a:r>
              <a:rPr lang="en-US" sz="3000" b="1" i="1" dirty="0"/>
              <a:t>(vs. 42-43).</a:t>
            </a:r>
            <a:endParaRPr lang="en-US" dirty="0"/>
          </a:p>
        </p:txBody>
      </p:sp>
    </p:spTree>
    <p:extLst>
      <p:ext uri="{BB962C8B-B14F-4D97-AF65-F5344CB8AC3E}">
        <p14:creationId xmlns:p14="http://schemas.microsoft.com/office/powerpoint/2010/main" val="15034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5223</TotalTime>
  <Words>2129</Words>
  <Application>Microsoft Office PowerPoint</Application>
  <PresentationFormat>On-screen Show (4:3)</PresentationFormat>
  <Paragraphs>114</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Baskerville Old Face</vt:lpstr>
      <vt:lpstr>Bookman Old Style</vt:lpstr>
      <vt:lpstr>Calibri</vt:lpstr>
      <vt:lpstr>Calibri Light</vt:lpstr>
      <vt:lpstr>Office Theme</vt:lpstr>
      <vt:lpstr>A C T S</vt:lpstr>
      <vt:lpstr>A C T S</vt:lpstr>
      <vt:lpstr>The Conversion Of Cornelius   An Overview</vt:lpstr>
      <vt:lpstr>Peter meets the men sent from Cornelius</vt:lpstr>
      <vt:lpstr>Peter Arrives in Caesarea (Acts 10:24-27)</vt:lpstr>
      <vt:lpstr>Peter Arrives in Caesarea</vt:lpstr>
      <vt:lpstr>Peter preaches to the Household of Cornelius (Acts 10:17-48)</vt:lpstr>
      <vt:lpstr>Peter preaches to the Household of Cornelius (Acts 10:17-48)</vt:lpstr>
      <vt:lpstr>Peter preaches to the Household of Cornelius (Acts 10:17-48)</vt:lpstr>
      <vt:lpstr>Peter preaches the gospel to the Household of Cornelius (Acts 10:17-48)</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218</cp:revision>
  <cp:lastPrinted>2025-09-26T19:05:29Z</cp:lastPrinted>
  <dcterms:created xsi:type="dcterms:W3CDTF">2017-02-28T16:48:13Z</dcterms:created>
  <dcterms:modified xsi:type="dcterms:W3CDTF">2025-10-03T21:31:23Z</dcterms:modified>
</cp:coreProperties>
</file>