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7" r:id="rId2"/>
    <p:sldId id="724" r:id="rId3"/>
    <p:sldId id="302" r:id="rId4"/>
    <p:sldId id="740" r:id="rId5"/>
    <p:sldId id="743" r:id="rId6"/>
    <p:sldId id="305" r:id="rId7"/>
    <p:sldId id="306" r:id="rId8"/>
    <p:sldId id="741" r:id="rId9"/>
    <p:sldId id="742" r:id="rId10"/>
    <p:sldId id="311" r:id="rId1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00"/>
    <a:srgbClr val="80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77591" autoAdjust="0"/>
  </p:normalViewPr>
  <p:slideViewPr>
    <p:cSldViewPr snapToGrid="0">
      <p:cViewPr varScale="1">
        <p:scale>
          <a:sx n="71" d="100"/>
          <a:sy n="71" d="100"/>
        </p:scale>
        <p:origin x="205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1E6E7A2-8349-8343-80D5-DE8A5F1AEDD9}" type="datetimeFigureOut">
              <a:rPr lang="en-US" smtClean="0"/>
              <a:t>10/8/2025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0A4D79-0D4F-6844-A465-361B05CB759A}" type="datetimeFigureOut">
              <a:rPr lang="en-US" smtClean="0"/>
              <a:t>10/8/2025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9C2A-9E28-B519-2085-857C284D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56EA-750F-AA8B-5026-C4C6CF9D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0474-42DD-B13D-CF12-8BFC2B47B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127C5-F19F-E2C7-6B21-2D35054DBE0D}"/>
              </a:ext>
            </a:extLst>
          </p:cNvPr>
          <p:cNvSpPr>
            <a:spLocks noGrp="1"/>
          </p:cNvSpPr>
          <p:nvPr>
            <p:ph type="sldNum" sz="quarter" idx="5"/>
          </p:nvPr>
        </p:nvSpPr>
        <p:spPr/>
        <p:txBody>
          <a:bodyPr/>
          <a:lstStyle/>
          <a:p>
            <a:fld id="{6C375006-0123-1F4D-8D80-DD5E1EF6A871}" type="slidenum">
              <a:rPr lang="en-US" smtClean="0"/>
              <a:t>2</a:t>
            </a:fld>
            <a:endParaRPr lang="en-US"/>
          </a:p>
        </p:txBody>
      </p:sp>
    </p:spTree>
    <p:extLst>
      <p:ext uri="{BB962C8B-B14F-4D97-AF65-F5344CB8AC3E}">
        <p14:creationId xmlns:p14="http://schemas.microsoft.com/office/powerpoint/2010/main" val="2957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1:8  </a:t>
            </a:r>
            <a:r>
              <a:rPr lang="en-US" dirty="0"/>
              <a:t>But you shall receive power when the Holy Spirit has come upon you; and you shall be witnesses to Me in Jerusalem, and in all Judea and Samaria, and to the end of the earth.“</a:t>
            </a:r>
          </a:p>
          <a:p>
            <a:r>
              <a:rPr lang="en-US" b="1" dirty="0"/>
              <a:t>Acts 26:16  </a:t>
            </a:r>
            <a:r>
              <a:rPr lang="en-US" dirty="0"/>
              <a:t>But rise and stand on your feet; for I have appeared to you for this purpose, to make you a minister and a witness both of the things which you have seen and of the things which I will yet reveal to you.</a:t>
            </a:r>
          </a:p>
        </p:txBody>
      </p:sp>
      <p:sp>
        <p:nvSpPr>
          <p:cNvPr id="4" name="Slide Number Placeholder 3"/>
          <p:cNvSpPr>
            <a:spLocks noGrp="1"/>
          </p:cNvSpPr>
          <p:nvPr>
            <p:ph type="sldNum" sz="quarter" idx="5"/>
          </p:nvPr>
        </p:nvSpPr>
        <p:spPr/>
        <p:txBody>
          <a:bodyPr/>
          <a:lstStyle/>
          <a:p>
            <a:fld id="{6C375006-0123-1F4D-8D80-DD5E1EF6A871}" type="slidenum">
              <a:rPr lang="en-US" smtClean="0"/>
              <a:t>5</a:t>
            </a:fld>
            <a:endParaRPr lang="en-US"/>
          </a:p>
        </p:txBody>
      </p:sp>
    </p:spTree>
    <p:extLst>
      <p:ext uri="{BB962C8B-B14F-4D97-AF65-F5344CB8AC3E}">
        <p14:creationId xmlns:p14="http://schemas.microsoft.com/office/powerpoint/2010/main" val="297920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Stephen’s stoning continued to impact the early church   vv. 19-21</a:t>
            </a:r>
          </a:p>
          <a:p>
            <a:r>
              <a:rPr lang="en-US" dirty="0"/>
              <a:t>2) Luke writes of more of the saints who scattered because of the persecution that came after Stephen’s death    8:1, 4</a:t>
            </a:r>
          </a:p>
          <a:p>
            <a:r>
              <a:rPr lang="en-US" dirty="0"/>
              <a:t>Some (origin unknown) went to Phoenicia, Cyprus, &amp; Antioch (Syria) </a:t>
            </a:r>
            <a:r>
              <a:rPr lang="en-US" b="1" dirty="0"/>
              <a:t>but only spoke to Jews </a:t>
            </a:r>
            <a:r>
              <a:rPr lang="en-US" dirty="0"/>
              <a:t>v. 19 </a:t>
            </a:r>
          </a:p>
          <a:p>
            <a:pPr marL="171450" indent="-171450">
              <a:buFont typeface="Arial" panose="020B0604020202020204" pitchFamily="34" charset="0"/>
              <a:buChar char="•"/>
            </a:pPr>
            <a:r>
              <a:rPr lang="en-US" dirty="0"/>
              <a:t>Either they were unaware of what had happened in Caesarea with Cornelius, or unaccepting ??</a:t>
            </a:r>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6</a:t>
            </a:fld>
            <a:endParaRPr lang="en-US"/>
          </a:p>
        </p:txBody>
      </p:sp>
    </p:spTree>
    <p:extLst>
      <p:ext uri="{BB962C8B-B14F-4D97-AF65-F5344CB8AC3E}">
        <p14:creationId xmlns:p14="http://schemas.microsoft.com/office/powerpoint/2010/main" val="219581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 from Cyprus &amp; Cyrene also came to Antioch (Syria) and spoke to the Greeks (Greek speaking Jews or Hellenists)    vv. 20-21</a:t>
            </a:r>
          </a:p>
          <a:p>
            <a:pPr marL="171450" indent="-171450">
              <a:buFont typeface="Arial" panose="020B0604020202020204" pitchFamily="34" charset="0"/>
              <a:buChar char="•"/>
            </a:pPr>
            <a:r>
              <a:rPr lang="en-US" dirty="0"/>
              <a:t>The “hand of the Lord was with them” and they enjoyed great success 	as “a large number who believed turned to the Lord”</a:t>
            </a:r>
          </a:p>
          <a:p>
            <a:pPr rtl="0" fontAlgn="base"/>
            <a:r>
              <a:rPr lang="en-US" sz="1200" b="1" i="0" u="none" strike="noStrike" kern="1200" dirty="0">
                <a:solidFill>
                  <a:schemeClr val="tx1"/>
                </a:solidFill>
                <a:effectLst/>
                <a:latin typeface="+mn-lt"/>
                <a:ea typeface="+mn-ea"/>
                <a:cs typeface="+mn-cs"/>
              </a:rPr>
              <a:t>Jerusalem sends teaching help to Antioch</a:t>
            </a:r>
            <a:r>
              <a:rPr lang="en-US" sz="1200" b="1" i="1"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vv. 22-26</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apostles </a:t>
            </a:r>
            <a:r>
              <a:rPr lang="en-US" sz="1200" b="0" i="1" u="none" strike="noStrike" kern="1200" dirty="0">
                <a:solidFill>
                  <a:schemeClr val="tx1"/>
                </a:solidFill>
                <a:effectLst/>
                <a:latin typeface="+mn-lt"/>
                <a:ea typeface="+mn-ea"/>
                <a:cs typeface="+mn-cs"/>
              </a:rPr>
              <a:t>(and possibly elders) </a:t>
            </a:r>
            <a:r>
              <a:rPr lang="en-US" sz="1200" b="0" i="0" u="none" strike="noStrike" kern="1200" dirty="0">
                <a:solidFill>
                  <a:schemeClr val="tx1"/>
                </a:solidFill>
                <a:effectLst/>
                <a:latin typeface="+mn-lt"/>
                <a:ea typeface="+mn-ea"/>
                <a:cs typeface="+mn-cs"/>
              </a:rPr>
              <a:t>received good news re: Antioch…they decide to send someone who could help in this new work    v. 22</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Fortunately, they had one who was well-equipped at encouraging the brethren </a:t>
            </a:r>
            <a:r>
              <a:rPr lang="en-US" sz="1200" b="0" i="1" u="none" strike="noStrike" kern="1200" dirty="0">
                <a:solidFill>
                  <a:schemeClr val="tx1"/>
                </a:solidFill>
                <a:effectLst/>
                <a:latin typeface="+mn-lt"/>
                <a:ea typeface="+mn-ea"/>
                <a:cs typeface="+mn-cs"/>
              </a:rPr>
              <a:t>(new converts)</a:t>
            </a:r>
            <a:r>
              <a:rPr lang="en-US" sz="1200" b="0" i="0" u="none" strike="noStrike" kern="1200" dirty="0">
                <a:solidFill>
                  <a:schemeClr val="tx1"/>
                </a:solidFill>
                <a:effectLst/>
                <a:latin typeface="+mn-lt"/>
                <a:ea typeface="+mn-ea"/>
                <a:cs typeface="+mn-cs"/>
              </a:rPr>
              <a:t> </a:t>
            </a:r>
          </a:p>
          <a:p>
            <a:pPr marL="0" lv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 Barnabas    vv. 23-24a    cp. 4:36</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Barnabas’ efforts were very successful…“considerable numbers were brought to the Lord”   v. 24b</a:t>
            </a:r>
          </a:p>
        </p:txBody>
      </p:sp>
      <p:sp>
        <p:nvSpPr>
          <p:cNvPr id="4" name="Slide Number Placeholder 3"/>
          <p:cNvSpPr>
            <a:spLocks noGrp="1"/>
          </p:cNvSpPr>
          <p:nvPr>
            <p:ph type="sldNum" sz="quarter" idx="5"/>
          </p:nvPr>
        </p:nvSpPr>
        <p:spPr/>
        <p:txBody>
          <a:bodyPr/>
          <a:lstStyle/>
          <a:p>
            <a:fld id="{6C375006-0123-1F4D-8D80-DD5E1EF6A871}" type="slidenum">
              <a:rPr lang="en-US" smtClean="0"/>
              <a:t>7</a:t>
            </a:fld>
            <a:endParaRPr lang="en-US"/>
          </a:p>
        </p:txBody>
      </p:sp>
    </p:spTree>
    <p:extLst>
      <p:ext uri="{BB962C8B-B14F-4D97-AF65-F5344CB8AC3E}">
        <p14:creationId xmlns:p14="http://schemas.microsoft.com/office/powerpoint/2010/main" val="15862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His success seemed to force him to make a decision…he left Antioch, went to Tarsus, and brought back Saul to help him    v. 25</a:t>
            </a:r>
          </a:p>
          <a:p>
            <a:r>
              <a:rPr lang="en-US" sz="1200" b="0" i="0" u="none" strike="noStrike" kern="1200" dirty="0">
                <a:solidFill>
                  <a:schemeClr val="tx1"/>
                </a:solidFill>
                <a:effectLst/>
                <a:latin typeface="+mn-lt"/>
                <a:ea typeface="+mn-ea"/>
                <a:cs typeface="+mn-cs"/>
              </a:rPr>
              <a:t>These 2 servants of God worked for a year in Antioch and taught “considerable numbers”    v. 26a</a:t>
            </a:r>
            <a:endParaRPr lang="en-US" sz="1000" b="0" i="0" u="none" strike="noStrike" kern="1200" dirty="0">
              <a:solidFill>
                <a:schemeClr val="tx1"/>
              </a:solidFill>
              <a:effectLst/>
              <a:latin typeface="+mn-lt"/>
              <a:ea typeface="+mn-ea"/>
              <a:cs typeface="+mn-cs"/>
            </a:endParaRPr>
          </a:p>
          <a:p>
            <a:r>
              <a:rPr lang="en-US" b="0" dirty="0"/>
              <a:t>“Called” Christians </a:t>
            </a:r>
            <a:r>
              <a:rPr lang="el-GR" b="0" dirty="0"/>
              <a:t>Χρηματίζω</a:t>
            </a:r>
            <a:r>
              <a:rPr lang="en-US" b="0" dirty="0"/>
              <a:t> </a:t>
            </a:r>
            <a:r>
              <a:rPr lang="en-US" b="0" dirty="0" err="1"/>
              <a:t>chrēmatizo</a:t>
            </a:r>
            <a:r>
              <a:rPr lang="en-US" b="0" dirty="0"/>
              <a:t>̄ -- Found 9x in the NT.  Often of a revelation from God</a:t>
            </a:r>
          </a:p>
          <a:p>
            <a:r>
              <a:rPr lang="en-US" b="1" dirty="0"/>
              <a:t>Matthew 2:12  </a:t>
            </a:r>
            <a:r>
              <a:rPr lang="en-US" b="0" dirty="0"/>
              <a:t>Then, being </a:t>
            </a:r>
            <a:r>
              <a:rPr lang="en-US" b="1" dirty="0"/>
              <a:t>divinely warned </a:t>
            </a:r>
            <a:r>
              <a:rPr lang="en-US" b="0" dirty="0"/>
              <a:t>in a dream that they should not return to Herod, they departed for their own country another way.</a:t>
            </a:r>
          </a:p>
          <a:p>
            <a:r>
              <a:rPr lang="en-US" b="1" dirty="0"/>
              <a:t>Matthew 2:22  </a:t>
            </a:r>
            <a:r>
              <a:rPr lang="en-US" dirty="0"/>
              <a:t>But when he heard that Archelaus was reigning over Judea instead of his father Herod, he was afraid to go there. And being </a:t>
            </a:r>
            <a:r>
              <a:rPr lang="en-US" b="1" dirty="0"/>
              <a:t>warned by God </a:t>
            </a:r>
            <a:r>
              <a:rPr lang="en-US" dirty="0"/>
              <a:t>in a dream, he turned aside into the region of Galilee.</a:t>
            </a:r>
          </a:p>
          <a:p>
            <a:r>
              <a:rPr lang="en-US" b="1" dirty="0"/>
              <a:t>Luke 2:26  </a:t>
            </a:r>
            <a:r>
              <a:rPr lang="en-US" dirty="0"/>
              <a:t>And it had been</a:t>
            </a:r>
            <a:r>
              <a:rPr lang="en-US" b="1" dirty="0"/>
              <a:t> revealed </a:t>
            </a:r>
            <a:r>
              <a:rPr lang="en-US" dirty="0"/>
              <a:t>to him (Simeon) by the Holy Spirit that he would not see death before he had seen the Lord's Christ.</a:t>
            </a:r>
          </a:p>
          <a:p>
            <a:r>
              <a:rPr lang="en-US" b="1" dirty="0"/>
              <a:t>Acts 10:22  </a:t>
            </a:r>
            <a:r>
              <a:rPr lang="en-US" dirty="0"/>
              <a:t>And they said, "Cornelius the centurion, a just man, one who fears God and has a good reputation among all the nation of the Jews, was </a:t>
            </a:r>
            <a:r>
              <a:rPr lang="en-US" b="1" dirty="0"/>
              <a:t>divinely instructed </a:t>
            </a:r>
            <a:r>
              <a:rPr lang="en-US" dirty="0"/>
              <a:t>by a holy angel to summon you to his house, and to hear words from you.“</a:t>
            </a:r>
          </a:p>
          <a:p>
            <a:r>
              <a:rPr lang="en-US" b="1" dirty="0"/>
              <a:t>Hebrews 8:5  </a:t>
            </a:r>
            <a:r>
              <a:rPr lang="en-US" dirty="0"/>
              <a:t>who serve the copy and shadow of the heavenly things, as Moses was </a:t>
            </a:r>
            <a:r>
              <a:rPr lang="en-US" b="1" dirty="0"/>
              <a:t>divinely instructed </a:t>
            </a:r>
            <a:r>
              <a:rPr lang="en-US" dirty="0"/>
              <a:t>when he was about to make the tabernacle. For He said, "See that you make all things according to the pattern shown you on the mountain."</a:t>
            </a:r>
          </a:p>
        </p:txBody>
      </p:sp>
      <p:sp>
        <p:nvSpPr>
          <p:cNvPr id="4" name="Slide Number Placeholder 3"/>
          <p:cNvSpPr>
            <a:spLocks noGrp="1"/>
          </p:cNvSpPr>
          <p:nvPr>
            <p:ph type="sldNum" sz="quarter" idx="5"/>
          </p:nvPr>
        </p:nvSpPr>
        <p:spPr/>
        <p:txBody>
          <a:bodyPr/>
          <a:lstStyle/>
          <a:p>
            <a:fld id="{6C375006-0123-1F4D-8D80-DD5E1EF6A871}" type="slidenum">
              <a:rPr lang="en-US" smtClean="0"/>
              <a:t>8</a:t>
            </a:fld>
            <a:endParaRPr lang="en-US"/>
          </a:p>
        </p:txBody>
      </p:sp>
    </p:spTree>
    <p:extLst>
      <p:ext uri="{BB962C8B-B14F-4D97-AF65-F5344CB8AC3E}">
        <p14:creationId xmlns:p14="http://schemas.microsoft.com/office/powerpoint/2010/main" val="249462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21:10-11  </a:t>
            </a:r>
            <a:r>
              <a:rPr lang="en-US" dirty="0"/>
              <a:t>And as we stayed many days, a certain prophet named Agabus came down from Judea.  11  When he had come to us, he took Paul's belt, bound his own hands and feet, and said, "Thus says the Holy Spirit, 'So shall the Jews at Jerusalem bind the man who owns this belt, and deliver him into the hands of the Gentiles.’ “</a:t>
            </a:r>
          </a:p>
          <a:p>
            <a:endParaRPr lang="en-US" dirty="0"/>
          </a:p>
          <a:p>
            <a:r>
              <a:rPr lang="en-US" b="1" dirty="0"/>
              <a:t>“Relief” </a:t>
            </a:r>
            <a:r>
              <a:rPr lang="en-US" dirty="0"/>
              <a:t>is translated from </a:t>
            </a:r>
            <a:r>
              <a:rPr lang="el-GR" dirty="0"/>
              <a:t>διακονία</a:t>
            </a:r>
            <a:r>
              <a:rPr lang="en-US" dirty="0"/>
              <a:t> (a from of </a:t>
            </a:r>
            <a:r>
              <a:rPr lang="en-US" dirty="0" err="1"/>
              <a:t>diakonos</a:t>
            </a:r>
            <a:r>
              <a:rPr lang="en-US" dirty="0"/>
              <a:t>, deacon) and means in this context “the ministration of those who render to others the offices of Christian affection especially those who help meet need by either collecting or distributing of charities”</a:t>
            </a:r>
          </a:p>
        </p:txBody>
      </p:sp>
      <p:sp>
        <p:nvSpPr>
          <p:cNvPr id="4" name="Slide Number Placeholder 3"/>
          <p:cNvSpPr>
            <a:spLocks noGrp="1"/>
          </p:cNvSpPr>
          <p:nvPr>
            <p:ph type="sldNum" sz="quarter" idx="5"/>
          </p:nvPr>
        </p:nvSpPr>
        <p:spPr/>
        <p:txBody>
          <a:bodyPr/>
          <a:lstStyle/>
          <a:p>
            <a:fld id="{6C375006-0123-1F4D-8D80-DD5E1EF6A871}" type="slidenum">
              <a:rPr lang="en-US" smtClean="0"/>
              <a:t>9</a:t>
            </a:fld>
            <a:endParaRPr lang="en-US"/>
          </a:p>
        </p:txBody>
      </p:sp>
    </p:spTree>
    <p:extLst>
      <p:ext uri="{BB962C8B-B14F-4D97-AF65-F5344CB8AC3E}">
        <p14:creationId xmlns:p14="http://schemas.microsoft.com/office/powerpoint/2010/main" val="310606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10</a:t>
            </a:fld>
            <a:endParaRPr lang="en-US"/>
          </a:p>
        </p:txBody>
      </p:sp>
    </p:spTree>
    <p:extLst>
      <p:ext uri="{BB962C8B-B14F-4D97-AF65-F5344CB8AC3E}">
        <p14:creationId xmlns:p14="http://schemas.microsoft.com/office/powerpoint/2010/main" val="2522483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10/8/2025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101387" y="2738625"/>
            <a:ext cx="3441700" cy="2723753"/>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72983D72-377D-7417-5648-47C695C24148}"/>
              </a:ext>
            </a:extLst>
          </p:cNvPr>
          <p:cNvSpPr txBox="1"/>
          <p:nvPr/>
        </p:nvSpPr>
        <p:spPr>
          <a:xfrm>
            <a:off x="5101389" y="5085081"/>
            <a:ext cx="3887992"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The Growth and  </a:t>
            </a:r>
          </a:p>
          <a:p>
            <a:r>
              <a:rPr lang="en-US" sz="3000" i="1" dirty="0">
                <a:effectLst>
                  <a:outerShdw blurRad="38100" dist="38100" dir="2700000" algn="tl">
                    <a:srgbClr val="000000">
                      <a:alpha val="43137"/>
                    </a:srgbClr>
                  </a:outerShdw>
                </a:effectLst>
              </a:rPr>
              <a:t>    Development of     the Early Church</a:t>
            </a: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3769"/>
            <a:ext cx="8494153" cy="1257831"/>
          </a:xfrm>
        </p:spPr>
        <p:txBody>
          <a:bodyPr>
            <a:normAutofit/>
          </a:bodyPr>
          <a:lstStyle/>
          <a:p>
            <a:pPr algn="ctr"/>
            <a:r>
              <a:rPr lang="en-US" sz="3800" b="1" dirty="0">
                <a:latin typeface="Bookman Old Style" panose="02050604050505020204" pitchFamily="18" charset="0"/>
              </a:rPr>
              <a:t>Lessons for Us from Acts 11</a:t>
            </a:r>
            <a:endParaRPr lang="en-US" b="1" dirty="0">
              <a:latin typeface="Bookman Old Style" panose="02050604050505020204" pitchFamily="18" charset="0"/>
            </a:endParaRPr>
          </a:p>
        </p:txBody>
      </p:sp>
      <p:sp>
        <p:nvSpPr>
          <p:cNvPr id="3" name="Content Placeholder 2"/>
          <p:cNvSpPr>
            <a:spLocks noGrp="1"/>
          </p:cNvSpPr>
          <p:nvPr>
            <p:ph idx="1"/>
          </p:nvPr>
        </p:nvSpPr>
        <p:spPr>
          <a:xfrm>
            <a:off x="259883" y="1371600"/>
            <a:ext cx="8624235" cy="5378824"/>
          </a:xfrm>
        </p:spPr>
        <p:txBody>
          <a:bodyPr>
            <a:normAutofit/>
          </a:bodyPr>
          <a:lstStyle/>
          <a:p>
            <a:pPr>
              <a:spcBef>
                <a:spcPts val="0"/>
              </a:spcBef>
            </a:pPr>
            <a:r>
              <a:rPr lang="en-US" sz="3200" b="1" dirty="0"/>
              <a:t>If God shows no partiality in who can receive His grace, then we should show no partiality in our thoughts and actions toward others.</a:t>
            </a:r>
          </a:p>
          <a:p>
            <a:pPr marL="627063" lvl="1" indent="-288925">
              <a:spcBef>
                <a:spcPts val="0"/>
              </a:spcBef>
            </a:pPr>
            <a:r>
              <a:rPr lang="en-US" sz="3000" i="1" dirty="0">
                <a:solidFill>
                  <a:srgbClr val="800000"/>
                </a:solidFill>
                <a:effectLst>
                  <a:outerShdw blurRad="38100" dist="38100" dir="2700000" algn="tl">
                    <a:srgbClr val="000000">
                      <a:alpha val="43137"/>
                    </a:srgbClr>
                  </a:outerShdw>
                </a:effectLst>
              </a:rPr>
              <a:t>We can’t allow prejudices to dictate who we share   the good news with.</a:t>
            </a:r>
          </a:p>
          <a:p>
            <a:pPr marL="282575" lvl="1" indent="-282575">
              <a:spcBef>
                <a:spcPts val="0"/>
              </a:spcBef>
            </a:pPr>
            <a:r>
              <a:rPr lang="en-US" sz="3200" b="1" dirty="0"/>
              <a:t>We need to have purpose of heart if we are to be faithful to the Lord (Acts 11:23).</a:t>
            </a:r>
            <a:endParaRPr lang="en-US" sz="2800" b="1" dirty="0"/>
          </a:p>
          <a:p>
            <a:pPr marL="627063" lvl="2" indent="-288925">
              <a:spcBef>
                <a:spcPts val="0"/>
              </a:spcBef>
            </a:pPr>
            <a:r>
              <a:rPr lang="en-US" sz="3000" i="1" dirty="0">
                <a:solidFill>
                  <a:srgbClr val="800000"/>
                </a:solidFill>
                <a:effectLst>
                  <a:outerShdw blurRad="38100" dist="38100" dir="2700000" algn="tl">
                    <a:srgbClr val="000000">
                      <a:alpha val="43137"/>
                    </a:srgbClr>
                  </a:outerShdw>
                </a:effectLst>
              </a:rPr>
              <a:t>“Purpose of heart” indicates intentionality.</a:t>
            </a:r>
          </a:p>
          <a:p>
            <a:pPr marL="287338" lvl="1" indent="-287338">
              <a:spcBef>
                <a:spcPts val="0"/>
              </a:spcBef>
            </a:pPr>
            <a:r>
              <a:rPr lang="en-US" sz="3200" b="1" dirty="0">
                <a:solidFill>
                  <a:srgbClr val="7A0000"/>
                </a:solidFill>
              </a:rPr>
              <a:t>Brethren</a:t>
            </a:r>
            <a:r>
              <a:rPr lang="en-US" sz="3200" b="1" dirty="0"/>
              <a:t> suffering from famine or drought should be shown compassion and given relief.</a:t>
            </a:r>
          </a:p>
        </p:txBody>
      </p:sp>
    </p:spTree>
    <p:extLst>
      <p:ext uri="{BB962C8B-B14F-4D97-AF65-F5344CB8AC3E}">
        <p14:creationId xmlns:p14="http://schemas.microsoft.com/office/powerpoint/2010/main" val="161500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8DD4-2567-B98A-58C9-5E1CB2D2BF5A}"/>
            </a:ext>
          </a:extLst>
        </p:cNvPr>
        <p:cNvGrpSpPr/>
        <p:nvPr/>
      </p:nvGrpSpPr>
      <p:grpSpPr>
        <a:xfrm>
          <a:off x="0" y="0"/>
          <a:ext cx="0" cy="0"/>
          <a:chOff x="0" y="0"/>
          <a:chExt cx="0" cy="0"/>
        </a:xfrm>
      </p:grpSpPr>
      <p:pic>
        <p:nvPicPr>
          <p:cNvPr id="2050" name="Picture 2" descr="Image result for parchment background">
            <a:extLst>
              <a:ext uri="{FF2B5EF4-FFF2-40B4-BE49-F238E27FC236}">
                <a16:creationId xmlns:a16="http://schemas.microsoft.com/office/drawing/2014/main" id="{E9ED6861-8BE6-BA6C-C17F-F6BAAE7C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a:extLst>
              <a:ext uri="{FF2B5EF4-FFF2-40B4-BE49-F238E27FC236}">
                <a16:creationId xmlns:a16="http://schemas.microsoft.com/office/drawing/2014/main" id="{CC1559AE-1E30-C242-7388-B575A973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601600-A03F-5E3D-700E-2C019D9A9CB9}"/>
              </a:ext>
            </a:extLst>
          </p:cNvPr>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a:extLst>
              <a:ext uri="{FF2B5EF4-FFF2-40B4-BE49-F238E27FC236}">
                <a16:creationId xmlns:a16="http://schemas.microsoft.com/office/drawing/2014/main" id="{62C32794-85BF-DE1A-0D0B-406E3266C5FB}"/>
              </a:ext>
            </a:extLst>
          </p:cNvPr>
          <p:cNvSpPr>
            <a:spLocks noGrp="1"/>
          </p:cNvSpPr>
          <p:nvPr>
            <p:ph type="subTitle" idx="1"/>
          </p:nvPr>
        </p:nvSpPr>
        <p:spPr>
          <a:xfrm>
            <a:off x="5443019" y="2706380"/>
            <a:ext cx="3441700" cy="1674626"/>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Lesson 17</a:t>
            </a:r>
          </a:p>
          <a:p>
            <a:pPr>
              <a:spcBef>
                <a:spcPts val="600"/>
              </a:spcBef>
            </a:pPr>
            <a:r>
              <a:rPr lang="en-US" sz="40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Acts 11:1-30</a:t>
            </a:r>
            <a:endParaRPr lang="en-US" sz="40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65778B17-E280-B33A-6259-A1DFA877EB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6105874D-F40D-8020-C45E-3EF0076BD0CB}"/>
              </a:ext>
            </a:extLst>
          </p:cNvPr>
          <p:cNvSpPr txBox="1"/>
          <p:nvPr/>
        </p:nvSpPr>
        <p:spPr>
          <a:xfrm>
            <a:off x="5638800" y="4121914"/>
            <a:ext cx="3245919" cy="2554545"/>
          </a:xfrm>
          <a:prstGeom prst="rect">
            <a:avLst/>
          </a:prstGeom>
          <a:noFill/>
        </p:spPr>
        <p:txBody>
          <a:bodyPr wrap="square" rtlCol="0">
            <a:spAutoFit/>
          </a:bodyPr>
          <a:lstStyle/>
          <a:p>
            <a:pPr marL="236538" indent="-236538">
              <a:buFont typeface="Arial" panose="020B0604020202020204" pitchFamily="34" charset="0"/>
              <a:buChar char="•"/>
            </a:pPr>
            <a:r>
              <a:rPr lang="en-US" sz="3200" dirty="0">
                <a:effectLst>
                  <a:outerShdw blurRad="38100" dist="38100" dir="2700000" algn="tl">
                    <a:srgbClr val="000000">
                      <a:alpha val="43137"/>
                    </a:srgbClr>
                  </a:outerShdw>
                </a:effectLst>
              </a:rPr>
              <a:t>Peter defends God’s grace to the Gentiles.</a:t>
            </a:r>
          </a:p>
          <a:p>
            <a:pPr marL="236538" indent="-236538">
              <a:buFont typeface="Arial" panose="020B0604020202020204" pitchFamily="34" charset="0"/>
              <a:buChar char="•"/>
            </a:pPr>
            <a:r>
              <a:rPr lang="en-US" sz="3200" dirty="0">
                <a:effectLst>
                  <a:outerShdw blurRad="38100" dist="38100" dir="2700000" algn="tl">
                    <a:srgbClr val="000000">
                      <a:alpha val="43137"/>
                    </a:srgbClr>
                  </a:outerShdw>
                </a:effectLst>
              </a:rPr>
              <a:t>Paul &amp; Barnabas in Antioch </a:t>
            </a:r>
          </a:p>
        </p:txBody>
      </p:sp>
    </p:spTree>
    <p:extLst>
      <p:ext uri="{BB962C8B-B14F-4D97-AF65-F5344CB8AC3E}">
        <p14:creationId xmlns:p14="http://schemas.microsoft.com/office/powerpoint/2010/main" val="39513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3769"/>
            <a:ext cx="8494153" cy="1257831"/>
          </a:xfrm>
        </p:spPr>
        <p:txBody>
          <a:bodyPr>
            <a:normAutofit/>
          </a:bodyPr>
          <a:lstStyle/>
          <a:p>
            <a:r>
              <a:rPr lang="en-US" sz="3800" b="1" dirty="0">
                <a:latin typeface="Bookman Old Style" panose="02050604050505020204" pitchFamily="18" charset="0"/>
              </a:rPr>
              <a:t>Peter’s defense of God’s grace</a:t>
            </a:r>
            <a:br>
              <a:rPr lang="en-US" sz="3800" b="1" dirty="0">
                <a:latin typeface="Bookman Old Style" panose="02050604050505020204" pitchFamily="18" charset="0"/>
              </a:rPr>
            </a:br>
            <a:r>
              <a:rPr lang="en-US" sz="3200" dirty="0">
                <a:latin typeface="Bookman Old Style" panose="02050604050505020204" pitchFamily="18" charset="0"/>
              </a:rPr>
              <a:t>(Acts 11:1-18)</a:t>
            </a:r>
            <a:endParaRPr lang="en-US" dirty="0">
              <a:latin typeface="Bookman Old Style" panose="02050604050505020204" pitchFamily="18" charset="0"/>
            </a:endParaRPr>
          </a:p>
        </p:txBody>
      </p:sp>
      <p:sp>
        <p:nvSpPr>
          <p:cNvPr id="3" name="Content Placeholder 2"/>
          <p:cNvSpPr>
            <a:spLocks noGrp="1"/>
          </p:cNvSpPr>
          <p:nvPr>
            <p:ph idx="1"/>
          </p:nvPr>
        </p:nvSpPr>
        <p:spPr>
          <a:xfrm>
            <a:off x="259882" y="1371600"/>
            <a:ext cx="8884117" cy="5378824"/>
          </a:xfrm>
        </p:spPr>
        <p:txBody>
          <a:bodyPr>
            <a:normAutofit/>
          </a:bodyPr>
          <a:lstStyle/>
          <a:p>
            <a:pPr>
              <a:spcBef>
                <a:spcPts val="0"/>
              </a:spcBef>
            </a:pPr>
            <a:r>
              <a:rPr lang="en-US" sz="3200" b="1" dirty="0"/>
              <a:t>News of the Gentiles’ conversion spreads to Jerusalem (11:1).</a:t>
            </a:r>
          </a:p>
          <a:p>
            <a:pPr>
              <a:spcBef>
                <a:spcPts val="0"/>
              </a:spcBef>
            </a:pPr>
            <a:r>
              <a:rPr lang="en-US" sz="3200" b="1" dirty="0"/>
              <a:t>Peter is confronted by Jewish Christians:          </a:t>
            </a:r>
            <a:r>
              <a:rPr lang="en-US" sz="3200" b="1" i="1" dirty="0">
                <a:solidFill>
                  <a:srgbClr val="800000"/>
                </a:solidFill>
              </a:rPr>
              <a:t>“You went in to uncircumcised men and ate with them!” (11:2-3)</a:t>
            </a:r>
          </a:p>
          <a:p>
            <a:pPr>
              <a:spcBef>
                <a:spcPts val="0"/>
              </a:spcBef>
            </a:pPr>
            <a:r>
              <a:rPr lang="en-US" sz="3200" b="1" dirty="0"/>
              <a:t>Peter explains what happened (11:4-15).</a:t>
            </a:r>
          </a:p>
          <a:p>
            <a:pPr marL="795338" lvl="1" indent="-457200">
              <a:spcBef>
                <a:spcPts val="0"/>
              </a:spcBef>
              <a:buFont typeface="Wingdings" panose="05000000000000000000" pitchFamily="2" charset="2"/>
              <a:buChar char="ü"/>
            </a:pPr>
            <a:r>
              <a:rPr lang="en-US" sz="3000" b="1" dirty="0"/>
              <a:t>His vision on the roof top. </a:t>
            </a:r>
          </a:p>
          <a:p>
            <a:pPr marL="795338" lvl="1" indent="-457200">
              <a:spcBef>
                <a:spcPts val="0"/>
              </a:spcBef>
              <a:buFont typeface="Wingdings" panose="05000000000000000000" pitchFamily="2" charset="2"/>
              <a:buChar char="ü"/>
            </a:pPr>
            <a:r>
              <a:rPr lang="en-US" sz="3000" b="1" dirty="0"/>
              <a:t>The arrival of the men from Caesarea, and the Spirit’s instruction to go with them.</a:t>
            </a:r>
          </a:p>
          <a:p>
            <a:pPr marL="795338" lvl="1" indent="-457200">
              <a:spcBef>
                <a:spcPts val="0"/>
              </a:spcBef>
              <a:buFont typeface="Wingdings" panose="05000000000000000000" pitchFamily="2" charset="2"/>
              <a:buChar char="ü"/>
            </a:pPr>
            <a:r>
              <a:rPr lang="en-US" sz="3000" b="1" dirty="0"/>
              <a:t>Meeting Cornelius; the angel had told him that Peter would speak </a:t>
            </a:r>
            <a:r>
              <a:rPr lang="en-US" sz="3000" b="1" i="1" dirty="0">
                <a:solidFill>
                  <a:srgbClr val="800000"/>
                </a:solidFill>
              </a:rPr>
              <a:t>saving words </a:t>
            </a:r>
            <a:r>
              <a:rPr lang="en-US" sz="3000" b="1" dirty="0"/>
              <a:t>to him.</a:t>
            </a:r>
          </a:p>
          <a:p>
            <a:pPr marL="795338" lvl="1" indent="-457200">
              <a:spcBef>
                <a:spcPts val="0"/>
              </a:spcBef>
              <a:buFont typeface="Wingdings" panose="05000000000000000000" pitchFamily="2" charset="2"/>
              <a:buChar char="ü"/>
            </a:pPr>
            <a:r>
              <a:rPr lang="en-US" sz="3000" b="1" dirty="0"/>
              <a:t>Holy Spirit fell on them </a:t>
            </a:r>
            <a:r>
              <a:rPr lang="en-US" sz="3000" b="1" i="1" dirty="0">
                <a:solidFill>
                  <a:srgbClr val="800000"/>
                </a:solidFill>
              </a:rPr>
              <a:t>“as I began to speak…”</a:t>
            </a:r>
          </a:p>
          <a:p>
            <a:pPr marL="457200" lvl="1" indent="0">
              <a:spcBef>
                <a:spcPts val="0"/>
              </a:spcBef>
              <a:buNone/>
            </a:pPr>
            <a:endParaRPr lang="en-US" sz="1500" b="1" dirty="0"/>
          </a:p>
        </p:txBody>
      </p:sp>
    </p:spTree>
    <p:extLst>
      <p:ext uri="{BB962C8B-B14F-4D97-AF65-F5344CB8AC3E}">
        <p14:creationId xmlns:p14="http://schemas.microsoft.com/office/powerpoint/2010/main" val="311867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3769"/>
            <a:ext cx="8494153" cy="1257831"/>
          </a:xfrm>
        </p:spPr>
        <p:txBody>
          <a:bodyPr>
            <a:normAutofit/>
          </a:bodyPr>
          <a:lstStyle/>
          <a:p>
            <a:r>
              <a:rPr lang="en-US" sz="3800" b="1" dirty="0">
                <a:latin typeface="Bookman Old Style" panose="02050604050505020204" pitchFamily="18" charset="0"/>
              </a:rPr>
              <a:t>Peter’s defense of God’s grace</a:t>
            </a:r>
            <a:br>
              <a:rPr lang="en-US" sz="3800" b="1" dirty="0">
                <a:latin typeface="Bookman Old Style" panose="02050604050505020204" pitchFamily="18" charset="0"/>
              </a:rPr>
            </a:br>
            <a:r>
              <a:rPr lang="en-US" sz="3200" dirty="0">
                <a:latin typeface="Bookman Old Style" panose="02050604050505020204" pitchFamily="18" charset="0"/>
              </a:rPr>
              <a:t>(Acts 11:1-18)</a:t>
            </a:r>
            <a:endParaRPr lang="en-US" dirty="0">
              <a:latin typeface="Bookman Old Style" panose="02050604050505020204" pitchFamily="18" charset="0"/>
            </a:endParaRPr>
          </a:p>
        </p:txBody>
      </p:sp>
      <p:sp>
        <p:nvSpPr>
          <p:cNvPr id="3" name="Content Placeholder 2"/>
          <p:cNvSpPr>
            <a:spLocks noGrp="1"/>
          </p:cNvSpPr>
          <p:nvPr>
            <p:ph idx="1"/>
          </p:nvPr>
        </p:nvSpPr>
        <p:spPr>
          <a:xfrm>
            <a:off x="542270" y="1557866"/>
            <a:ext cx="8211765" cy="5192557"/>
          </a:xfrm>
        </p:spPr>
        <p:txBody>
          <a:bodyPr>
            <a:normAutofit/>
          </a:bodyPr>
          <a:lstStyle/>
          <a:p>
            <a:pPr marL="0" lvl="1" indent="0">
              <a:spcBef>
                <a:spcPts val="0"/>
              </a:spcBef>
              <a:buNone/>
            </a:pPr>
            <a:r>
              <a:rPr lang="en-US" sz="3600" b="1" dirty="0">
                <a:solidFill>
                  <a:prstClr val="black"/>
                </a:solidFill>
              </a:rPr>
              <a:t>    “The Holy Spirit fell upon them, 	  	    as upon us </a:t>
            </a:r>
            <a:r>
              <a:rPr lang="en-US" sz="3600" b="1" dirty="0">
                <a:solidFill>
                  <a:srgbClr val="7A0000"/>
                </a:solidFill>
              </a:rPr>
              <a:t>at the beginning.” </a:t>
            </a:r>
          </a:p>
          <a:p>
            <a:pPr marL="228600" lvl="1">
              <a:spcBef>
                <a:spcPts val="0"/>
              </a:spcBef>
            </a:pPr>
            <a:r>
              <a:rPr lang="en-US" sz="3200" b="1" i="1" dirty="0">
                <a:solidFill>
                  <a:prstClr val="black"/>
                </a:solidFill>
              </a:rPr>
              <a:t>“Then I remembered the word of the Lord…” </a:t>
            </a:r>
            <a:endParaRPr lang="en-US" sz="3200" b="1" i="1" dirty="0"/>
          </a:p>
          <a:p>
            <a:pPr>
              <a:spcBef>
                <a:spcPts val="0"/>
              </a:spcBef>
            </a:pPr>
            <a:r>
              <a:rPr lang="en-US" sz="3200" b="1" i="1" dirty="0"/>
              <a:t>“If therefore God gave them </a:t>
            </a:r>
            <a:r>
              <a:rPr lang="en-US" sz="3200" b="1" i="1" dirty="0">
                <a:solidFill>
                  <a:srgbClr val="7A0000"/>
                </a:solidFill>
              </a:rPr>
              <a:t>the same gift as he gave us…</a:t>
            </a:r>
            <a:r>
              <a:rPr lang="en-US" sz="3200" b="1" i="1" dirty="0"/>
              <a:t>who was I that I could withstand God?”</a:t>
            </a:r>
          </a:p>
          <a:p>
            <a:pPr>
              <a:spcBef>
                <a:spcPts val="0"/>
              </a:spcBef>
            </a:pPr>
            <a:r>
              <a:rPr lang="en-US" sz="3200" b="1" dirty="0"/>
              <a:t>They became silent, then answered, </a:t>
            </a:r>
            <a:r>
              <a:rPr lang="en-US" sz="3200" b="1" i="1" dirty="0"/>
              <a:t>“Then God has also granted to the Gentiles repentance to life.” </a:t>
            </a:r>
          </a:p>
          <a:p>
            <a:pPr>
              <a:spcBef>
                <a:spcPts val="0"/>
              </a:spcBef>
            </a:pPr>
            <a:endParaRPr lang="en-US" sz="3200" b="1" dirty="0"/>
          </a:p>
        </p:txBody>
      </p:sp>
    </p:spTree>
    <p:extLst>
      <p:ext uri="{BB962C8B-B14F-4D97-AF65-F5344CB8AC3E}">
        <p14:creationId xmlns:p14="http://schemas.microsoft.com/office/powerpoint/2010/main" val="264628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3769"/>
            <a:ext cx="8494153" cy="1376364"/>
          </a:xfrm>
        </p:spPr>
        <p:txBody>
          <a:bodyPr>
            <a:normAutofit/>
          </a:bodyPr>
          <a:lstStyle/>
          <a:p>
            <a:r>
              <a:rPr lang="en-US" sz="3600" b="1" dirty="0">
                <a:latin typeface="Bookman Old Style" panose="02050604050505020204" pitchFamily="18" charset="0"/>
              </a:rPr>
              <a:t>“The Holy Spirit fell upon them…”</a:t>
            </a:r>
            <a:br>
              <a:rPr lang="en-US" sz="3600" b="1" dirty="0">
                <a:latin typeface="Bookman Old Style" panose="02050604050505020204" pitchFamily="18" charset="0"/>
              </a:rPr>
            </a:br>
            <a:r>
              <a:rPr lang="en-US" sz="3200" dirty="0">
                <a:latin typeface="Bookman Old Style" panose="02050604050505020204" pitchFamily="18" charset="0"/>
              </a:rPr>
              <a:t>(Acts 10:44; 11:15)</a:t>
            </a:r>
            <a:endParaRPr lang="en-US" dirty="0">
              <a:latin typeface="Bookman Old Style" panose="02050604050505020204" pitchFamily="18" charset="0"/>
            </a:endParaRPr>
          </a:p>
        </p:txBody>
      </p:sp>
      <p:sp>
        <p:nvSpPr>
          <p:cNvPr id="3" name="Content Placeholder 2"/>
          <p:cNvSpPr>
            <a:spLocks noGrp="1"/>
          </p:cNvSpPr>
          <p:nvPr>
            <p:ph idx="1"/>
          </p:nvPr>
        </p:nvSpPr>
        <p:spPr>
          <a:xfrm>
            <a:off x="259883" y="1371600"/>
            <a:ext cx="8624236" cy="5378824"/>
          </a:xfrm>
        </p:spPr>
        <p:txBody>
          <a:bodyPr>
            <a:normAutofit/>
          </a:bodyPr>
          <a:lstStyle/>
          <a:p>
            <a:pPr>
              <a:spcBef>
                <a:spcPts val="0"/>
              </a:spcBef>
            </a:pPr>
            <a:r>
              <a:rPr lang="en-US" sz="3200" b="1" dirty="0"/>
              <a:t>Two specific instances when the Holy Spirit came upon men directly (Acts 2:1-4; 10:44-46).</a:t>
            </a:r>
          </a:p>
          <a:p>
            <a:pPr marL="576263" lvl="2" indent="-339725">
              <a:spcBef>
                <a:spcPts val="0"/>
              </a:spcBef>
            </a:pPr>
            <a:r>
              <a:rPr lang="en-US" sz="3000" i="1" dirty="0">
                <a:solidFill>
                  <a:srgbClr val="800000"/>
                </a:solidFill>
                <a:effectLst>
                  <a:outerShdw blurRad="38100" dist="38100" dir="2700000" algn="tl">
                    <a:srgbClr val="000000">
                      <a:alpha val="43137"/>
                    </a:srgbClr>
                  </a:outerShdw>
                </a:effectLst>
              </a:rPr>
              <a:t>Holy Spirit baptism is never credited with saving the person who received it.</a:t>
            </a:r>
          </a:p>
          <a:p>
            <a:pPr marL="576263" lvl="2" indent="-339725">
              <a:spcBef>
                <a:spcPts val="0"/>
              </a:spcBef>
            </a:pPr>
            <a:r>
              <a:rPr lang="en-US" sz="3000" i="1" dirty="0">
                <a:solidFill>
                  <a:srgbClr val="800000"/>
                </a:solidFill>
                <a:effectLst>
                  <a:outerShdw blurRad="38100" dist="38100" dir="2700000" algn="tl">
                    <a:srgbClr val="000000">
                      <a:alpha val="43137"/>
                    </a:srgbClr>
                  </a:outerShdw>
                </a:effectLst>
              </a:rPr>
              <a:t>Those who received the Holy Spirit were doing nothing to try to get the Holy Spirit at the time</a:t>
            </a:r>
            <a:r>
              <a:rPr lang="en-US" sz="2800" i="1" dirty="0">
                <a:effectLst>
                  <a:outerShdw blurRad="38100" dist="38100" dir="2700000" algn="tl">
                    <a:srgbClr val="000000">
                      <a:alpha val="43137"/>
                    </a:srgbClr>
                  </a:outerShdw>
                </a:effectLst>
              </a:rPr>
              <a:t>.</a:t>
            </a:r>
          </a:p>
          <a:p>
            <a:pPr marL="282575" lvl="1" indent="-282575">
              <a:spcBef>
                <a:spcPts val="0"/>
              </a:spcBef>
            </a:pPr>
            <a:r>
              <a:rPr lang="en-US" sz="3200" b="1" dirty="0"/>
              <a:t>A special reason was given why the Holy Spirit  fell on these two occasions:</a:t>
            </a:r>
          </a:p>
          <a:p>
            <a:pPr marL="627063" lvl="2" indent="-288925">
              <a:spcBef>
                <a:spcPts val="0"/>
              </a:spcBef>
            </a:pPr>
            <a:r>
              <a:rPr lang="en-US" sz="3000" b="1" i="1" dirty="0">
                <a:solidFill>
                  <a:srgbClr val="800000"/>
                </a:solidFill>
                <a:effectLst>
                  <a:outerShdw blurRad="38100" dist="38100" dir="2700000" algn="tl">
                    <a:srgbClr val="000000">
                      <a:alpha val="43137"/>
                    </a:srgbClr>
                  </a:outerShdw>
                </a:effectLst>
              </a:rPr>
              <a:t>On the Apostles (Acts 1:8; 26:16): </a:t>
            </a:r>
            <a:r>
              <a:rPr lang="en-US" sz="3000" i="1" dirty="0">
                <a:solidFill>
                  <a:srgbClr val="800000"/>
                </a:solidFill>
                <a:effectLst>
                  <a:outerShdw blurRad="38100" dist="38100" dir="2700000" algn="tl">
                    <a:srgbClr val="000000">
                      <a:alpha val="43137"/>
                    </a:srgbClr>
                  </a:outerShdw>
                </a:effectLst>
              </a:rPr>
              <a:t>to enable them to be qualified witnesses.</a:t>
            </a:r>
          </a:p>
          <a:p>
            <a:pPr marL="627063" lvl="2" indent="-288925">
              <a:spcBef>
                <a:spcPts val="0"/>
              </a:spcBef>
            </a:pPr>
            <a:r>
              <a:rPr lang="en-US" sz="3000" b="1" i="1" dirty="0">
                <a:solidFill>
                  <a:srgbClr val="800000"/>
                </a:solidFill>
                <a:effectLst>
                  <a:outerShdw blurRad="38100" dist="38100" dir="2700000" algn="tl">
                    <a:srgbClr val="000000">
                      <a:alpha val="43137"/>
                    </a:srgbClr>
                  </a:outerShdw>
                </a:effectLst>
              </a:rPr>
              <a:t>On Cornelius (Acts 11:18): </a:t>
            </a:r>
            <a:r>
              <a:rPr lang="en-US" sz="3000" i="1" dirty="0">
                <a:solidFill>
                  <a:srgbClr val="800000"/>
                </a:solidFill>
                <a:effectLst>
                  <a:outerShdw blurRad="38100" dist="38100" dir="2700000" algn="tl">
                    <a:srgbClr val="000000">
                      <a:alpha val="43137"/>
                    </a:srgbClr>
                  </a:outerShdw>
                </a:effectLst>
              </a:rPr>
              <a:t>to convince the Jews that God had granted repentance to the Gentiles.</a:t>
            </a:r>
          </a:p>
          <a:p>
            <a:pPr marL="282575" lvl="1" indent="-282575">
              <a:spcBef>
                <a:spcPts val="0"/>
              </a:spcBef>
            </a:pPr>
            <a:endParaRPr lang="en-US" sz="3200" b="1" i="1" dirty="0"/>
          </a:p>
        </p:txBody>
      </p:sp>
    </p:spTree>
    <p:extLst>
      <p:ext uri="{BB962C8B-B14F-4D97-AF65-F5344CB8AC3E}">
        <p14:creationId xmlns:p14="http://schemas.microsoft.com/office/powerpoint/2010/main" val="324972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27" y="0"/>
            <a:ext cx="3190938" cy="6217087"/>
          </a:xfrm>
          <a:prstGeom prst="rect">
            <a:avLst/>
          </a:prstGeom>
          <a:noFill/>
        </p:spPr>
        <p:txBody>
          <a:bodyPr wrap="square" rtlCol="0">
            <a:spAutoFit/>
          </a:bodyPr>
          <a:lstStyle/>
          <a:p>
            <a:pPr algn="ctr"/>
            <a:r>
              <a:rPr lang="en-US" sz="3600" b="1" i="1" dirty="0"/>
              <a:t>Acts 11:19</a:t>
            </a:r>
          </a:p>
          <a:p>
            <a:pPr>
              <a:lnSpc>
                <a:spcPct val="90000"/>
              </a:lnSpc>
            </a:pPr>
            <a:r>
              <a:rPr lang="en-US" sz="3000" b="1" i="1" dirty="0"/>
              <a:t>“Now those who were scattered that arose after the persecution that arose over Stephen traveled as far as Phoenicia, Cyprus, and Antioch… preaching the word to no one but the Jews only.” </a:t>
            </a:r>
          </a:p>
          <a:p>
            <a:endParaRPr lang="en-US" sz="1100" b="1" i="1" dirty="0"/>
          </a:p>
        </p:txBody>
      </p:sp>
      <p:pic>
        <p:nvPicPr>
          <p:cNvPr id="7" name="Picture 6">
            <a:extLst>
              <a:ext uri="{FF2B5EF4-FFF2-40B4-BE49-F238E27FC236}">
                <a16:creationId xmlns:a16="http://schemas.microsoft.com/office/drawing/2014/main" id="{8B6DF46C-4CD3-FEB5-D3BD-1E9975016B2D}"/>
              </a:ext>
            </a:extLst>
          </p:cNvPr>
          <p:cNvPicPr>
            <a:picLocks noChangeAspect="1"/>
          </p:cNvPicPr>
          <p:nvPr/>
        </p:nvPicPr>
        <p:blipFill>
          <a:blip r:embed="rId3"/>
          <a:stretch>
            <a:fillRect/>
          </a:stretch>
        </p:blipFill>
        <p:spPr>
          <a:xfrm>
            <a:off x="3285067" y="-1930401"/>
            <a:ext cx="5858933" cy="9160933"/>
          </a:xfrm>
          <a:prstGeom prst="rect">
            <a:avLst/>
          </a:prstGeom>
        </p:spPr>
      </p:pic>
      <p:sp>
        <p:nvSpPr>
          <p:cNvPr id="8" name="TextBox 7">
            <a:extLst>
              <a:ext uri="{FF2B5EF4-FFF2-40B4-BE49-F238E27FC236}">
                <a16:creationId xmlns:a16="http://schemas.microsoft.com/office/drawing/2014/main" id="{EAF1ADB9-CA1F-6A20-8D49-17C39E778881}"/>
              </a:ext>
            </a:extLst>
          </p:cNvPr>
          <p:cNvSpPr txBox="1"/>
          <p:nvPr/>
        </p:nvSpPr>
        <p:spPr>
          <a:xfrm>
            <a:off x="186266" y="4298716"/>
            <a:ext cx="2963333" cy="2169825"/>
          </a:xfrm>
          <a:prstGeom prst="rect">
            <a:avLst/>
          </a:prstGeom>
          <a:blipFill>
            <a:blip r:embed="rId4"/>
            <a:tile tx="0" ty="0" sx="100000" sy="100000" flip="none" algn="tl"/>
          </a:blipFill>
        </p:spPr>
        <p:txBody>
          <a:bodyPr wrap="square" rtlCol="0">
            <a:spAutoFit/>
          </a:bodyPr>
          <a:lstStyle/>
          <a:p>
            <a:pPr>
              <a:lnSpc>
                <a:spcPct val="90000"/>
              </a:lnSpc>
            </a:pPr>
            <a:r>
              <a:rPr lang="en-US" sz="3000" b="1" i="1" dirty="0">
                <a:solidFill>
                  <a:srgbClr val="800000"/>
                </a:solidFill>
              </a:rPr>
              <a:t>“Those who were scattered went everywhere preaching the word”</a:t>
            </a:r>
            <a:r>
              <a:rPr lang="en-US" sz="3000" b="1" dirty="0">
                <a:solidFill>
                  <a:srgbClr val="800000"/>
                </a:solidFill>
              </a:rPr>
              <a:t> </a:t>
            </a:r>
            <a:r>
              <a:rPr lang="en-US" sz="3000" i="1" dirty="0">
                <a:solidFill>
                  <a:srgbClr val="800000"/>
                </a:solidFill>
              </a:rPr>
              <a:t>(</a:t>
            </a:r>
            <a:r>
              <a:rPr lang="en-US" sz="3000" i="1" dirty="0">
                <a:solidFill>
                  <a:srgbClr val="800000"/>
                </a:solidFill>
                <a:effectLst>
                  <a:outerShdw blurRad="38100" dist="38100" dir="2700000" algn="tl">
                    <a:srgbClr val="000000">
                      <a:alpha val="43137"/>
                    </a:srgbClr>
                  </a:outerShdw>
                </a:effectLst>
              </a:rPr>
              <a:t>Acts 8:4).</a:t>
            </a:r>
          </a:p>
        </p:txBody>
      </p:sp>
    </p:spTree>
    <p:extLst>
      <p:ext uri="{BB962C8B-B14F-4D97-AF65-F5344CB8AC3E}">
        <p14:creationId xmlns:p14="http://schemas.microsoft.com/office/powerpoint/2010/main" val="183396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3769"/>
            <a:ext cx="8494153" cy="1257831"/>
          </a:xfrm>
        </p:spPr>
        <p:txBody>
          <a:bodyPr>
            <a:normAutofit/>
          </a:bodyPr>
          <a:lstStyle/>
          <a:p>
            <a:r>
              <a:rPr lang="en-US" sz="3800" b="1" dirty="0">
                <a:latin typeface="Bookman Old Style" panose="02050604050505020204" pitchFamily="18" charset="0"/>
              </a:rPr>
              <a:t>Barnabas &amp; Saul at Antioch</a:t>
            </a:r>
            <a:br>
              <a:rPr lang="en-US" sz="3800" b="1" dirty="0">
                <a:latin typeface="Bookman Old Style" panose="02050604050505020204" pitchFamily="18" charset="0"/>
              </a:rPr>
            </a:br>
            <a:r>
              <a:rPr lang="en-US" sz="3200" dirty="0">
                <a:latin typeface="Bookman Old Style" panose="02050604050505020204" pitchFamily="18" charset="0"/>
              </a:rPr>
              <a:t>(Acts 11:19-26)</a:t>
            </a:r>
            <a:endParaRPr lang="en-US" dirty="0">
              <a:latin typeface="Bookman Old Style" panose="02050604050505020204" pitchFamily="18" charset="0"/>
            </a:endParaRPr>
          </a:p>
        </p:txBody>
      </p:sp>
      <p:sp>
        <p:nvSpPr>
          <p:cNvPr id="3" name="Content Placeholder 2"/>
          <p:cNvSpPr>
            <a:spLocks noGrp="1"/>
          </p:cNvSpPr>
          <p:nvPr>
            <p:ph idx="1"/>
          </p:nvPr>
        </p:nvSpPr>
        <p:spPr>
          <a:xfrm>
            <a:off x="259882" y="1371600"/>
            <a:ext cx="8494153" cy="5378824"/>
          </a:xfrm>
        </p:spPr>
        <p:txBody>
          <a:bodyPr>
            <a:normAutofit/>
          </a:bodyPr>
          <a:lstStyle/>
          <a:p>
            <a:pPr>
              <a:spcBef>
                <a:spcPts val="0"/>
              </a:spcBef>
            </a:pPr>
            <a:r>
              <a:rPr lang="en-US" sz="3200" b="1" dirty="0"/>
              <a:t>Some of the men from Cyprus and Cyrene came to Antioch and preached Jesus to the Hellenists.</a:t>
            </a:r>
          </a:p>
          <a:p>
            <a:pPr marL="508000" lvl="1" indent="-220663">
              <a:spcBef>
                <a:spcPts val="0"/>
              </a:spcBef>
            </a:pPr>
            <a:r>
              <a:rPr lang="en-US" sz="3200" i="1" dirty="0">
                <a:solidFill>
                  <a:srgbClr val="800000"/>
                </a:solidFill>
                <a:effectLst>
                  <a:outerShdw blurRad="38100" dist="38100" dir="2700000" algn="tl">
                    <a:srgbClr val="000000">
                      <a:alpha val="43137"/>
                    </a:srgbClr>
                  </a:outerShdw>
                </a:effectLst>
              </a:rPr>
              <a:t>The </a:t>
            </a:r>
            <a:r>
              <a:rPr lang="en-US" sz="3200" b="1" i="1" dirty="0">
                <a:solidFill>
                  <a:srgbClr val="800000"/>
                </a:solidFill>
                <a:effectLst>
                  <a:outerShdw blurRad="38100" dist="38100" dir="2700000" algn="tl">
                    <a:srgbClr val="000000">
                      <a:alpha val="43137"/>
                    </a:srgbClr>
                  </a:outerShdw>
                </a:effectLst>
              </a:rPr>
              <a:t>hand of the Lord </a:t>
            </a:r>
            <a:r>
              <a:rPr lang="en-US" sz="3200" i="1" dirty="0">
                <a:solidFill>
                  <a:srgbClr val="800000"/>
                </a:solidFill>
                <a:effectLst>
                  <a:outerShdw blurRad="38100" dist="38100" dir="2700000" algn="tl">
                    <a:srgbClr val="000000">
                      <a:alpha val="43137"/>
                    </a:srgbClr>
                  </a:outerShdw>
                </a:effectLst>
              </a:rPr>
              <a:t>was with them and a great number believed and turned to the Lord.</a:t>
            </a:r>
          </a:p>
          <a:p>
            <a:pPr>
              <a:spcBef>
                <a:spcPts val="0"/>
              </a:spcBef>
            </a:pPr>
            <a:r>
              <a:rPr lang="en-US" sz="3200" b="1" dirty="0"/>
              <a:t>The church at Jerusalem sent out Barnabas to go as far as Antioch.</a:t>
            </a:r>
          </a:p>
          <a:p>
            <a:pPr marL="508000" lvl="1" indent="-271463">
              <a:spcBef>
                <a:spcPts val="0"/>
              </a:spcBef>
            </a:pPr>
            <a:r>
              <a:rPr lang="en-US" sz="3200" i="1" dirty="0">
                <a:solidFill>
                  <a:srgbClr val="800000"/>
                </a:solidFill>
                <a:effectLst>
                  <a:outerShdw blurRad="38100" dist="38100" dir="2700000" algn="tl">
                    <a:srgbClr val="000000">
                      <a:alpha val="43137"/>
                    </a:srgbClr>
                  </a:outerShdw>
                </a:effectLst>
              </a:rPr>
              <a:t>When he </a:t>
            </a:r>
            <a:r>
              <a:rPr lang="en-US" sz="3200" b="1" i="1" dirty="0">
                <a:solidFill>
                  <a:srgbClr val="800000"/>
                </a:solidFill>
                <a:effectLst>
                  <a:outerShdw blurRad="38100" dist="38100" dir="2700000" algn="tl">
                    <a:srgbClr val="000000">
                      <a:alpha val="43137"/>
                    </a:srgbClr>
                  </a:outerShdw>
                </a:effectLst>
              </a:rPr>
              <a:t>saw the grace of God</a:t>
            </a:r>
            <a:r>
              <a:rPr lang="en-US" sz="3200" i="1" dirty="0">
                <a:solidFill>
                  <a:srgbClr val="800000"/>
                </a:solidFill>
                <a:effectLst>
                  <a:outerShdw blurRad="38100" dist="38100" dir="2700000" algn="tl">
                    <a:srgbClr val="000000">
                      <a:alpha val="43137"/>
                    </a:srgbClr>
                  </a:outerShdw>
                </a:effectLst>
              </a:rPr>
              <a:t>, he was </a:t>
            </a:r>
            <a:r>
              <a:rPr lang="en-US" sz="3200" b="1" i="1" dirty="0">
                <a:solidFill>
                  <a:srgbClr val="800000"/>
                </a:solidFill>
                <a:effectLst>
                  <a:outerShdw blurRad="38100" dist="38100" dir="2700000" algn="tl">
                    <a:srgbClr val="000000">
                      <a:alpha val="43137"/>
                    </a:srgbClr>
                  </a:outerShdw>
                </a:effectLst>
              </a:rPr>
              <a:t>glad</a:t>
            </a:r>
            <a:r>
              <a:rPr lang="en-US" sz="3200" i="1" dirty="0">
                <a:solidFill>
                  <a:srgbClr val="800000"/>
                </a:solidFill>
                <a:effectLst>
                  <a:outerShdw blurRad="38100" dist="38100" dir="2700000" algn="tl">
                    <a:srgbClr val="000000">
                      <a:alpha val="43137"/>
                    </a:srgbClr>
                  </a:outerShdw>
                </a:effectLst>
              </a:rPr>
              <a:t> and </a:t>
            </a:r>
            <a:r>
              <a:rPr lang="en-US" sz="3200" b="1" i="1" dirty="0">
                <a:solidFill>
                  <a:srgbClr val="800000"/>
                </a:solidFill>
                <a:effectLst>
                  <a:outerShdw blurRad="38100" dist="38100" dir="2700000" algn="tl">
                    <a:srgbClr val="000000">
                      <a:alpha val="43137"/>
                    </a:srgbClr>
                  </a:outerShdw>
                </a:effectLst>
              </a:rPr>
              <a:t>encouraged them </a:t>
            </a:r>
            <a:r>
              <a:rPr lang="en-US" sz="3200" i="1" dirty="0">
                <a:solidFill>
                  <a:srgbClr val="800000"/>
                </a:solidFill>
                <a:effectLst>
                  <a:outerShdw blurRad="38100" dist="38100" dir="2700000" algn="tl">
                    <a:srgbClr val="000000">
                      <a:alpha val="43137"/>
                    </a:srgbClr>
                  </a:outerShdw>
                </a:effectLst>
              </a:rPr>
              <a:t>to continue with the Lord.</a:t>
            </a:r>
          </a:p>
          <a:p>
            <a:pPr>
              <a:spcBef>
                <a:spcPts val="0"/>
              </a:spcBef>
            </a:pPr>
            <a:r>
              <a:rPr lang="en-US" sz="3200" b="1" dirty="0"/>
              <a:t>A great many people were added to the Lord (11:24).</a:t>
            </a:r>
          </a:p>
        </p:txBody>
      </p:sp>
    </p:spTree>
    <p:extLst>
      <p:ext uri="{BB962C8B-B14F-4D97-AF65-F5344CB8AC3E}">
        <p14:creationId xmlns:p14="http://schemas.microsoft.com/office/powerpoint/2010/main" val="262673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3769"/>
            <a:ext cx="8477718" cy="1257831"/>
          </a:xfrm>
        </p:spPr>
        <p:txBody>
          <a:bodyPr>
            <a:normAutofit/>
          </a:bodyPr>
          <a:lstStyle/>
          <a:p>
            <a:r>
              <a:rPr lang="en-US" b="1" dirty="0">
                <a:latin typeface="Bookman Old Style" panose="02050604050505020204" pitchFamily="18" charset="0"/>
              </a:rPr>
              <a:t>Barnabas &amp; Saul at Antioch </a:t>
            </a:r>
            <a:r>
              <a:rPr lang="en-US" sz="3600" dirty="0">
                <a:latin typeface="Bookman Old Style" panose="02050604050505020204" pitchFamily="18" charset="0"/>
              </a:rPr>
              <a:t>(Acts 11:19-26)</a:t>
            </a:r>
            <a:endParaRPr lang="en-US" sz="4800" dirty="0">
              <a:latin typeface="Bookman Old Style" panose="02050604050505020204" pitchFamily="18" charset="0"/>
            </a:endParaRPr>
          </a:p>
        </p:txBody>
      </p:sp>
      <p:sp>
        <p:nvSpPr>
          <p:cNvPr id="3" name="Content Placeholder 2"/>
          <p:cNvSpPr>
            <a:spLocks noGrp="1"/>
          </p:cNvSpPr>
          <p:nvPr>
            <p:ph idx="1"/>
          </p:nvPr>
        </p:nvSpPr>
        <p:spPr>
          <a:xfrm>
            <a:off x="186266" y="1445309"/>
            <a:ext cx="4701585" cy="5412691"/>
          </a:xfrm>
        </p:spPr>
        <p:txBody>
          <a:bodyPr>
            <a:normAutofit/>
          </a:bodyPr>
          <a:lstStyle/>
          <a:p>
            <a:pPr>
              <a:spcBef>
                <a:spcPts val="0"/>
              </a:spcBef>
            </a:pPr>
            <a:r>
              <a:rPr lang="en-US" sz="3200" b="1" dirty="0"/>
              <a:t>Barnabas departed for Tarsus to seek Saul, found him, and brought him back to Antioch.</a:t>
            </a:r>
          </a:p>
          <a:p>
            <a:pPr>
              <a:spcBef>
                <a:spcPts val="0"/>
              </a:spcBef>
            </a:pPr>
            <a:r>
              <a:rPr lang="en-US" sz="3200" b="1" dirty="0"/>
              <a:t>They stayed in Antioch for 1 year and assembled with the church and taught many people.</a:t>
            </a:r>
          </a:p>
          <a:p>
            <a:pPr>
              <a:spcBef>
                <a:spcPts val="0"/>
              </a:spcBef>
            </a:pPr>
            <a:r>
              <a:rPr lang="en-US" sz="3200" b="1" i="1" dirty="0"/>
              <a:t>“And the disciples were first </a:t>
            </a:r>
            <a:r>
              <a:rPr lang="en-US" sz="3200" b="1" i="1" dirty="0">
                <a:solidFill>
                  <a:srgbClr val="800000"/>
                </a:solidFill>
                <a:effectLst>
                  <a:outerShdw blurRad="38100" dist="38100" dir="2700000" algn="tl">
                    <a:srgbClr val="000000">
                      <a:alpha val="43137"/>
                    </a:srgbClr>
                  </a:outerShdw>
                </a:effectLst>
              </a:rPr>
              <a:t>called</a:t>
            </a:r>
            <a:r>
              <a:rPr lang="en-US" sz="3200" b="1" i="1" dirty="0">
                <a:solidFill>
                  <a:srgbClr val="800000"/>
                </a:solidFill>
              </a:rPr>
              <a:t> Christians </a:t>
            </a:r>
            <a:r>
              <a:rPr lang="en-US" sz="3200" b="1" i="1" dirty="0"/>
              <a:t>in Antioch” </a:t>
            </a:r>
            <a:r>
              <a:rPr lang="en-US" sz="3200" b="1" dirty="0"/>
              <a:t>(11:26).</a:t>
            </a:r>
          </a:p>
        </p:txBody>
      </p:sp>
      <p:pic>
        <p:nvPicPr>
          <p:cNvPr id="4" name="Picture 3">
            <a:extLst>
              <a:ext uri="{FF2B5EF4-FFF2-40B4-BE49-F238E27FC236}">
                <a16:creationId xmlns:a16="http://schemas.microsoft.com/office/drawing/2014/main" id="{5350F634-836F-7202-DAB2-24F0733B54CF}"/>
              </a:ext>
            </a:extLst>
          </p:cNvPr>
          <p:cNvPicPr>
            <a:picLocks noChangeAspect="1"/>
          </p:cNvPicPr>
          <p:nvPr/>
        </p:nvPicPr>
        <p:blipFill>
          <a:blip r:embed="rId3"/>
          <a:srcRect l="29960" b="46490"/>
          <a:stretch>
            <a:fillRect/>
          </a:stretch>
        </p:blipFill>
        <p:spPr>
          <a:xfrm>
            <a:off x="4887851" y="1648509"/>
            <a:ext cx="3996267" cy="5040157"/>
          </a:xfrm>
          <a:prstGeom prst="rect">
            <a:avLst/>
          </a:prstGeom>
          <a:ln>
            <a:noFill/>
          </a:ln>
          <a:effectLst>
            <a:softEdge rad="112500"/>
          </a:effectLst>
        </p:spPr>
      </p:pic>
    </p:spTree>
    <p:extLst>
      <p:ext uri="{BB962C8B-B14F-4D97-AF65-F5344CB8AC3E}">
        <p14:creationId xmlns:p14="http://schemas.microsoft.com/office/powerpoint/2010/main" val="172961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3769"/>
            <a:ext cx="8494153" cy="1257831"/>
          </a:xfrm>
        </p:spPr>
        <p:txBody>
          <a:bodyPr>
            <a:normAutofit/>
          </a:bodyPr>
          <a:lstStyle/>
          <a:p>
            <a:r>
              <a:rPr lang="en-US" sz="3800" b="1" dirty="0">
                <a:latin typeface="Bookman Old Style" panose="02050604050505020204" pitchFamily="18" charset="0"/>
              </a:rPr>
              <a:t>Relief to Judea</a:t>
            </a:r>
            <a:br>
              <a:rPr lang="en-US" sz="3800" b="1" dirty="0">
                <a:latin typeface="Bookman Old Style" panose="02050604050505020204" pitchFamily="18" charset="0"/>
              </a:rPr>
            </a:br>
            <a:r>
              <a:rPr lang="en-US" sz="3200" dirty="0">
                <a:latin typeface="Bookman Old Style" panose="02050604050505020204" pitchFamily="18" charset="0"/>
              </a:rPr>
              <a:t>(Acts 11:27-30)</a:t>
            </a:r>
            <a:endParaRPr lang="en-US" dirty="0">
              <a:latin typeface="Bookman Old Style" panose="02050604050505020204" pitchFamily="18" charset="0"/>
            </a:endParaRPr>
          </a:p>
        </p:txBody>
      </p:sp>
      <p:sp>
        <p:nvSpPr>
          <p:cNvPr id="3" name="Content Placeholder 2"/>
          <p:cNvSpPr>
            <a:spLocks noGrp="1"/>
          </p:cNvSpPr>
          <p:nvPr>
            <p:ph idx="1"/>
          </p:nvPr>
        </p:nvSpPr>
        <p:spPr>
          <a:xfrm>
            <a:off x="389965" y="1371600"/>
            <a:ext cx="8494153" cy="5378824"/>
          </a:xfrm>
        </p:spPr>
        <p:txBody>
          <a:bodyPr>
            <a:normAutofit/>
          </a:bodyPr>
          <a:lstStyle/>
          <a:p>
            <a:pPr>
              <a:spcBef>
                <a:spcPts val="0"/>
              </a:spcBef>
            </a:pPr>
            <a:r>
              <a:rPr lang="en-US" sz="3200" b="1" dirty="0"/>
              <a:t>Prophets came to Antioch from Jerusalem.</a:t>
            </a:r>
          </a:p>
          <a:p>
            <a:pPr marL="508000" lvl="1" indent="-271463">
              <a:spcBef>
                <a:spcPts val="0"/>
              </a:spcBef>
            </a:pPr>
            <a:r>
              <a:rPr lang="en-US" sz="3200" i="1" dirty="0">
                <a:solidFill>
                  <a:srgbClr val="7A0000"/>
                </a:solidFill>
                <a:effectLst>
                  <a:outerShdw blurRad="38100" dist="38100" dir="2700000" algn="tl">
                    <a:srgbClr val="000000">
                      <a:alpha val="43137"/>
                    </a:srgbClr>
                  </a:outerShdw>
                </a:effectLst>
              </a:rPr>
              <a:t>Agabus* prophesied that there would be a famine throughout all the world (cf. 21:10-11).</a:t>
            </a:r>
          </a:p>
          <a:p>
            <a:pPr marL="508000" lvl="1" indent="-271463">
              <a:spcBef>
                <a:spcPts val="0"/>
              </a:spcBef>
            </a:pPr>
            <a:r>
              <a:rPr lang="en-US" sz="3200" i="1" dirty="0">
                <a:solidFill>
                  <a:srgbClr val="7A0000"/>
                </a:solidFill>
                <a:effectLst>
                  <a:outerShdw blurRad="38100" dist="38100" dir="2700000" algn="tl">
                    <a:srgbClr val="000000">
                      <a:alpha val="43137"/>
                    </a:srgbClr>
                  </a:outerShdw>
                </a:effectLst>
              </a:rPr>
              <a:t>Happened in the days of Claudius Caesar             (~A.D. 41-54).</a:t>
            </a:r>
          </a:p>
          <a:p>
            <a:r>
              <a:rPr lang="en-US" sz="3200" b="1" dirty="0"/>
              <a:t>“Then the disciples, each according to his ability, determined to send </a:t>
            </a:r>
            <a:r>
              <a:rPr lang="en-US" sz="3200" b="1" dirty="0">
                <a:solidFill>
                  <a:srgbClr val="7A0000"/>
                </a:solidFill>
              </a:rPr>
              <a:t>relief* </a:t>
            </a:r>
            <a:r>
              <a:rPr lang="en-US" sz="3200" b="1" dirty="0"/>
              <a:t>to the brethren dwelling in Judea. This they also did, and sent it to the elders by the hands of Barnabas and Saul” (11:29-30).</a:t>
            </a:r>
          </a:p>
        </p:txBody>
      </p:sp>
    </p:spTree>
    <p:extLst>
      <p:ext uri="{BB962C8B-B14F-4D97-AF65-F5344CB8AC3E}">
        <p14:creationId xmlns:p14="http://schemas.microsoft.com/office/powerpoint/2010/main" val="247966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5352</TotalTime>
  <Words>1436</Words>
  <Application>Microsoft Office PowerPoint</Application>
  <PresentationFormat>On-screen Show (4:3)</PresentationFormat>
  <Paragraphs>87</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Baskerville Old Face</vt:lpstr>
      <vt:lpstr>Bookman Old Style</vt:lpstr>
      <vt:lpstr>Calibri</vt:lpstr>
      <vt:lpstr>Calibri Light</vt:lpstr>
      <vt:lpstr>Wingdings</vt:lpstr>
      <vt:lpstr>Office Theme</vt:lpstr>
      <vt:lpstr>A C T S</vt:lpstr>
      <vt:lpstr>A C T S</vt:lpstr>
      <vt:lpstr>Peter’s defense of God’s grace (Acts 11:1-18)</vt:lpstr>
      <vt:lpstr>Peter’s defense of God’s grace (Acts 11:1-18)</vt:lpstr>
      <vt:lpstr>“The Holy Spirit fell upon them…” (Acts 10:44; 11:15)</vt:lpstr>
      <vt:lpstr>PowerPoint Presentation</vt:lpstr>
      <vt:lpstr>Barnabas &amp; Saul at Antioch (Acts 11:19-26)</vt:lpstr>
      <vt:lpstr>Barnabas &amp; Saul at Antioch (Acts 11:19-26)</vt:lpstr>
      <vt:lpstr>Relief to Judea (Acts 11:27-30)</vt:lpstr>
      <vt:lpstr>Lessons for Us from Acts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Michael Nix</cp:lastModifiedBy>
  <cp:revision>228</cp:revision>
  <cp:lastPrinted>2025-10-08T20:00:48Z</cp:lastPrinted>
  <dcterms:created xsi:type="dcterms:W3CDTF">2017-02-28T16:48:13Z</dcterms:created>
  <dcterms:modified xsi:type="dcterms:W3CDTF">2025-10-08T20:21:00Z</dcterms:modified>
</cp:coreProperties>
</file>