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724" r:id="rId3"/>
    <p:sldId id="293" r:id="rId4"/>
    <p:sldId id="371" r:id="rId5"/>
    <p:sldId id="298" r:id="rId6"/>
    <p:sldId id="300" r:id="rId7"/>
    <p:sldId id="301" r:id="rId8"/>
    <p:sldId id="745" r:id="rId9"/>
    <p:sldId id="279" r:id="rId10"/>
    <p:sldId id="299" r:id="rId11"/>
    <p:sldId id="744" r:id="rId12"/>
    <p:sldId id="303" r:id="rId13"/>
    <p:sldId id="311"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77591" autoAdjust="0"/>
  </p:normalViewPr>
  <p:slideViewPr>
    <p:cSldViewPr snapToGrid="0">
      <p:cViewPr varScale="1">
        <p:scale>
          <a:sx n="38" d="100"/>
          <a:sy n="38" d="100"/>
        </p:scale>
        <p:origin x="142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10/10/2025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10/10/2025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Luke’s record re: this kingdom has proven anything, it has shown God will not allow it to be thwarted or stopped by EXTERNAL threats or INTERNAL strife cp. 5:38-39</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12</a:t>
            </a:fld>
            <a:endParaRPr lang="en-US"/>
          </a:p>
        </p:txBody>
      </p:sp>
    </p:spTree>
    <p:extLst>
      <p:ext uri="{BB962C8B-B14F-4D97-AF65-F5344CB8AC3E}">
        <p14:creationId xmlns:p14="http://schemas.microsoft.com/office/powerpoint/2010/main" val="278656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ways are “…past finding out” </a:t>
            </a:r>
            <a:r>
              <a:rPr lang="en-US" b="1" dirty="0"/>
              <a:t>Romans 11:33  </a:t>
            </a:r>
            <a:r>
              <a:rPr lang="en-US" dirty="0"/>
              <a:t>Oh, the depth of the riches both of the wisdom and knowledge of God! How unsearchable are His judgments and His ways past finding out!</a:t>
            </a:r>
          </a:p>
          <a:p>
            <a:pPr marL="171450" indent="-171450">
              <a:buFont typeface="Arial" panose="020B0604020202020204" pitchFamily="34" charset="0"/>
              <a:buChar char="•"/>
            </a:pPr>
            <a:r>
              <a:rPr lang="en-US" dirty="0"/>
              <a:t>Why did He allow James (an apostle) to be killed, and later rescue Peter (another apostle)? After Jesus had told Peter the manner of death he would die to glorify God, </a:t>
            </a:r>
            <a:r>
              <a:rPr lang="en-US" b="1" dirty="0"/>
              <a:t>John 21:21-22  </a:t>
            </a:r>
            <a:r>
              <a:rPr lang="en-US" dirty="0"/>
              <a:t>Peter, seeing (a fellow disciple), said to Jesus, "But Lord, what about this man?"  22  Jesus said to him, "If I will that he remain till I come, what is that to you? You follow Me."</a:t>
            </a:r>
          </a:p>
          <a:p>
            <a:pPr marL="171450" indent="-171450">
              <a:buFont typeface="Arial" panose="020B0604020202020204" pitchFamily="34" charset="0"/>
              <a:buChar char="•"/>
            </a:pPr>
            <a:r>
              <a:rPr lang="en-US" dirty="0"/>
              <a:t>This emphasizes TRUST/FAITH on our part, accepting that He knows best in every situation    </a:t>
            </a:r>
            <a:r>
              <a:rPr lang="en-US" b="1" dirty="0"/>
              <a:t>Isaiah 55:8-9  </a:t>
            </a:r>
            <a:r>
              <a:rPr lang="en-US" dirty="0"/>
              <a:t>"For My thoughts are not your thoughts, Nor are your ways My ways," says the LORD.  9  "For as the heavens are higher than the earth, So are My ways higher than your ways, And My thoughts than your thoughts. (cf. Jer 10:23)</a:t>
            </a:r>
          </a:p>
          <a:p>
            <a:r>
              <a:rPr lang="en-US" dirty="0"/>
              <a:t>Beyond that, all we can do is pray according to His will   </a:t>
            </a:r>
            <a:r>
              <a:rPr lang="en-US" b="1" dirty="0"/>
              <a:t>1 John 5:14-15  </a:t>
            </a:r>
            <a:r>
              <a:rPr lang="en-US" dirty="0"/>
              <a:t>Now this is the confidence that we have in Him, that if we ask anything according to His will, He hears us.  15  And if we know that He hears us, whatever we ask, we know that we have the petitions that we have asked of Him.</a:t>
            </a:r>
          </a:p>
          <a:p>
            <a:endParaRPr lang="en-US" dirty="0"/>
          </a:p>
          <a:p>
            <a:r>
              <a:rPr lang="en-US" dirty="0"/>
              <a:t>IMPLIED -- the Christians gathered at Mary’s house were hoping for Peter’s release…else, why gather and pray?? When he was delivered, they doubted in unbelief??</a:t>
            </a:r>
          </a:p>
          <a:p>
            <a:r>
              <a:rPr lang="en-US" b="1" dirty="0"/>
              <a:t>James 1:5-8  </a:t>
            </a:r>
            <a:r>
              <a:rPr lang="en-US" dirty="0"/>
              <a:t>If any of you lacks wisdom, let him ask of God, who gives to all liberally and without reproach, and it will be given to him.  6  But let him ask in faith, with no doubting, for he who doubts is like a wave of the sea driven and tossed by the wind.  7  For let not that man suppose that he will receive anything from the Lord;  8  he is a double-minded man, unstable in all his ways.</a:t>
            </a:r>
          </a:p>
          <a:p>
            <a:r>
              <a:rPr lang="en-US" b="1" dirty="0"/>
              <a:t>James 5:16b  </a:t>
            </a:r>
            <a:r>
              <a:rPr lang="en-US" dirty="0"/>
              <a:t>The effective, fervent prayer of a righteous man avails much.</a:t>
            </a:r>
          </a:p>
          <a:p>
            <a:endParaRPr lang="en-US" dirty="0"/>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13</a:t>
            </a:fld>
            <a:endParaRPr lang="en-US"/>
          </a:p>
        </p:txBody>
      </p:sp>
    </p:spTree>
    <p:extLst>
      <p:ext uri="{BB962C8B-B14F-4D97-AF65-F5344CB8AC3E}">
        <p14:creationId xmlns:p14="http://schemas.microsoft.com/office/powerpoint/2010/main" val="252248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brother of John…executed with the sword  (beheaded). </a:t>
            </a:r>
            <a:r>
              <a:rPr lang="en-US" b="1" dirty="0"/>
              <a:t>James had been in the inner circle of Jesus:</a:t>
            </a:r>
          </a:p>
          <a:p>
            <a:pPr marL="171450" lvl="0" indent="-171450">
              <a:buFont typeface="Arial" panose="020B0604020202020204" pitchFamily="34" charset="0"/>
              <a:buChar char="•"/>
            </a:pPr>
            <a:r>
              <a:rPr lang="en-US" b="1" dirty="0"/>
              <a:t>Matthew 4:21-22  </a:t>
            </a:r>
            <a:r>
              <a:rPr lang="en-US" dirty="0"/>
              <a:t>Going on from there, He saw two other brothers, James the son of Zebedee, and John his brother, in the boat with Zebedee their father, mending their nets. He called them,  22  and immediately they left the boat and their father, and followed Him.</a:t>
            </a:r>
          </a:p>
          <a:p>
            <a:pPr marL="171450" lvl="0" indent="-171450">
              <a:buFont typeface="Arial" panose="020B0604020202020204" pitchFamily="34" charset="0"/>
              <a:buChar char="•"/>
            </a:pPr>
            <a:r>
              <a:rPr lang="en-US" b="1" dirty="0"/>
              <a:t>Mark 3:17  </a:t>
            </a:r>
            <a:r>
              <a:rPr lang="en-US" dirty="0"/>
              <a:t>James the son of Zebedee and John the brother of James, to whom He gave the name Boanerges, that is, "Sons of Thunder";</a:t>
            </a:r>
          </a:p>
          <a:p>
            <a:pPr marL="171450" lvl="0" indent="-171450">
              <a:buFont typeface="Arial" panose="020B0604020202020204" pitchFamily="34" charset="0"/>
              <a:buChar char="•"/>
            </a:pPr>
            <a:r>
              <a:rPr lang="en-US" b="1" dirty="0"/>
              <a:t>Matthew 17:1  </a:t>
            </a:r>
            <a:r>
              <a:rPr lang="en-US" dirty="0"/>
              <a:t>Now after six days Jesus took Peter, James, and John his brother, led them up on a high mountain by themselves; and He was transfigured before them…</a:t>
            </a:r>
          </a:p>
          <a:p>
            <a:pPr marL="171450" lvl="0" indent="-171450">
              <a:buFont typeface="Arial" panose="020B0604020202020204" pitchFamily="34" charset="0"/>
              <a:buChar char="•"/>
            </a:pPr>
            <a:r>
              <a:rPr lang="en-US" b="1" dirty="0"/>
              <a:t>Mark 13:3-4  </a:t>
            </a:r>
            <a:r>
              <a:rPr lang="en-US" dirty="0"/>
              <a:t>Now as He sat on the Mount of Olives opposite the temple, Peter, James, John, and Andrew asked Him privately,  4  "Tell us, when will these things be? And what will be the sign when all these things will be fulfilled?“</a:t>
            </a:r>
          </a:p>
          <a:p>
            <a:pPr marL="171450" lvl="0" indent="-171450">
              <a:buFont typeface="Arial" panose="020B0604020202020204" pitchFamily="34" charset="0"/>
              <a:buChar char="•"/>
            </a:pPr>
            <a:r>
              <a:rPr lang="en-US" b="1" dirty="0"/>
              <a:t>Mark 14:33  </a:t>
            </a:r>
            <a:r>
              <a:rPr lang="en-US" dirty="0"/>
              <a:t>And He took Peter, James, and John with Him, and He began to be troubled and deeply distressed.</a:t>
            </a:r>
          </a:p>
          <a:p>
            <a:r>
              <a:rPr lang="en-US" dirty="0"/>
              <a:t>The first apostle to suffer death…his brother. John would be the last. God allowed James to die, yet God will spare Peter…WHY??</a:t>
            </a:r>
          </a:p>
          <a:p>
            <a:endParaRPr lang="en-US" dirty="0"/>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158882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125853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his 3rd arrest  (Acts 4:3; 5:18; 12:3).     </a:t>
            </a:r>
          </a:p>
          <a:p>
            <a:r>
              <a:rPr lang="en-US" dirty="0"/>
              <a:t>Jesus had prepared him for this: </a:t>
            </a:r>
            <a:r>
              <a:rPr lang="en-US" b="1" dirty="0"/>
              <a:t>Luke 21:12  </a:t>
            </a:r>
            <a:r>
              <a:rPr lang="en-US" dirty="0"/>
              <a:t>But before all these things, they will lay their hands on you and persecute you, delivering you up to the synagogues and prisons. You will be brought before kings and rulers for My name's sake.</a:t>
            </a:r>
          </a:p>
          <a:p>
            <a:r>
              <a:rPr lang="en-US" dirty="0"/>
              <a:t>* Mistranslated “Easter” in the KJV</a:t>
            </a:r>
          </a:p>
          <a:p>
            <a:endParaRPr lang="en-US" dirty="0"/>
          </a:p>
          <a:p>
            <a:r>
              <a:rPr lang="en-US" b="1" dirty="0"/>
              <a:t>Colossians 4:2  </a:t>
            </a:r>
            <a:r>
              <a:rPr lang="en-US" dirty="0"/>
              <a:t>Continue earnestly in prayer, being vigilant in it with thanksgiving;</a:t>
            </a:r>
          </a:p>
          <a:p>
            <a:r>
              <a:rPr lang="en-US" b="1" dirty="0"/>
              <a:t>Philippians 1:19  </a:t>
            </a:r>
            <a:r>
              <a:rPr lang="en-US" dirty="0"/>
              <a:t>For I know that this will turn out for my deliverance through your prayer and the supply of the Spirit of Jesus Christ,</a:t>
            </a:r>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298124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was asleep, chained between 2 guards…other guards stood watch</a:t>
            </a:r>
          </a:p>
          <a:p>
            <a:r>
              <a:rPr lang="en-US" dirty="0"/>
              <a:t>–An angel appeared, waking Peter by striking his side &amp; rousing him</a:t>
            </a:r>
          </a:p>
          <a:p>
            <a:r>
              <a:rPr lang="en-US" dirty="0"/>
              <a:t>–When instructed to “Get up quickly” </a:t>
            </a:r>
            <a:r>
              <a:rPr lang="en-US" b="1" dirty="0"/>
              <a:t>his chains fell off by themselves</a:t>
            </a:r>
          </a:p>
          <a:p>
            <a:r>
              <a:rPr lang="en-US" dirty="0"/>
              <a:t>–He was instructed to take the time to put on sandals, wrap his cloak</a:t>
            </a:r>
          </a:p>
          <a:p>
            <a:r>
              <a:rPr lang="en-US" dirty="0"/>
              <a:t>–He was escorted right past the guard watch, apparently undetected</a:t>
            </a:r>
          </a:p>
          <a:p>
            <a:r>
              <a:rPr lang="en-US" dirty="0"/>
              <a:t>–The prison gates opened by themselves</a:t>
            </a:r>
          </a:p>
          <a:p>
            <a:r>
              <a:rPr lang="en-US" dirty="0"/>
              <a:t>-- Once they were outside on a street, the angel vanished</a:t>
            </a:r>
          </a:p>
          <a:p>
            <a:r>
              <a:rPr lang="en-US" dirty="0"/>
              <a:t>– Though this was all real, Peter thought he was having another vision</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303759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4:10  </a:t>
            </a:r>
            <a:r>
              <a:rPr lang="en-US" dirty="0"/>
              <a:t>Aristarchus my fellow prisoner greets you, with Mark the cousin of Barnabas (about whom you received instructions: if he comes to you, welcome him),</a:t>
            </a:r>
          </a:p>
          <a:p>
            <a:r>
              <a:rPr lang="en-US" b="1" dirty="0"/>
              <a:t>2 Timothy 4:11  </a:t>
            </a:r>
            <a:r>
              <a:rPr lang="en-US" dirty="0"/>
              <a:t>Only Luke is with me. Get Mark and bring him with you, for he is useful to me for ministry.</a:t>
            </a:r>
          </a:p>
          <a:p>
            <a:r>
              <a:rPr lang="en-US" b="1" dirty="0"/>
              <a:t>1 Peter 5:13  </a:t>
            </a:r>
            <a:r>
              <a:rPr lang="en-US" dirty="0"/>
              <a:t>She who is in Babylon, elect together with you, greets you; and so does Mark my son.</a:t>
            </a:r>
          </a:p>
          <a:p>
            <a:endParaRPr lang="en-US" dirty="0"/>
          </a:p>
          <a:p>
            <a:r>
              <a:rPr lang="en-US" dirty="0"/>
              <a:t>AUTHORSHIP OF MARK</a:t>
            </a:r>
          </a:p>
          <a:p>
            <a:r>
              <a:rPr lang="en-US" b="1" dirty="0"/>
              <a:t>Papias tradition: </a:t>
            </a:r>
            <a:r>
              <a:rPr lang="en-US" dirty="0"/>
              <a:t>The earliest argument comes from Papias, a bishop of Hierapolis writing around A.D. 100. He quoted an earlier source, John the Elder, who stated that Mark wrote the gospel based on Peter's teachings. This tradition was passed down through church historians like Eusebius. </a:t>
            </a:r>
          </a:p>
          <a:p>
            <a:r>
              <a:rPr lang="en-US" b="1" dirty="0"/>
              <a:t>Widespread agreement: </a:t>
            </a:r>
            <a:r>
              <a:rPr lang="en-US" dirty="0"/>
              <a:t>While the Gospels were originally anonymous, this tradition was widely accepted by later church figures like Clement of Alexandria and Tertullian, who both identified Mark as Peter's scribe. </a:t>
            </a:r>
          </a:p>
          <a:p>
            <a:r>
              <a:rPr lang="en-US" b="1" dirty="0"/>
              <a:t>Lack of dissenting voices: </a:t>
            </a:r>
            <a:r>
              <a:rPr lang="en-US" dirty="0"/>
              <a:t>There is no significant opposing tradition that attributes the gospel to someone else, suggesting a strong consensus developed early on. </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227397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3F01-416C-01E9-8D70-34F1DF019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6A712-5091-E82E-A626-02CDCE81A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C8086-9A01-786A-2B11-AC3F00F0C487}"/>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DE355856-0751-9054-20D3-5CDFD1D277A7}"/>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330050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288247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10/10/2025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Bookman Old Style" panose="02050604050505020204" pitchFamily="18" charset="0"/>
              </a:rPr>
              <a:t>Josephus records Herod’s death</a:t>
            </a:r>
            <a:br>
              <a:rPr lang="en-US" dirty="0">
                <a:latin typeface="Bookman Old Style" panose="02050604050505020204" pitchFamily="18" charset="0"/>
              </a:rPr>
            </a:br>
            <a:r>
              <a:rPr lang="en-US" sz="3200" i="1" dirty="0">
                <a:latin typeface="Bookman Old Style" panose="02050604050505020204" pitchFamily="18" charset="0"/>
              </a:rPr>
              <a:t>Antiquities 19.8.2 (343-361)</a:t>
            </a:r>
            <a:endParaRPr lang="en-US" i="1" dirty="0">
              <a:latin typeface="Bookman Old Style" panose="02050604050505020204" pitchFamily="18" charset="0"/>
            </a:endParaRPr>
          </a:p>
        </p:txBody>
      </p:sp>
      <p:sp>
        <p:nvSpPr>
          <p:cNvPr id="3" name="Content Placeholder 2"/>
          <p:cNvSpPr>
            <a:spLocks noGrp="1"/>
          </p:cNvSpPr>
          <p:nvPr>
            <p:ph idx="1"/>
          </p:nvPr>
        </p:nvSpPr>
        <p:spPr>
          <a:xfrm>
            <a:off x="440267" y="1690689"/>
            <a:ext cx="8365065" cy="4950560"/>
          </a:xfrm>
        </p:spPr>
        <p:txBody>
          <a:bodyPr>
            <a:noAutofit/>
          </a:bodyPr>
          <a:lstStyle/>
          <a:p>
            <a:pPr marL="0" indent="0">
              <a:buNone/>
            </a:pPr>
            <a:r>
              <a:rPr lang="en-US" sz="3000" dirty="0"/>
              <a:t>“Presently his flatterers cried out, one from one place, and another from another, that he was a god; and they added, ‘Be thou merciful to us; for although we have hitherto reverenced thee only as a man, yet shall we henceforth own thee as superior to mortal nature.’ Upon this </a:t>
            </a:r>
            <a:r>
              <a:rPr lang="en-US" sz="3000" dirty="0">
                <a:effectLst>
                  <a:outerShdw blurRad="38100" dist="38100" dir="2700000" algn="tl">
                    <a:srgbClr val="000000">
                      <a:alpha val="43137"/>
                    </a:srgbClr>
                  </a:outerShdw>
                </a:effectLst>
              </a:rPr>
              <a:t>the king neither rebuked them nor rejected their impious flattery</a:t>
            </a:r>
            <a:r>
              <a:rPr lang="en-US" sz="3000" dirty="0"/>
              <a:t>.”</a:t>
            </a:r>
          </a:p>
          <a:p>
            <a:pPr marL="0" indent="0">
              <a:buNone/>
            </a:pPr>
            <a:r>
              <a:rPr lang="en-US" sz="3000" dirty="0"/>
              <a:t>“A severe pain arose in his belly, striking with a most violent intensity. He therefore looked upon his friends, and said, ‘</a:t>
            </a:r>
            <a:r>
              <a:rPr lang="en-US" sz="3000" i="1" dirty="0">
                <a:effectLst>
                  <a:outerShdw blurRad="38100" dist="38100" dir="2700000" algn="tl">
                    <a:srgbClr val="000000">
                      <a:alpha val="43137"/>
                    </a:srgbClr>
                  </a:outerShdw>
                </a:effectLst>
              </a:rPr>
              <a:t>I, whom you call a god, am commanded presently to depart this life.’ </a:t>
            </a:r>
            <a:r>
              <a:rPr lang="en-US" sz="3000" dirty="0"/>
              <a:t>”</a:t>
            </a:r>
          </a:p>
        </p:txBody>
      </p:sp>
    </p:spTree>
    <p:extLst>
      <p:ext uri="{BB962C8B-B14F-4D97-AF65-F5344CB8AC3E}">
        <p14:creationId xmlns:p14="http://schemas.microsoft.com/office/powerpoint/2010/main" val="140629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IV-EzBcOpckY5jGkrDTTrnIO2ykGXc78Epqbi13v4bCnfq8pUFh_H1uZYbZ7FtO7yFoGZh5AqIpz9Ry_p2EfteKp60FNKdpgFAXgStqswiRY1zzSfxsgH7uLL1mId7FFIRmIlUEeYqxYMuYIcIk-aUmy8ysnYMmWNXDhZuDcd9-i1lLU63wFcVfjK5VCFE0lIw-56PlNr9RqAQVzmqL0hsls42yntZF8Wa0Lczaqxq5SgIxc3P4Jt8e5adw24s7nEUXLW4f4N8TTJTcydhN4gVY1FoALx_fE5ivAjZV9dcApqCBlPhKbhMPX2RK8qGygaMJM1Acv899yJMjdGMBoFbznLSNGWoJ9deAdo84bDyUwwOwDYTaizGy1srohXZp-U4B9XFhMvDLD94Ufy6w-tWj7Vr5JnN8qtU1z0EbXKiyh2QlAI9o1lUxdpu3GAvQCjMxdRr2zYqTZG783ELxjzzBWtzNDzUzmVK3pPnWD0S-qDySke88vqTpmproan4q26XBJXVEywQatRsc1CjlM_4I0zw0CsZH7-RRTmVTiKcylDzf2CileOkK7QDXVzJ3AzdSVJvkvBUdBk5cSiUieZXeEV8NtmJ2h1nfxtjGzN42AGDfbwjl5=w1280-h786-no"/>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266" y="283410"/>
            <a:ext cx="3864189" cy="584775"/>
          </a:xfrm>
          <a:prstGeom prst="rect">
            <a:avLst/>
          </a:prstGeom>
          <a:noFill/>
        </p:spPr>
        <p:txBody>
          <a:bodyPr wrap="square" rtlCol="0">
            <a:spAutoFit/>
          </a:bodyPr>
          <a:lstStyle/>
          <a:p>
            <a:r>
              <a:rPr lang="en-US" sz="3200" dirty="0"/>
              <a:t>Theater in Caesarea</a:t>
            </a:r>
          </a:p>
        </p:txBody>
      </p:sp>
    </p:spTree>
    <p:extLst>
      <p:ext uri="{BB962C8B-B14F-4D97-AF65-F5344CB8AC3E}">
        <p14:creationId xmlns:p14="http://schemas.microsoft.com/office/powerpoint/2010/main" val="187941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499" y="1845055"/>
            <a:ext cx="6401001" cy="4351338"/>
          </a:xfrm>
        </p:spPr>
        <p:txBody>
          <a:bodyPr>
            <a:normAutofit/>
          </a:bodyPr>
          <a:lstStyle/>
          <a:p>
            <a:pPr marL="0" indent="0" algn="ctr">
              <a:buNone/>
            </a:pPr>
            <a:r>
              <a:rPr lang="en-US" sz="4800" i="1" dirty="0"/>
              <a:t>“But the word of God grew and multiplied.”  </a:t>
            </a:r>
          </a:p>
          <a:p>
            <a:pPr marL="0" indent="0" algn="ctr">
              <a:buNone/>
            </a:pPr>
            <a:r>
              <a:rPr lang="en-US" sz="3600" i="1" dirty="0"/>
              <a:t>(Acts 12:24)</a:t>
            </a:r>
          </a:p>
        </p:txBody>
      </p:sp>
    </p:spTree>
    <p:extLst>
      <p:ext uri="{BB962C8B-B14F-4D97-AF65-F5344CB8AC3E}">
        <p14:creationId xmlns:p14="http://schemas.microsoft.com/office/powerpoint/2010/main" val="74801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23" y="520169"/>
            <a:ext cx="8494153" cy="1257831"/>
          </a:xfrm>
        </p:spPr>
        <p:txBody>
          <a:bodyPr>
            <a:normAutofit/>
          </a:bodyPr>
          <a:lstStyle/>
          <a:p>
            <a:pPr algn="ctr"/>
            <a:r>
              <a:rPr lang="en-US" sz="3800" b="1" dirty="0">
                <a:latin typeface="Bookman Old Style" panose="02050604050505020204" pitchFamily="18" charset="0"/>
              </a:rPr>
              <a:t>Lessons for Us from Acts 12</a:t>
            </a:r>
            <a:endParaRPr lang="en-US" b="1" dirty="0">
              <a:latin typeface="Bookman Old Style" panose="02050604050505020204" pitchFamily="18" charset="0"/>
            </a:endParaRPr>
          </a:p>
        </p:txBody>
      </p:sp>
      <p:sp>
        <p:nvSpPr>
          <p:cNvPr id="3" name="Content Placeholder 2"/>
          <p:cNvSpPr>
            <a:spLocks noGrp="1"/>
          </p:cNvSpPr>
          <p:nvPr>
            <p:ph idx="1"/>
          </p:nvPr>
        </p:nvSpPr>
        <p:spPr>
          <a:xfrm>
            <a:off x="745065" y="1794933"/>
            <a:ext cx="7653868" cy="5378824"/>
          </a:xfrm>
        </p:spPr>
        <p:txBody>
          <a:bodyPr>
            <a:normAutofit/>
          </a:bodyPr>
          <a:lstStyle/>
          <a:p>
            <a:pPr marL="514350" indent="-514350">
              <a:spcBef>
                <a:spcPts val="0"/>
              </a:spcBef>
              <a:buFont typeface="+mj-lt"/>
              <a:buAutoNum type="arabicPeriod"/>
            </a:pPr>
            <a:r>
              <a:rPr lang="en-US" sz="3400" b="1" dirty="0"/>
              <a:t>God’s wisdom and timing are unsearchable and past finding out.  Our lot is to trust Him.</a:t>
            </a:r>
          </a:p>
          <a:p>
            <a:pPr marL="514350" indent="-514350">
              <a:spcBef>
                <a:spcPts val="0"/>
              </a:spcBef>
              <a:buFont typeface="+mj-lt"/>
              <a:buAutoNum type="arabicPeriod"/>
            </a:pPr>
            <a:r>
              <a:rPr lang="en-US" sz="3400" b="1" dirty="0"/>
              <a:t>Fervent prayers are powerful                   (James 1:5-8; 5:16).</a:t>
            </a:r>
          </a:p>
          <a:p>
            <a:pPr>
              <a:spcBef>
                <a:spcPts val="0"/>
              </a:spcBef>
            </a:pPr>
            <a:endParaRPr lang="en-US" sz="3200" b="1" dirty="0"/>
          </a:p>
        </p:txBody>
      </p:sp>
    </p:spTree>
    <p:extLst>
      <p:ext uri="{BB962C8B-B14F-4D97-AF65-F5344CB8AC3E}">
        <p14:creationId xmlns:p14="http://schemas.microsoft.com/office/powerpoint/2010/main" val="16150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443019" y="2626287"/>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18</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12:1-24</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37784" y="3958803"/>
            <a:ext cx="3245919" cy="2751522"/>
          </a:xfrm>
          <a:prstGeom prst="rect">
            <a:avLst/>
          </a:prstGeom>
          <a:noFill/>
        </p:spPr>
        <p:txBody>
          <a:bodyPr wrap="square" rtlCol="0">
            <a:spAutoFit/>
          </a:bodyPr>
          <a:lstStyle/>
          <a:p>
            <a:pPr>
              <a:lnSpc>
                <a:spcPct val="90000"/>
              </a:lnSpc>
            </a:pPr>
            <a:r>
              <a:rPr lang="en-US" sz="3200" dirty="0">
                <a:effectLst>
                  <a:outerShdw blurRad="38100" dist="38100" dir="2700000" algn="tl">
                    <a:srgbClr val="000000">
                      <a:alpha val="43137"/>
                    </a:srgbClr>
                  </a:outerShdw>
                </a:effectLst>
              </a:rPr>
              <a:t>Herod persecutes the church:</a:t>
            </a:r>
          </a:p>
          <a:p>
            <a:pPr marL="236538" indent="-236538">
              <a:lnSpc>
                <a:spcPct val="90000"/>
              </a:lnSpc>
              <a:buFont typeface="Arial" panose="020B0604020202020204" pitchFamily="34" charset="0"/>
              <a:buChar char="•"/>
            </a:pPr>
            <a:r>
              <a:rPr lang="en-US" sz="3200" i="1" dirty="0">
                <a:effectLst>
                  <a:outerShdw blurRad="38100" dist="38100" dir="2700000" algn="tl">
                    <a:srgbClr val="000000">
                      <a:alpha val="43137"/>
                    </a:srgbClr>
                  </a:outerShdw>
                </a:effectLst>
              </a:rPr>
              <a:t>James martyred</a:t>
            </a:r>
          </a:p>
          <a:p>
            <a:pPr marL="236538" indent="-236538">
              <a:lnSpc>
                <a:spcPct val="90000"/>
              </a:lnSpc>
              <a:buFont typeface="Arial" panose="020B0604020202020204" pitchFamily="34" charset="0"/>
              <a:buChar char="•"/>
            </a:pPr>
            <a:r>
              <a:rPr lang="en-US" sz="3200" i="1" dirty="0">
                <a:effectLst>
                  <a:outerShdw blurRad="38100" dist="38100" dir="2700000" algn="tl">
                    <a:srgbClr val="000000">
                      <a:alpha val="43137"/>
                    </a:srgbClr>
                  </a:outerShdw>
                </a:effectLst>
              </a:rPr>
              <a:t>Peter arrested and freed</a:t>
            </a:r>
          </a:p>
          <a:p>
            <a:pPr marL="236538" indent="-236538">
              <a:lnSpc>
                <a:spcPct val="90000"/>
              </a:lnSpc>
              <a:buFont typeface="Arial" panose="020B0604020202020204" pitchFamily="34" charset="0"/>
              <a:buChar char="•"/>
            </a:pPr>
            <a:r>
              <a:rPr lang="en-US" sz="3200" i="1" dirty="0">
                <a:effectLst>
                  <a:outerShdw blurRad="38100" dist="38100" dir="2700000" algn="tl">
                    <a:srgbClr val="000000">
                      <a:alpha val="43137"/>
                    </a:srgbClr>
                  </a:outerShdw>
                </a:effectLst>
              </a:rPr>
              <a:t>Herod’s death</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34" y="220876"/>
            <a:ext cx="8682566" cy="1145408"/>
          </a:xfrm>
        </p:spPr>
        <p:txBody>
          <a:bodyPr>
            <a:normAutofit fontScale="90000"/>
          </a:bodyPr>
          <a:lstStyle/>
          <a:p>
            <a:r>
              <a:rPr lang="en-US" b="1" dirty="0">
                <a:latin typeface="Bookman Old Style" panose="02050604050505020204" pitchFamily="18" charset="0"/>
              </a:rPr>
              <a:t>Herod Persecutes the Church </a:t>
            </a:r>
            <a:r>
              <a:rPr lang="en-US" sz="3600" dirty="0">
                <a:latin typeface="Bookman Old Style" panose="02050604050505020204" pitchFamily="18" charset="0"/>
              </a:rPr>
              <a:t>(Acts 12:1-19)</a:t>
            </a:r>
            <a:endParaRPr lang="en-US" dirty="0">
              <a:latin typeface="Bookman Old Style" panose="02050604050505020204" pitchFamily="18" charset="0"/>
            </a:endParaRPr>
          </a:p>
        </p:txBody>
      </p:sp>
      <p:sp>
        <p:nvSpPr>
          <p:cNvPr id="3" name="Content Placeholder 2"/>
          <p:cNvSpPr>
            <a:spLocks noGrp="1"/>
          </p:cNvSpPr>
          <p:nvPr>
            <p:ph idx="1"/>
          </p:nvPr>
        </p:nvSpPr>
        <p:spPr>
          <a:xfrm>
            <a:off x="283634" y="4230375"/>
            <a:ext cx="8576732" cy="3386173"/>
          </a:xfrm>
        </p:spPr>
        <p:txBody>
          <a:bodyPr>
            <a:normAutofit/>
          </a:bodyPr>
          <a:lstStyle/>
          <a:p>
            <a:pPr marL="0" indent="0">
              <a:lnSpc>
                <a:spcPct val="100000"/>
              </a:lnSpc>
              <a:spcBef>
                <a:spcPts val="0"/>
              </a:spcBef>
              <a:buNone/>
            </a:pPr>
            <a:r>
              <a:rPr lang="en-US" sz="3000" i="1" dirty="0">
                <a:effectLst>
                  <a:outerShdw blurRad="38100" dist="38100" dir="2700000" algn="tl">
                    <a:srgbClr val="000000">
                      <a:alpha val="43137"/>
                    </a:srgbClr>
                  </a:outerShdw>
                </a:effectLst>
              </a:rPr>
              <a:t>“Now about that time Herod the king stretched out his hand to harass some from the church.  Then he killed James the brother of John with the sword” (12:1-2).</a:t>
            </a:r>
          </a:p>
          <a:p>
            <a:pPr>
              <a:lnSpc>
                <a:spcPct val="100000"/>
              </a:lnSpc>
              <a:spcBef>
                <a:spcPts val="0"/>
              </a:spcBef>
            </a:pPr>
            <a:r>
              <a:rPr lang="en-US" sz="3000" b="1" i="1" dirty="0">
                <a:solidFill>
                  <a:srgbClr val="7A0000"/>
                </a:solidFill>
                <a:effectLst>
                  <a:outerShdw blurRad="38100" dist="38100" dir="2700000" algn="tl">
                    <a:srgbClr val="000000">
                      <a:alpha val="43137"/>
                    </a:srgbClr>
                  </a:outerShdw>
                </a:effectLst>
                <a:latin typeface="+mj-lt"/>
              </a:rPr>
              <a:t>The killing of James marks a further escalation in the persecution of Christians.</a:t>
            </a:r>
            <a:endParaRPr lang="en-US" sz="2800" i="1" dirty="0">
              <a:solidFill>
                <a:srgbClr val="7A0000"/>
              </a:solidFill>
              <a:effectLst>
                <a:outerShdw blurRad="38100" dist="38100" dir="2700000" algn="tl">
                  <a:srgbClr val="000000">
                    <a:alpha val="43137"/>
                  </a:srgbClr>
                </a:outerShdw>
              </a:effectLst>
            </a:endParaRPr>
          </a:p>
        </p:txBody>
      </p:sp>
      <p:sp>
        <p:nvSpPr>
          <p:cNvPr id="5" name="TextBox 4"/>
          <p:cNvSpPr txBox="1"/>
          <p:nvPr/>
        </p:nvSpPr>
        <p:spPr>
          <a:xfrm>
            <a:off x="389468" y="1481900"/>
            <a:ext cx="8365064" cy="2646878"/>
          </a:xfrm>
          <a:prstGeom prst="rect">
            <a:avLst/>
          </a:prstGeom>
          <a:solidFill>
            <a:schemeClr val="accent4">
              <a:lumMod val="20000"/>
              <a:lumOff val="80000"/>
            </a:schemeClr>
          </a:solidFill>
          <a:effectLst>
            <a:innerShdw blurRad="114300">
              <a:prstClr val="black"/>
            </a:innerShdw>
          </a:effectLst>
        </p:spPr>
        <p:txBody>
          <a:bodyPr wrap="square" rtlCol="0">
            <a:spAutoFit/>
          </a:bodyPr>
          <a:lstStyle/>
          <a:p>
            <a:pPr algn="ctr"/>
            <a:r>
              <a:rPr lang="en-US" sz="3000" dirty="0">
                <a:effectLst>
                  <a:outerShdw blurRad="38100" dist="38100" dir="2700000" algn="tl">
                    <a:srgbClr val="000000">
                      <a:alpha val="43137"/>
                    </a:srgbClr>
                  </a:outerShdw>
                </a:effectLst>
                <a:latin typeface="+mj-lt"/>
              </a:rPr>
              <a:t>These events occur circa 44 A.D., the year Herod Agrippa died, which was about 15 years after the establishment of the church in Acts 2.</a:t>
            </a:r>
          </a:p>
          <a:p>
            <a:pPr algn="ctr"/>
            <a:endParaRPr lang="en-US" sz="1200" dirty="0">
              <a:effectLst>
                <a:outerShdw blurRad="38100" dist="38100" dir="2700000" algn="tl">
                  <a:srgbClr val="000000">
                    <a:alpha val="43137"/>
                  </a:srgbClr>
                </a:outerShdw>
              </a:effectLst>
              <a:latin typeface="+mj-lt"/>
            </a:endParaRPr>
          </a:p>
          <a:p>
            <a:pPr algn="ctr"/>
            <a:r>
              <a:rPr lang="en-US" sz="3000" dirty="0">
                <a:effectLst>
                  <a:outerShdw blurRad="38100" dist="38100" dir="2700000" algn="tl">
                    <a:srgbClr val="000000">
                      <a:alpha val="43137"/>
                    </a:srgbClr>
                  </a:outerShdw>
                </a:effectLst>
                <a:latin typeface="+mj-lt"/>
              </a:rPr>
              <a:t>Claudius Caesar reigned 41-54 AD. (cp. Acts 11:28).  He gave Herod the rule of Syria and Judea in 41 A.D. </a:t>
            </a:r>
          </a:p>
        </p:txBody>
      </p:sp>
    </p:spTree>
    <p:extLst>
      <p:ext uri="{BB962C8B-B14F-4D97-AF65-F5344CB8AC3E}">
        <p14:creationId xmlns:p14="http://schemas.microsoft.com/office/powerpoint/2010/main" val="148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F44CD-5260-4EF8-52C0-A90C106AA6CC}"/>
              </a:ext>
            </a:extLst>
          </p:cNvPr>
          <p:cNvSpPr/>
          <p:nvPr/>
        </p:nvSpPr>
        <p:spPr>
          <a:xfrm>
            <a:off x="1" y="0"/>
            <a:ext cx="9143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7171" name="Picture 4" descr="See the source image">
            <a:extLst>
              <a:ext uri="{FF2B5EF4-FFF2-40B4-BE49-F238E27FC236}">
                <a16:creationId xmlns:a16="http://schemas.microsoft.com/office/drawing/2014/main" id="{01266E5E-698C-461A-32C2-1B888702B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4" y="1075724"/>
            <a:ext cx="8858250" cy="5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D0EB81-93BE-3B07-B96F-680610C03A7B}"/>
              </a:ext>
            </a:extLst>
          </p:cNvPr>
          <p:cNvSpPr/>
          <p:nvPr/>
        </p:nvSpPr>
        <p:spPr>
          <a:xfrm>
            <a:off x="649705" y="293427"/>
            <a:ext cx="2899612" cy="6310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ABD9BE42-342D-F0E5-660E-8B2969D5C9F3}"/>
              </a:ext>
            </a:extLst>
          </p:cNvPr>
          <p:cNvSpPr txBox="1"/>
          <p:nvPr/>
        </p:nvSpPr>
        <p:spPr>
          <a:xfrm>
            <a:off x="842210" y="316588"/>
            <a:ext cx="2617247" cy="584775"/>
          </a:xfrm>
          <a:prstGeom prst="rect">
            <a:avLst/>
          </a:prstGeom>
          <a:noFill/>
        </p:spPr>
        <p:txBody>
          <a:bodyPr wrap="squar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Herods</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99" y="434206"/>
            <a:ext cx="8133615" cy="1145408"/>
          </a:xfrm>
        </p:spPr>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Bookman Old Style" panose="02050604050505020204" pitchFamily="18" charset="0"/>
                <a:ea typeface="+mj-ea"/>
                <a:cs typeface="+mj-cs"/>
              </a:rPr>
              <a:t>Herod Persecutes the Church </a:t>
            </a:r>
            <a:r>
              <a:rPr kumimoji="0" lang="en-US" sz="3600" b="0" i="0" u="none" strike="noStrike" kern="1200" cap="none" spc="0" normalizeH="0" baseline="0" noProof="0" dirty="0">
                <a:ln>
                  <a:noFill/>
                </a:ln>
                <a:solidFill>
                  <a:prstClr val="black"/>
                </a:solidFill>
                <a:effectLst/>
                <a:uLnTx/>
                <a:uFillTx/>
                <a:latin typeface="Bookman Old Style" panose="02050604050505020204" pitchFamily="18" charset="0"/>
                <a:ea typeface="+mj-ea"/>
                <a:cs typeface="+mj-cs"/>
              </a:rPr>
              <a:t>(Acts 12:1-19)</a:t>
            </a:r>
            <a:endParaRPr lang="en-US" dirty="0">
              <a:latin typeface="Bookman Old Style" panose="02050604050505020204" pitchFamily="18" charset="0"/>
            </a:endParaRPr>
          </a:p>
        </p:txBody>
      </p:sp>
      <p:sp>
        <p:nvSpPr>
          <p:cNvPr id="3" name="Content Placeholder 2"/>
          <p:cNvSpPr>
            <a:spLocks noGrp="1"/>
          </p:cNvSpPr>
          <p:nvPr>
            <p:ph idx="1"/>
          </p:nvPr>
        </p:nvSpPr>
        <p:spPr>
          <a:xfrm>
            <a:off x="491067" y="1579614"/>
            <a:ext cx="8466666" cy="5278386"/>
          </a:xfrm>
        </p:spPr>
        <p:txBody>
          <a:bodyPr>
            <a:noAutofit/>
          </a:bodyPr>
          <a:lstStyle/>
          <a:p>
            <a:pPr marL="0" indent="0">
              <a:spcBef>
                <a:spcPts val="0"/>
              </a:spcBef>
              <a:buNone/>
            </a:pPr>
            <a:r>
              <a:rPr lang="en-US" sz="3600" b="1" dirty="0"/>
              <a:t>Herod imprisons Peter to please the Jews  (12:3-5)</a:t>
            </a:r>
          </a:p>
          <a:p>
            <a:pPr marL="406400" lvl="1" indent="-292100">
              <a:spcBef>
                <a:spcPts val="0"/>
              </a:spcBef>
            </a:pPr>
            <a:r>
              <a:rPr lang="en-US" sz="3200" dirty="0">
                <a:effectLst>
                  <a:outerShdw blurRad="38100" dist="38100" dir="2700000" algn="tl">
                    <a:srgbClr val="000000">
                      <a:alpha val="43137"/>
                    </a:srgbClr>
                  </a:outerShdw>
                </a:effectLst>
              </a:rPr>
              <a:t>During the feast of Unleavened Bread. </a:t>
            </a:r>
          </a:p>
          <a:p>
            <a:pPr marL="406400" lvl="1" indent="-292100">
              <a:spcBef>
                <a:spcPts val="0"/>
              </a:spcBef>
            </a:pPr>
            <a:r>
              <a:rPr lang="en-US" sz="3200" dirty="0">
                <a:effectLst>
                  <a:outerShdw blurRad="38100" dist="38100" dir="2700000" algn="tl">
                    <a:srgbClr val="000000">
                      <a:alpha val="43137"/>
                    </a:srgbClr>
                  </a:outerShdw>
                </a:effectLst>
              </a:rPr>
              <a:t>Security on Peter was especially tight. </a:t>
            </a:r>
          </a:p>
          <a:p>
            <a:pPr marL="693738" lvl="3" indent="-287338">
              <a:spcBef>
                <a:spcPts val="0"/>
              </a:spcBef>
            </a:pPr>
            <a:r>
              <a:rPr lang="en-US" sz="3000" i="1" dirty="0">
                <a:solidFill>
                  <a:srgbClr val="7A0000"/>
                </a:solidFill>
                <a:effectLst>
                  <a:outerShdw blurRad="38100" dist="38100" dir="2700000" algn="tl">
                    <a:srgbClr val="000000">
                      <a:alpha val="43137"/>
                    </a:srgbClr>
                  </a:outerShdw>
                </a:effectLst>
              </a:rPr>
              <a:t>This is Peter’s third arrest in Acts (cf. Luke 21:12).</a:t>
            </a:r>
          </a:p>
          <a:p>
            <a:pPr marL="693738" lvl="3" indent="-287338">
              <a:spcBef>
                <a:spcPts val="0"/>
              </a:spcBef>
            </a:pPr>
            <a:r>
              <a:rPr lang="en-US" sz="3000" i="1" dirty="0">
                <a:solidFill>
                  <a:srgbClr val="7A0000"/>
                </a:solidFill>
                <a:effectLst>
                  <a:outerShdw blurRad="38100" dist="38100" dir="2700000" algn="tl">
                    <a:srgbClr val="000000">
                      <a:alpha val="43137"/>
                    </a:srgbClr>
                  </a:outerShdw>
                </a:effectLst>
              </a:rPr>
              <a:t>His previous escape could be a factor in the added security (5:18-23).</a:t>
            </a:r>
          </a:p>
          <a:p>
            <a:pPr marL="406400" lvl="1" indent="-292100">
              <a:spcBef>
                <a:spcPts val="0"/>
              </a:spcBef>
            </a:pPr>
            <a:r>
              <a:rPr lang="en-US" sz="3200" dirty="0">
                <a:effectLst>
                  <a:outerShdw blurRad="38100" dist="38100" dir="2700000" algn="tl">
                    <a:srgbClr val="000000">
                      <a:alpha val="43137"/>
                    </a:srgbClr>
                  </a:outerShdw>
                </a:effectLst>
              </a:rPr>
              <a:t>Herod intended to bring Peter before the people after Passover.*</a:t>
            </a:r>
          </a:p>
          <a:p>
            <a:pPr marL="406400" lvl="1" indent="-292100">
              <a:spcBef>
                <a:spcPts val="0"/>
              </a:spcBef>
            </a:pPr>
            <a:r>
              <a:rPr lang="en-US" sz="3200" dirty="0">
                <a:effectLst>
                  <a:outerShdw blurRad="38100" dist="38100" dir="2700000" algn="tl">
                    <a:srgbClr val="000000">
                      <a:alpha val="43137"/>
                    </a:srgbClr>
                  </a:outerShdw>
                </a:effectLst>
              </a:rPr>
              <a:t>Constant prayer was offered by the church              (cf. Colossians 4:2; Philippians 1:19).</a:t>
            </a:r>
          </a:p>
          <a:p>
            <a:pPr marL="0" indent="0">
              <a:spcBef>
                <a:spcPts val="0"/>
              </a:spcBef>
              <a:buNone/>
            </a:pPr>
            <a:endParaRPr lang="en-US" sz="1400" dirty="0">
              <a:solidFill>
                <a:srgbClr val="C00000"/>
              </a:solidFill>
              <a:effectLst>
                <a:outerShdw blurRad="38100" dist="38100" dir="2700000" algn="tl">
                  <a:srgbClr val="000000">
                    <a:alpha val="43137"/>
                  </a:srgbClr>
                </a:outerShdw>
              </a:effectLst>
            </a:endParaRPr>
          </a:p>
          <a:p>
            <a:pPr marL="457200" lvl="1" indent="0">
              <a:spcBef>
                <a:spcPts val="0"/>
              </a:spcBef>
              <a:buNone/>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03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518292"/>
            <a:ext cx="8121650" cy="1145408"/>
          </a:xfrm>
        </p:spPr>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Bookman Old Style" panose="02050604050505020204" pitchFamily="18" charset="0"/>
                <a:ea typeface="+mj-ea"/>
                <a:cs typeface="+mj-cs"/>
              </a:rPr>
              <a:t>Herod Persecutes the Church </a:t>
            </a:r>
            <a:r>
              <a:rPr kumimoji="0" lang="en-US" sz="3600" b="0" i="0" u="none" strike="noStrike" kern="1200" cap="none" spc="0" normalizeH="0" baseline="0" noProof="0" dirty="0">
                <a:ln>
                  <a:noFill/>
                </a:ln>
                <a:solidFill>
                  <a:prstClr val="black"/>
                </a:solidFill>
                <a:effectLst/>
                <a:uLnTx/>
                <a:uFillTx/>
                <a:latin typeface="Bookman Old Style" panose="02050604050505020204" pitchFamily="18" charset="0"/>
                <a:ea typeface="+mj-ea"/>
                <a:cs typeface="+mj-cs"/>
              </a:rPr>
              <a:t>(Acts 12:1-19)</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85799" y="1866900"/>
            <a:ext cx="7947025" cy="4991100"/>
          </a:xfrm>
        </p:spPr>
        <p:txBody>
          <a:bodyPr>
            <a:noAutofit/>
          </a:bodyPr>
          <a:lstStyle/>
          <a:p>
            <a:pPr marL="0" indent="0">
              <a:spcBef>
                <a:spcPts val="0"/>
              </a:spcBef>
              <a:buNone/>
            </a:pPr>
            <a:r>
              <a:rPr lang="en-US" sz="3600" dirty="0">
                <a:effectLst>
                  <a:outerShdw blurRad="38100" dist="38100" dir="2700000" algn="tl">
                    <a:srgbClr val="000000">
                      <a:alpha val="43137"/>
                    </a:srgbClr>
                  </a:outerShdw>
                </a:effectLst>
              </a:rPr>
              <a:t>The Lord sends an angel to free Peter                  (12:6-11)</a:t>
            </a:r>
          </a:p>
          <a:p>
            <a:pPr marL="457200" indent="-338138">
              <a:spcBef>
                <a:spcPts val="0"/>
              </a:spcBef>
            </a:pPr>
            <a:r>
              <a:rPr lang="en-US" sz="3200" dirty="0">
                <a:effectLst>
                  <a:outerShdw blurRad="38100" dist="38100" dir="2700000" algn="tl">
                    <a:srgbClr val="000000">
                      <a:alpha val="43137"/>
                    </a:srgbClr>
                  </a:outerShdw>
                </a:effectLst>
              </a:rPr>
              <a:t>This occurred the night before Herod planned to deliver Peter to the Jews.</a:t>
            </a:r>
          </a:p>
          <a:p>
            <a:pPr marL="457200" indent="-338138">
              <a:spcBef>
                <a:spcPts val="0"/>
              </a:spcBef>
            </a:pPr>
            <a:r>
              <a:rPr lang="en-US" sz="3200" dirty="0">
                <a:effectLst>
                  <a:outerShdw blurRad="38100" dist="38100" dir="2700000" algn="tl">
                    <a:srgbClr val="000000">
                      <a:alpha val="43137"/>
                    </a:srgbClr>
                  </a:outerShdw>
                </a:effectLst>
              </a:rPr>
              <a:t>Chains, soldiers and guards could not prevent Peter’s liberation!</a:t>
            </a:r>
          </a:p>
          <a:p>
            <a:pPr marL="457200" indent="-338138">
              <a:spcBef>
                <a:spcPts val="0"/>
              </a:spcBef>
            </a:pPr>
            <a:r>
              <a:rPr lang="en-US" sz="3200" dirty="0">
                <a:effectLst>
                  <a:outerShdw blurRad="38100" dist="38100" dir="2700000" algn="tl">
                    <a:srgbClr val="000000">
                      <a:alpha val="43137"/>
                    </a:srgbClr>
                  </a:outerShdw>
                </a:effectLst>
              </a:rPr>
              <a:t>The entire event seems surreal to Peter, but when he is freed, he realizes that God has delivered him from Herod and the Jews. </a:t>
            </a:r>
          </a:p>
          <a:p>
            <a:pPr lvl="1">
              <a:spcBef>
                <a:spcPts val="0"/>
              </a:spcBef>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52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91292"/>
            <a:ext cx="8255000" cy="1145408"/>
          </a:xfrm>
        </p:spPr>
        <p:txBody>
          <a:bodyPr>
            <a:normAutofit fontScale="90000"/>
          </a:bodyPr>
          <a:lstStyle/>
          <a:p>
            <a:r>
              <a:rPr lang="en-US" b="1" dirty="0">
                <a:latin typeface="Bookman Old Style" panose="02050604050505020204" pitchFamily="18" charset="0"/>
              </a:rPr>
              <a:t>Peter Appears to the Disciples </a:t>
            </a:r>
            <a:r>
              <a:rPr lang="en-US" sz="3200" dirty="0">
                <a:latin typeface="Bookman Old Style" panose="02050604050505020204" pitchFamily="18" charset="0"/>
              </a:rPr>
              <a:t>(Acts 12:12-19)</a:t>
            </a:r>
            <a:endParaRPr lang="en-US" dirty="0">
              <a:latin typeface="Bookman Old Style" panose="02050604050505020204" pitchFamily="18" charset="0"/>
            </a:endParaRPr>
          </a:p>
        </p:txBody>
      </p:sp>
      <p:sp>
        <p:nvSpPr>
          <p:cNvPr id="3" name="Content Placeholder 2"/>
          <p:cNvSpPr>
            <a:spLocks noGrp="1"/>
          </p:cNvSpPr>
          <p:nvPr>
            <p:ph idx="1"/>
          </p:nvPr>
        </p:nvSpPr>
        <p:spPr>
          <a:xfrm>
            <a:off x="438150" y="1841500"/>
            <a:ext cx="8485717" cy="5321300"/>
          </a:xfrm>
        </p:spPr>
        <p:txBody>
          <a:bodyPr>
            <a:noAutofit/>
          </a:bodyPr>
          <a:lstStyle/>
          <a:p>
            <a:pPr>
              <a:spcBef>
                <a:spcPts val="0"/>
              </a:spcBef>
            </a:pPr>
            <a:r>
              <a:rPr lang="en-US" sz="3600" dirty="0">
                <a:effectLst>
                  <a:outerShdw blurRad="38100" dist="38100" dir="2700000" algn="tl">
                    <a:srgbClr val="000000">
                      <a:alpha val="43137"/>
                    </a:srgbClr>
                  </a:outerShdw>
                </a:effectLst>
              </a:rPr>
              <a:t>Peter goes to the house of </a:t>
            </a:r>
            <a:r>
              <a:rPr lang="en-US" sz="3600" b="1" dirty="0">
                <a:effectLst>
                  <a:outerShdw blurRad="38100" dist="38100" dir="2700000" algn="tl">
                    <a:srgbClr val="000000">
                      <a:alpha val="43137"/>
                    </a:srgbClr>
                  </a:outerShdw>
                </a:effectLst>
              </a:rPr>
              <a:t>Mary</a:t>
            </a:r>
            <a:r>
              <a:rPr lang="en-US" sz="3600" dirty="0">
                <a:effectLst>
                  <a:outerShdw blurRad="38100" dist="38100" dir="2700000" algn="tl">
                    <a:srgbClr val="000000">
                      <a:alpha val="43137"/>
                    </a:srgbClr>
                  </a:outerShdw>
                </a:effectLst>
              </a:rPr>
              <a:t>.</a:t>
            </a:r>
          </a:p>
          <a:p>
            <a:pPr marL="520700" lvl="1">
              <a:spcBef>
                <a:spcPts val="0"/>
              </a:spcBef>
            </a:pPr>
            <a:r>
              <a:rPr lang="en-US" sz="3200" i="1" dirty="0">
                <a:solidFill>
                  <a:srgbClr val="990000"/>
                </a:solidFill>
                <a:effectLst>
                  <a:outerShdw blurRad="38100" dist="38100" dir="2700000" algn="tl">
                    <a:srgbClr val="000000">
                      <a:alpha val="43137"/>
                    </a:srgbClr>
                  </a:outerShdw>
                </a:effectLst>
              </a:rPr>
              <a:t>She was the mother of </a:t>
            </a:r>
            <a:r>
              <a:rPr lang="en-US" sz="3200" b="1" i="1" dirty="0">
                <a:solidFill>
                  <a:srgbClr val="990000"/>
                </a:solidFill>
                <a:effectLst>
                  <a:outerShdw blurRad="38100" dist="38100" dir="2700000" algn="tl">
                    <a:srgbClr val="000000">
                      <a:alpha val="43137"/>
                    </a:srgbClr>
                  </a:outerShdw>
                </a:effectLst>
              </a:rPr>
              <a:t>John Mark.</a:t>
            </a:r>
          </a:p>
          <a:p>
            <a:pPr marL="520700" lvl="1">
              <a:spcBef>
                <a:spcPts val="0"/>
              </a:spcBef>
            </a:pPr>
            <a:r>
              <a:rPr lang="en-US" sz="3200" i="1" dirty="0">
                <a:solidFill>
                  <a:srgbClr val="990000"/>
                </a:solidFill>
                <a:effectLst>
                  <a:outerShdw blurRad="38100" dist="38100" dir="2700000" algn="tl">
                    <a:srgbClr val="000000">
                      <a:alpha val="43137"/>
                    </a:srgbClr>
                  </a:outerShdw>
                </a:effectLst>
              </a:rPr>
              <a:t>John Mark plays a minor (but nonetheless significant) role in the Acts narrative (Acts 12:25; 15:39).</a:t>
            </a:r>
          </a:p>
          <a:p>
            <a:pPr marL="520700" lvl="1">
              <a:spcBef>
                <a:spcPts val="0"/>
              </a:spcBef>
            </a:pPr>
            <a:r>
              <a:rPr lang="en-US" sz="3200" i="1" dirty="0">
                <a:solidFill>
                  <a:srgbClr val="990000"/>
                </a:solidFill>
                <a:effectLst>
                  <a:outerShdw blurRad="38100" dist="38100" dir="2700000" algn="tl">
                    <a:srgbClr val="000000">
                      <a:alpha val="43137"/>
                    </a:srgbClr>
                  </a:outerShdw>
                </a:effectLst>
              </a:rPr>
              <a:t>Mark later becomes a trusted co-worker of both Peter and Paul (Colossians 4:10;                                   2 Timothy 4:11; 1 Peter 5:13).</a:t>
            </a:r>
          </a:p>
          <a:p>
            <a:pPr marL="520700" lvl="1">
              <a:spcBef>
                <a:spcPts val="0"/>
              </a:spcBef>
            </a:pPr>
            <a:r>
              <a:rPr lang="en-US" sz="3200" i="1" dirty="0">
                <a:solidFill>
                  <a:srgbClr val="990000"/>
                </a:solidFill>
                <a:effectLst>
                  <a:outerShdw blurRad="38100" dist="38100" dir="2700000" algn="tl">
                    <a:srgbClr val="000000">
                      <a:alpha val="43137"/>
                    </a:srgbClr>
                  </a:outerShdw>
                </a:effectLst>
              </a:rPr>
              <a:t>Mark is the inspired writer of the gospel that bears his name.*</a:t>
            </a:r>
          </a:p>
        </p:txBody>
      </p:sp>
    </p:spTree>
    <p:extLst>
      <p:ext uri="{BB962C8B-B14F-4D97-AF65-F5344CB8AC3E}">
        <p14:creationId xmlns:p14="http://schemas.microsoft.com/office/powerpoint/2010/main" val="200754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1CB1-C101-5986-7C50-9BE9D63E8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5C959-A530-A8FE-3836-7AE17268BC01}"/>
              </a:ext>
            </a:extLst>
          </p:cNvPr>
          <p:cNvSpPr>
            <a:spLocks noGrp="1"/>
          </p:cNvSpPr>
          <p:nvPr>
            <p:ph type="title"/>
          </p:nvPr>
        </p:nvSpPr>
        <p:spPr>
          <a:xfrm>
            <a:off x="438150" y="118533"/>
            <a:ext cx="8255000" cy="1145408"/>
          </a:xfrm>
        </p:spPr>
        <p:txBody>
          <a:bodyPr>
            <a:normAutofit fontScale="90000"/>
          </a:bodyPr>
          <a:lstStyle/>
          <a:p>
            <a:r>
              <a:rPr lang="en-US" b="1" dirty="0">
                <a:latin typeface="Bookman Old Style" panose="02050604050505020204" pitchFamily="18" charset="0"/>
              </a:rPr>
              <a:t>Peter Appears to the Disciples </a:t>
            </a:r>
            <a:r>
              <a:rPr lang="en-US" sz="3200" dirty="0">
                <a:latin typeface="Bookman Old Style" panose="02050604050505020204" pitchFamily="18" charset="0"/>
              </a:rPr>
              <a:t>(Acts 12:12-19)</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A31A0B9-6C3F-F81D-DAE5-A0E52C0BA6E5}"/>
              </a:ext>
            </a:extLst>
          </p:cNvPr>
          <p:cNvSpPr>
            <a:spLocks noGrp="1"/>
          </p:cNvSpPr>
          <p:nvPr>
            <p:ph idx="1"/>
          </p:nvPr>
        </p:nvSpPr>
        <p:spPr>
          <a:xfrm>
            <a:off x="329141" y="1263941"/>
            <a:ext cx="8485717" cy="5475526"/>
          </a:xfrm>
        </p:spPr>
        <p:txBody>
          <a:bodyPr>
            <a:noAutofit/>
          </a:bodyPr>
          <a:lstStyle/>
          <a:p>
            <a:pPr>
              <a:spcBef>
                <a:spcPts val="0"/>
              </a:spcBef>
            </a:pPr>
            <a:r>
              <a:rPr lang="en-US" sz="3400" dirty="0">
                <a:effectLst>
                  <a:outerShdw blurRad="38100" dist="38100" dir="2700000" algn="tl">
                    <a:srgbClr val="000000">
                      <a:alpha val="43137"/>
                    </a:srgbClr>
                  </a:outerShdw>
                </a:effectLst>
              </a:rPr>
              <a:t>Peter goes to the house of Mary</a:t>
            </a:r>
          </a:p>
          <a:p>
            <a:pPr>
              <a:spcBef>
                <a:spcPts val="0"/>
              </a:spcBef>
            </a:pPr>
            <a:r>
              <a:rPr lang="en-US" sz="3400" dirty="0">
                <a:effectLst>
                  <a:outerShdw blurRad="38100" dist="38100" dir="2700000" algn="tl">
                    <a:srgbClr val="000000">
                      <a:alpha val="43137"/>
                    </a:srgbClr>
                  </a:outerShdw>
                </a:effectLst>
              </a:rPr>
              <a:t>Disciples are gathered there praying</a:t>
            </a:r>
          </a:p>
          <a:p>
            <a:pPr marL="520700" lvl="1">
              <a:spcBef>
                <a:spcPts val="0"/>
              </a:spcBef>
            </a:pPr>
            <a:r>
              <a:rPr lang="en-US" sz="3000" dirty="0">
                <a:effectLst>
                  <a:outerShdw blurRad="38100" dist="38100" dir="2700000" algn="tl">
                    <a:srgbClr val="000000">
                      <a:alpha val="43137"/>
                    </a:srgbClr>
                  </a:outerShdw>
                </a:effectLst>
              </a:rPr>
              <a:t>It was still night (cf. 12:6, 18)</a:t>
            </a:r>
          </a:p>
          <a:p>
            <a:pPr marL="520700" lvl="1">
              <a:spcBef>
                <a:spcPts val="0"/>
              </a:spcBef>
            </a:pPr>
            <a:r>
              <a:rPr lang="en-US" sz="3000" dirty="0">
                <a:effectLst>
                  <a:outerShdw blurRad="38100" dist="38100" dir="2700000" algn="tl">
                    <a:srgbClr val="000000">
                      <a:alpha val="43137"/>
                    </a:srgbClr>
                  </a:outerShdw>
                </a:effectLst>
              </a:rPr>
              <a:t>A girl named Rhoda fails to open the door for Peter immediately. </a:t>
            </a:r>
          </a:p>
          <a:p>
            <a:pPr marL="977900" lvl="2">
              <a:spcBef>
                <a:spcPts val="0"/>
              </a:spcBef>
            </a:pPr>
            <a:r>
              <a:rPr lang="en-US" sz="2800" i="1" dirty="0">
                <a:solidFill>
                  <a:srgbClr val="990000"/>
                </a:solidFill>
                <a:effectLst>
                  <a:outerShdw blurRad="38100" dist="38100" dir="2700000" algn="tl">
                    <a:srgbClr val="000000">
                      <a:alpha val="43137"/>
                    </a:srgbClr>
                  </a:outerShdw>
                </a:effectLst>
              </a:rPr>
              <a:t>“She recognizes Peter's voice, but because of her gladness she did not open the gate but ran in and announced that Peter stood before the gate.” </a:t>
            </a:r>
          </a:p>
          <a:p>
            <a:pPr marL="520700" lvl="1">
              <a:spcBef>
                <a:spcPts val="0"/>
              </a:spcBef>
            </a:pPr>
            <a:r>
              <a:rPr lang="en-US" sz="3000" dirty="0">
                <a:effectLst>
                  <a:outerShdw blurRad="38100" dist="38100" dir="2700000" algn="tl">
                    <a:srgbClr val="000000">
                      <a:alpha val="43137"/>
                    </a:srgbClr>
                  </a:outerShdw>
                </a:effectLst>
              </a:rPr>
              <a:t>The disciples could not believe it! When they opened the door, they were astonished!</a:t>
            </a:r>
          </a:p>
          <a:p>
            <a:pPr marL="520700" lvl="1">
              <a:spcBef>
                <a:spcPts val="0"/>
              </a:spcBef>
            </a:pPr>
            <a:r>
              <a:rPr lang="en-US" sz="3000" dirty="0">
                <a:effectLst>
                  <a:outerShdw blurRad="38100" dist="38100" dir="2700000" algn="tl">
                    <a:srgbClr val="000000">
                      <a:alpha val="43137"/>
                    </a:srgbClr>
                  </a:outerShdw>
                </a:effectLst>
              </a:rPr>
              <a:t>Peter tells them how the Lord freed him; he instructs them to tell the news to James and the brethren.</a:t>
            </a:r>
          </a:p>
        </p:txBody>
      </p:sp>
    </p:spTree>
    <p:extLst>
      <p:ext uri="{BB962C8B-B14F-4D97-AF65-F5344CB8AC3E}">
        <p14:creationId xmlns:p14="http://schemas.microsoft.com/office/powerpoint/2010/main" val="3428600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20051-6400-FCCB-AE81-F16D9490BF46}"/>
              </a:ext>
            </a:extLst>
          </p:cNvPr>
          <p:cNvPicPr>
            <a:picLocks noChangeAspect="1"/>
          </p:cNvPicPr>
          <p:nvPr/>
        </p:nvPicPr>
        <p:blipFill>
          <a:blip r:embed="rId3"/>
          <a:stretch>
            <a:fillRect/>
          </a:stretch>
        </p:blipFill>
        <p:spPr>
          <a:xfrm>
            <a:off x="4436142" y="0"/>
            <a:ext cx="4707858" cy="6858000"/>
          </a:xfrm>
          <a:prstGeom prst="rect">
            <a:avLst/>
          </a:prstGeom>
        </p:spPr>
      </p:pic>
      <p:sp>
        <p:nvSpPr>
          <p:cNvPr id="2" name="Title 1"/>
          <p:cNvSpPr>
            <a:spLocks noGrp="1"/>
          </p:cNvSpPr>
          <p:nvPr>
            <p:ph type="title"/>
          </p:nvPr>
        </p:nvSpPr>
        <p:spPr>
          <a:xfrm>
            <a:off x="249821" y="288758"/>
            <a:ext cx="4176260" cy="1628942"/>
          </a:xfrm>
        </p:spPr>
        <p:txBody>
          <a:bodyPr>
            <a:normAutofit fontScale="90000"/>
          </a:bodyPr>
          <a:lstStyle/>
          <a:p>
            <a:r>
              <a:rPr lang="en-US" b="1" dirty="0">
                <a:latin typeface="Arial Rounded MT Bold" panose="020F0704030504030204" pitchFamily="34" charset="0"/>
              </a:rPr>
              <a:t>The Death of Herod Agrippa I </a:t>
            </a:r>
            <a:r>
              <a:rPr lang="en-US" sz="2800" b="1" dirty="0">
                <a:latin typeface="Arial Rounded MT Bold" panose="020F0704030504030204" pitchFamily="34" charset="0"/>
              </a:rPr>
              <a:t>(Acts 12:19-25)</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366042" y="1999515"/>
            <a:ext cx="3943818" cy="4858485"/>
          </a:xfrm>
        </p:spPr>
        <p:txBody>
          <a:bodyPr>
            <a:normAutofit/>
          </a:bodyPr>
          <a:lstStyle/>
          <a:p>
            <a:pPr>
              <a:spcBef>
                <a:spcPts val="0"/>
              </a:spcBef>
            </a:pPr>
            <a:r>
              <a:rPr lang="en-US" sz="3200" dirty="0"/>
              <a:t>Herod has Peter’s guards executed and returns to Caesarea.</a:t>
            </a:r>
          </a:p>
          <a:p>
            <a:pPr>
              <a:spcBef>
                <a:spcPts val="0"/>
              </a:spcBef>
            </a:pPr>
            <a:r>
              <a:rPr lang="en-US" sz="3200" dirty="0"/>
              <a:t>A crowd from </a:t>
            </a:r>
            <a:r>
              <a:rPr lang="en-US" sz="3200" dirty="0" err="1"/>
              <a:t>Tyre</a:t>
            </a:r>
            <a:r>
              <a:rPr lang="en-US" sz="3200" dirty="0"/>
              <a:t> and Sidon assemble to seek Herod’s favor.</a:t>
            </a:r>
          </a:p>
          <a:p>
            <a:pPr>
              <a:spcBef>
                <a:spcPts val="0"/>
              </a:spcBef>
            </a:pPr>
            <a:r>
              <a:rPr lang="en-US" sz="3200" dirty="0"/>
              <a:t>Herod allows them to deify him.</a:t>
            </a:r>
          </a:p>
          <a:p>
            <a:pPr>
              <a:spcBef>
                <a:spcPts val="0"/>
              </a:spcBef>
            </a:pPr>
            <a:r>
              <a:rPr lang="en-US" sz="3200" dirty="0"/>
              <a:t>An angel strikes Herod and he dies</a:t>
            </a:r>
            <a:r>
              <a:rPr lang="en-US" sz="3200" dirty="0">
                <a:latin typeface="+mj-lt"/>
              </a:rPr>
              <a:t>.</a:t>
            </a:r>
          </a:p>
          <a:p>
            <a:pPr>
              <a:spcBef>
                <a:spcPts val="0"/>
              </a:spcBef>
            </a:pPr>
            <a:endParaRPr lang="en-US" sz="3200" dirty="0">
              <a:latin typeface="+mj-lt"/>
            </a:endParaRPr>
          </a:p>
          <a:p>
            <a:pPr marL="920750" lvl="2" indent="-238125">
              <a:spcBef>
                <a:spcPts val="30"/>
              </a:spcBef>
            </a:pPr>
            <a:endParaRPr lang="en-US" dirty="0"/>
          </a:p>
        </p:txBody>
      </p:sp>
      <p:sp>
        <p:nvSpPr>
          <p:cNvPr id="5" name="TextBox 4"/>
          <p:cNvSpPr txBox="1"/>
          <p:nvPr/>
        </p:nvSpPr>
        <p:spPr>
          <a:xfrm>
            <a:off x="4707468" y="840482"/>
            <a:ext cx="2844800" cy="1077218"/>
          </a:xfrm>
          <a:prstGeom prst="rect">
            <a:avLst/>
          </a:prstGeom>
          <a:noFill/>
        </p:spPr>
        <p:txBody>
          <a:bodyPr wrap="square" rtlCol="0">
            <a:spAutoFit/>
          </a:bodyPr>
          <a:lstStyle/>
          <a:p>
            <a:pPr algn="ctr"/>
            <a:r>
              <a:rPr lang="en-US" sz="3200" b="1" i="1" dirty="0">
                <a:solidFill>
                  <a:srgbClr val="990000"/>
                </a:solidFill>
              </a:rPr>
              <a:t>Dominion of Herod Agrippa</a:t>
            </a:r>
          </a:p>
        </p:txBody>
      </p:sp>
    </p:spTree>
    <p:extLst>
      <p:ext uri="{BB962C8B-B14F-4D97-AF65-F5344CB8AC3E}">
        <p14:creationId xmlns:p14="http://schemas.microsoft.com/office/powerpoint/2010/main" val="16721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5642</TotalTime>
  <Words>1847</Words>
  <Application>Microsoft Office PowerPoint</Application>
  <PresentationFormat>On-screen Show (4:3)</PresentationFormat>
  <Paragraphs>112</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Baskerville Old Face</vt:lpstr>
      <vt:lpstr>Bookman Old Style</vt:lpstr>
      <vt:lpstr>Calibri</vt:lpstr>
      <vt:lpstr>Calibri Light</vt:lpstr>
      <vt:lpstr>Tahoma</vt:lpstr>
      <vt:lpstr>Office Theme</vt:lpstr>
      <vt:lpstr>A C T S</vt:lpstr>
      <vt:lpstr>A C T S</vt:lpstr>
      <vt:lpstr>Herod Persecutes the Church (Acts 12:1-19)</vt:lpstr>
      <vt:lpstr>PowerPoint Presentation</vt:lpstr>
      <vt:lpstr>Herod Persecutes the Church (Acts 12:1-19)</vt:lpstr>
      <vt:lpstr>Herod Persecutes the Church (Acts 12:1-19)</vt:lpstr>
      <vt:lpstr>Peter Appears to the Disciples (Acts 12:12-19)</vt:lpstr>
      <vt:lpstr>Peter Appears to the Disciples (Acts 12:12-19)</vt:lpstr>
      <vt:lpstr>The Death of Herod Agrippa I (Acts 12:19-25)</vt:lpstr>
      <vt:lpstr>Josephus records Herod’s death Antiquities 19.8.2 (343-361)</vt:lpstr>
      <vt:lpstr>PowerPoint Presentation</vt:lpstr>
      <vt:lpstr>PowerPoint Presentation</vt:lpstr>
      <vt:lpstr>Lessons for Us from Acts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233</cp:revision>
  <cp:lastPrinted>2025-10-10T20:37:00Z</cp:lastPrinted>
  <dcterms:created xsi:type="dcterms:W3CDTF">2017-02-28T16:48:13Z</dcterms:created>
  <dcterms:modified xsi:type="dcterms:W3CDTF">2025-10-10T20:46:40Z</dcterms:modified>
</cp:coreProperties>
</file>