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7" r:id="rId2"/>
    <p:sldId id="724" r:id="rId3"/>
    <p:sldId id="279" r:id="rId4"/>
    <p:sldId id="731" r:id="rId5"/>
    <p:sldId id="281" r:id="rId6"/>
    <p:sldId id="725" r:id="rId7"/>
    <p:sldId id="726" r:id="rId8"/>
    <p:sldId id="727" r:id="rId9"/>
    <p:sldId id="728" r:id="rId10"/>
    <p:sldId id="729" r:id="rId11"/>
    <p:sldId id="730" r:id="rId12"/>
    <p:sldId id="723" r:id="rId1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0540" autoAdjust="0"/>
  </p:normalViewPr>
  <p:slideViewPr>
    <p:cSldViewPr snapToGrid="0">
      <p:cViewPr varScale="1">
        <p:scale>
          <a:sx n="40" d="100"/>
          <a:sy n="40" d="100"/>
        </p:scale>
        <p:origin x="1272"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1E6E7A2-8349-8343-80D5-DE8A5F1AEDD9}" type="datetimeFigureOut">
              <a:rPr lang="en-US" smtClean="0"/>
              <a:t>8/13/2025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44C6453-6732-9A4A-8F83-80DB14148FC0}" type="slidenum">
              <a:rPr lang="en-US" smtClean="0"/>
              <a:t>‹#›</a:t>
            </a:fld>
            <a:endParaRPr lang="en-US"/>
          </a:p>
        </p:txBody>
      </p:sp>
    </p:spTree>
    <p:extLst>
      <p:ext uri="{BB962C8B-B14F-4D97-AF65-F5344CB8AC3E}">
        <p14:creationId xmlns:p14="http://schemas.microsoft.com/office/powerpoint/2010/main" val="38542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B0A4D79-0D4F-6844-A465-361B05CB759A}" type="datetimeFigureOut">
              <a:rPr lang="en-US" smtClean="0"/>
              <a:t>8/13/2025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C375006-0123-1F4D-8D80-DD5E1EF6A871}" type="slidenum">
              <a:rPr lang="en-US" smtClean="0"/>
              <a:t>‹#›</a:t>
            </a:fld>
            <a:endParaRPr lang="en-US"/>
          </a:p>
        </p:txBody>
      </p:sp>
    </p:spTree>
    <p:extLst>
      <p:ext uri="{BB962C8B-B14F-4D97-AF65-F5344CB8AC3E}">
        <p14:creationId xmlns:p14="http://schemas.microsoft.com/office/powerpoint/2010/main" val="36632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1</a:t>
            </a:fld>
            <a:endParaRPr lang="en-US"/>
          </a:p>
        </p:txBody>
      </p:sp>
    </p:spTree>
    <p:extLst>
      <p:ext uri="{BB962C8B-B14F-4D97-AF65-F5344CB8AC3E}">
        <p14:creationId xmlns:p14="http://schemas.microsoft.com/office/powerpoint/2010/main" val="3731124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3519B-7F1E-0C5F-6F41-E1A3B7AF8E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0E5B1-0EB6-417E-13AB-2D178AF74A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D62B3-B11B-56B4-0CFD-0D92277FD76C}"/>
              </a:ext>
            </a:extLst>
          </p:cNvPr>
          <p:cNvSpPr>
            <a:spLocks noGrp="1"/>
          </p:cNvSpPr>
          <p:nvPr>
            <p:ph type="body" idx="1"/>
          </p:nvPr>
        </p:nvSpPr>
        <p:spPr/>
        <p:txBody>
          <a:bodyPr/>
          <a:lstStyle/>
          <a:p>
            <a:r>
              <a:rPr lang="en-US" b="1" dirty="0"/>
              <a:t>Acts 11:15-17  </a:t>
            </a:r>
            <a:r>
              <a:rPr lang="en-US" dirty="0"/>
              <a:t>And as I began to speak, the Holy Spirit fell upon them, as upon us at the beginning.  16  Then I remembered the word of the Lord, how He said, 'John indeed baptized with water, but you shall be baptized with the Holy Spirit.'  17  If therefore God gave them the same gift as He gave us when we believed on the Lord Jesus Christ, who was I that I could withstand God?“</a:t>
            </a:r>
          </a:p>
          <a:p>
            <a:r>
              <a:rPr lang="en-US" b="1" dirty="0"/>
              <a:t>Acts 21:8-9  </a:t>
            </a:r>
            <a:r>
              <a:rPr lang="en-US" dirty="0"/>
              <a:t>On the next day we who were Paul's companions departed and came to Caesarea, and entered the house of Philip the evangelist, who was one of the seven, and stayed with him.  9  Now this man had four virgin daughters who prophesied.</a:t>
            </a:r>
          </a:p>
          <a:p>
            <a:r>
              <a:rPr lang="en-US" b="1" dirty="0"/>
              <a:t>Revelation 1:9-10  </a:t>
            </a:r>
            <a:r>
              <a:rPr lang="en-US" dirty="0"/>
              <a:t>I, John, both your brother and companion in the tribulation and kingdom and patience of Jesus Christ, was on the island that is called Patmos for the word of God and for the testimony of Jesus Christ.  10  I was in the Spirit on the Lord's Day, and I heard behind me a loud voice, as of a trumpet,</a:t>
            </a:r>
          </a:p>
        </p:txBody>
      </p:sp>
      <p:sp>
        <p:nvSpPr>
          <p:cNvPr id="4" name="Slide Number Placeholder 3">
            <a:extLst>
              <a:ext uri="{FF2B5EF4-FFF2-40B4-BE49-F238E27FC236}">
                <a16:creationId xmlns:a16="http://schemas.microsoft.com/office/drawing/2014/main" id="{FBBD6690-AAE1-5AD2-EFA2-4E4C94559DEC}"/>
              </a:ext>
            </a:extLst>
          </p:cNvPr>
          <p:cNvSpPr>
            <a:spLocks noGrp="1"/>
          </p:cNvSpPr>
          <p:nvPr>
            <p:ph type="sldNum" sz="quarter" idx="5"/>
          </p:nvPr>
        </p:nvSpPr>
        <p:spPr/>
        <p:txBody>
          <a:bodyPr/>
          <a:lstStyle/>
          <a:p>
            <a:fld id="{6C375006-0123-1F4D-8D80-DD5E1EF6A871}" type="slidenum">
              <a:rPr lang="en-US" smtClean="0"/>
              <a:t>10</a:t>
            </a:fld>
            <a:endParaRPr lang="en-US"/>
          </a:p>
        </p:txBody>
      </p:sp>
    </p:spTree>
    <p:extLst>
      <p:ext uri="{BB962C8B-B14F-4D97-AF65-F5344CB8AC3E}">
        <p14:creationId xmlns:p14="http://schemas.microsoft.com/office/powerpoint/2010/main" val="1710449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BC7E5-19E0-6560-6AC1-21088367C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CE4FB0-3F0E-D9CD-D6E7-296072603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C310F-B935-6899-720B-8E6095D918EB}"/>
              </a:ext>
            </a:extLst>
          </p:cNvPr>
          <p:cNvSpPr>
            <a:spLocks noGrp="1"/>
          </p:cNvSpPr>
          <p:nvPr>
            <p:ph type="body" idx="1"/>
          </p:nvPr>
        </p:nvSpPr>
        <p:spPr/>
        <p:txBody>
          <a:bodyPr/>
          <a:lstStyle/>
          <a:p>
            <a:r>
              <a:rPr lang="en-US" b="1" dirty="0"/>
              <a:t>Isaiah 13:10-11  </a:t>
            </a:r>
            <a:r>
              <a:rPr lang="en-US" dirty="0"/>
              <a:t>For the stars of heaven and their constellations Will not give their light; The sun will be darkened in its going forth, And the moon will not cause its light to shine.  11  "I will punish the world for its evil, And the wicked for their iniquity; I will halt the arrogance of the proud, And will lay low the haughtiness of the terrible.</a:t>
            </a:r>
          </a:p>
          <a:p>
            <a:r>
              <a:rPr lang="en-US" b="1" dirty="0"/>
              <a:t>Matthew 24:29  </a:t>
            </a:r>
            <a:r>
              <a:rPr lang="en-US" dirty="0"/>
              <a:t>"Immediately after the tribulation of those days the sun will be darkened, and the moon will not give its light; the stars will fall from heaven, and the powers of the heavens will be shaken.</a:t>
            </a:r>
          </a:p>
          <a:p>
            <a:endParaRPr lang="en-US" dirty="0"/>
          </a:p>
          <a:p>
            <a:r>
              <a:rPr lang="en-US" b="1" dirty="0"/>
              <a:t>Peter’s explanation of what had just occurred set the stage for his preaching </a:t>
            </a:r>
          </a:p>
          <a:p>
            <a:r>
              <a:rPr lang="en-US" dirty="0"/>
              <a:t>   –   The very first gospel sermon    Acts 2:22-36    Lk 24:46-47    Isa 2:3</a:t>
            </a:r>
          </a:p>
          <a:p>
            <a:r>
              <a:rPr lang="en-US" dirty="0"/>
              <a:t>   –   Peter will now “unlock the doors of the kingdom”    Matt 16:19</a:t>
            </a:r>
          </a:p>
          <a:p>
            <a:endParaRPr lang="en-US" dirty="0"/>
          </a:p>
        </p:txBody>
      </p:sp>
      <p:sp>
        <p:nvSpPr>
          <p:cNvPr id="4" name="Slide Number Placeholder 3">
            <a:extLst>
              <a:ext uri="{FF2B5EF4-FFF2-40B4-BE49-F238E27FC236}">
                <a16:creationId xmlns:a16="http://schemas.microsoft.com/office/drawing/2014/main" id="{E2B07345-9BAA-88C1-6B53-B1F23F676D5B}"/>
              </a:ext>
            </a:extLst>
          </p:cNvPr>
          <p:cNvSpPr>
            <a:spLocks noGrp="1"/>
          </p:cNvSpPr>
          <p:nvPr>
            <p:ph type="sldNum" sz="quarter" idx="5"/>
          </p:nvPr>
        </p:nvSpPr>
        <p:spPr/>
        <p:txBody>
          <a:bodyPr/>
          <a:lstStyle/>
          <a:p>
            <a:fld id="{6C375006-0123-1F4D-8D80-DD5E1EF6A871}" type="slidenum">
              <a:rPr lang="en-US" smtClean="0"/>
              <a:t>11</a:t>
            </a:fld>
            <a:endParaRPr lang="en-US"/>
          </a:p>
        </p:txBody>
      </p:sp>
    </p:spTree>
    <p:extLst>
      <p:ext uri="{BB962C8B-B14F-4D97-AF65-F5344CB8AC3E}">
        <p14:creationId xmlns:p14="http://schemas.microsoft.com/office/powerpoint/2010/main" val="1292935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A0463-D1A9-E02D-EA76-1B8D170ECE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17F2F9-EE41-0FE3-EA8A-FAC396F565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856FE9-AEB1-2E92-F6D3-068BB0ED4A92}"/>
              </a:ext>
            </a:extLst>
          </p:cNvPr>
          <p:cNvSpPr>
            <a:spLocks noGrp="1"/>
          </p:cNvSpPr>
          <p:nvPr>
            <p:ph type="body" idx="1"/>
          </p:nvPr>
        </p:nvSpPr>
        <p:spPr/>
        <p:txBody>
          <a:bodyPr/>
          <a:lstStyle/>
          <a:p>
            <a:r>
              <a:rPr lang="en-US" dirty="0"/>
              <a:t>Important to know, properly understand to refute false teaching</a:t>
            </a:r>
          </a:p>
          <a:p>
            <a:r>
              <a:rPr lang="en-US" dirty="0"/>
              <a:t>Some claim they receive such a baptism &amp; ability to work miracles</a:t>
            </a:r>
          </a:p>
          <a:p>
            <a:r>
              <a:rPr lang="en-US" dirty="0"/>
              <a:t>Will these same ones also claim to see similar signs to Acts 2:1-4?</a:t>
            </a:r>
          </a:p>
          <a:p>
            <a:r>
              <a:rPr lang="en-US" dirty="0"/>
              <a:t>No one other than the apostles were ever promised such a baptism</a:t>
            </a:r>
          </a:p>
          <a:p>
            <a:r>
              <a:rPr lang="en-US" dirty="0"/>
              <a:t>They needed such Divine help to accomplish their apostolic work</a:t>
            </a:r>
          </a:p>
          <a:p>
            <a:r>
              <a:rPr lang="en-US" dirty="0"/>
              <a:t>Yes, Cornelius would later receive this baptism…but he was never promised it    Acts 10:44-47   11:15-17a</a:t>
            </a:r>
          </a:p>
          <a:p>
            <a:r>
              <a:rPr lang="en-US" dirty="0"/>
              <a:t>There is only ONE baptism in effect today    Eph 4:5</a:t>
            </a:r>
          </a:p>
          <a:p>
            <a:endParaRPr lang="en-US" dirty="0"/>
          </a:p>
        </p:txBody>
      </p:sp>
      <p:sp>
        <p:nvSpPr>
          <p:cNvPr id="4" name="Slide Number Placeholder 3">
            <a:extLst>
              <a:ext uri="{FF2B5EF4-FFF2-40B4-BE49-F238E27FC236}">
                <a16:creationId xmlns:a16="http://schemas.microsoft.com/office/drawing/2014/main" id="{571E9769-D0EE-C924-CE01-06AD8E432270}"/>
              </a:ext>
            </a:extLst>
          </p:cNvPr>
          <p:cNvSpPr>
            <a:spLocks noGrp="1"/>
          </p:cNvSpPr>
          <p:nvPr>
            <p:ph type="sldNum" sz="quarter" idx="5"/>
          </p:nvPr>
        </p:nvSpPr>
        <p:spPr/>
        <p:txBody>
          <a:bodyPr/>
          <a:lstStyle/>
          <a:p>
            <a:fld id="{6C375006-0123-1F4D-8D80-DD5E1EF6A871}" type="slidenum">
              <a:rPr lang="en-US" smtClean="0"/>
              <a:t>12</a:t>
            </a:fld>
            <a:endParaRPr lang="en-US"/>
          </a:p>
        </p:txBody>
      </p:sp>
    </p:spTree>
    <p:extLst>
      <p:ext uri="{BB962C8B-B14F-4D97-AF65-F5344CB8AC3E}">
        <p14:creationId xmlns:p14="http://schemas.microsoft.com/office/powerpoint/2010/main" val="1127281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C9C2A-9E28-B519-2085-857C284D7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856EA-750F-AA8B-5026-C4C6CF9D9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D0474-42DD-B13D-CF12-8BFC2B47BF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7127C5-F19F-E2C7-6B21-2D35054DBE0D}"/>
              </a:ext>
            </a:extLst>
          </p:cNvPr>
          <p:cNvSpPr>
            <a:spLocks noGrp="1"/>
          </p:cNvSpPr>
          <p:nvPr>
            <p:ph type="sldNum" sz="quarter" idx="5"/>
          </p:nvPr>
        </p:nvSpPr>
        <p:spPr/>
        <p:txBody>
          <a:bodyPr/>
          <a:lstStyle/>
          <a:p>
            <a:fld id="{6C375006-0123-1F4D-8D80-DD5E1EF6A871}" type="slidenum">
              <a:rPr lang="en-US" smtClean="0"/>
              <a:t>2</a:t>
            </a:fld>
            <a:endParaRPr lang="en-US"/>
          </a:p>
        </p:txBody>
      </p:sp>
    </p:spTree>
    <p:extLst>
      <p:ext uri="{BB962C8B-B14F-4D97-AF65-F5344CB8AC3E}">
        <p14:creationId xmlns:p14="http://schemas.microsoft.com/office/powerpoint/2010/main" val="295733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Exodus 23:15-17  </a:t>
            </a:r>
            <a:r>
              <a:rPr lang="en-US" dirty="0"/>
              <a:t>You shall keep the Feast of Unleavened Bread (you shall eat unleavened bread seven days, as I commanded you, at the time appointed in the month of Abib, for in it you came out of Egypt; none shall appear before Me empty);  16  and the Feast of Harvest, the </a:t>
            </a:r>
            <a:r>
              <a:rPr lang="en-US" dirty="0" err="1"/>
              <a:t>firstfruits</a:t>
            </a:r>
            <a:r>
              <a:rPr lang="en-US" dirty="0"/>
              <a:t> of your labors which you have sown in the field; and the Feast of Ingathering at the end of the year, when you have gathered in the fruit of your labors from the field.  17  "Three times in the year all your males shall appear before the Lord GOD.</a:t>
            </a:r>
          </a:p>
          <a:p>
            <a:r>
              <a:rPr lang="en-US" b="1" dirty="0"/>
              <a:t>Leviticus 23:15-17  </a:t>
            </a:r>
            <a:r>
              <a:rPr lang="en-US" dirty="0"/>
              <a:t>'And you shall count for yourselves from the day after the Sabbath, from the day that you brought the sheaf of the wave offering: seven Sabbaths shall be completed.  16  Count fifty days to the day after the seventh Sabbath; then you shall offer a new grain offering to the LORD.  17  You shall bring from your dwellings two wave loaves of two-tenths of an ephah. They shall be of fine flour; they shall be baked with leaven. They are the </a:t>
            </a:r>
            <a:r>
              <a:rPr lang="en-US" dirty="0" err="1"/>
              <a:t>firstfruits</a:t>
            </a:r>
            <a:r>
              <a:rPr lang="en-US" dirty="0"/>
              <a:t> to the LORD.</a:t>
            </a:r>
          </a:p>
          <a:p>
            <a:r>
              <a:rPr lang="en-US" dirty="0"/>
              <a:t>God’s wisdom evident for selecting this day to usher in the kingdom.</a:t>
            </a:r>
          </a:p>
          <a:p>
            <a:r>
              <a:rPr lang="en-US" dirty="0"/>
              <a:t>Jerusalem would be filled with a large representation of Jewish people from all over the known world.</a:t>
            </a:r>
          </a:p>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3</a:t>
            </a:fld>
            <a:endParaRPr lang="en-US"/>
          </a:p>
        </p:txBody>
      </p:sp>
    </p:spTree>
    <p:extLst>
      <p:ext uri="{BB962C8B-B14F-4D97-AF65-F5344CB8AC3E}">
        <p14:creationId xmlns:p14="http://schemas.microsoft.com/office/powerpoint/2010/main" val="1192707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75006-0123-1F4D-8D80-DD5E1EF6A871}" type="slidenum">
              <a:rPr lang="en-US" smtClean="0"/>
              <a:t>4</a:t>
            </a:fld>
            <a:endParaRPr lang="en-US"/>
          </a:p>
        </p:txBody>
      </p:sp>
    </p:spTree>
    <p:extLst>
      <p:ext uri="{BB962C8B-B14F-4D97-AF65-F5344CB8AC3E}">
        <p14:creationId xmlns:p14="http://schemas.microsoft.com/office/powerpoint/2010/main" val="1192202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66"/>
                </a:solidFill>
              </a:rPr>
              <a:t>What part will this play in </a:t>
            </a:r>
            <a:r>
              <a:rPr lang="en-US" sz="1200" b="1" dirty="0">
                <a:solidFill>
                  <a:srgbClr val="800000"/>
                </a:solidFill>
              </a:rPr>
              <a:t>Acts 2</a:t>
            </a:r>
            <a:r>
              <a:rPr lang="en-US" sz="1200" b="1" dirty="0">
                <a:solidFill>
                  <a:srgbClr val="000066"/>
                </a:solidFill>
              </a:rPr>
              <a:t>?</a:t>
            </a:r>
            <a:r>
              <a:rPr lang="en-US" sz="1200" b="1" dirty="0"/>
              <a:t>  </a:t>
            </a:r>
            <a:r>
              <a:rPr lang="en-US" sz="1200" b="1" dirty="0">
                <a:solidFill>
                  <a:srgbClr val="800000"/>
                </a:solidFill>
              </a:rPr>
              <a:t>(cp. Mk. 16:20</a:t>
            </a:r>
            <a:r>
              <a:rPr lang="en-US" sz="1100" b="1" dirty="0">
                <a:solidFill>
                  <a:srgbClr val="800000"/>
                </a:solidFill>
              </a:rPr>
              <a:t>)</a:t>
            </a:r>
          </a:p>
          <a:p>
            <a:r>
              <a:rPr lang="en-US" dirty="0"/>
              <a:t>The various nations and languages begins to fulfill prophecy concerning all nations participating in the Messiah’s kingdom, and they necessitate communication of the gospel in multiple languages.</a:t>
            </a:r>
          </a:p>
        </p:txBody>
      </p:sp>
      <p:sp>
        <p:nvSpPr>
          <p:cNvPr id="4" name="Slide Number Placeholder 3"/>
          <p:cNvSpPr>
            <a:spLocks noGrp="1"/>
          </p:cNvSpPr>
          <p:nvPr>
            <p:ph type="sldNum" sz="quarter" idx="5"/>
          </p:nvPr>
        </p:nvSpPr>
        <p:spPr/>
        <p:txBody>
          <a:bodyPr/>
          <a:lstStyle/>
          <a:p>
            <a:fld id="{6C375006-0123-1F4D-8D80-DD5E1EF6A871}" type="slidenum">
              <a:rPr lang="en-US" smtClean="0"/>
              <a:t>5</a:t>
            </a:fld>
            <a:endParaRPr lang="en-US"/>
          </a:p>
        </p:txBody>
      </p:sp>
    </p:spTree>
    <p:extLst>
      <p:ext uri="{BB962C8B-B14F-4D97-AF65-F5344CB8AC3E}">
        <p14:creationId xmlns:p14="http://schemas.microsoft.com/office/powerpoint/2010/main" val="1497149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2E41D-94EE-6A7A-4579-F9EAE2C48E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E5F555-BFE4-E1D8-A430-20A596E997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76FF80-D18F-DAEC-A62E-0A27F8710521}"/>
              </a:ext>
            </a:extLst>
          </p:cNvPr>
          <p:cNvSpPr>
            <a:spLocks noGrp="1"/>
          </p:cNvSpPr>
          <p:nvPr>
            <p:ph type="body" idx="1"/>
          </p:nvPr>
        </p:nvSpPr>
        <p:spPr/>
        <p:txBody>
          <a:bodyPr/>
          <a:lstStyle/>
          <a:p>
            <a:r>
              <a:rPr lang="en-US" dirty="0"/>
              <a:t>“An antecedent is the noun that comes before the pronoun that the pronoun refers to”</a:t>
            </a:r>
          </a:p>
        </p:txBody>
      </p:sp>
      <p:sp>
        <p:nvSpPr>
          <p:cNvPr id="4" name="Slide Number Placeholder 3">
            <a:extLst>
              <a:ext uri="{FF2B5EF4-FFF2-40B4-BE49-F238E27FC236}">
                <a16:creationId xmlns:a16="http://schemas.microsoft.com/office/drawing/2014/main" id="{3C1D4845-BD2D-8B27-7A6A-E8C0C8D555EB}"/>
              </a:ext>
            </a:extLst>
          </p:cNvPr>
          <p:cNvSpPr>
            <a:spLocks noGrp="1"/>
          </p:cNvSpPr>
          <p:nvPr>
            <p:ph type="sldNum" sz="quarter" idx="5"/>
          </p:nvPr>
        </p:nvSpPr>
        <p:spPr/>
        <p:txBody>
          <a:bodyPr/>
          <a:lstStyle/>
          <a:p>
            <a:fld id="{6C375006-0123-1F4D-8D80-DD5E1EF6A871}" type="slidenum">
              <a:rPr lang="en-US" smtClean="0"/>
              <a:t>6</a:t>
            </a:fld>
            <a:endParaRPr lang="en-US"/>
          </a:p>
        </p:txBody>
      </p:sp>
    </p:spTree>
    <p:extLst>
      <p:ext uri="{BB962C8B-B14F-4D97-AF65-F5344CB8AC3E}">
        <p14:creationId xmlns:p14="http://schemas.microsoft.com/office/powerpoint/2010/main" val="341316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5DA29-51D9-BD95-9AB4-D9C88D719E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167A8A-0CED-0F34-5673-37E3B80C08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81E6B5-360B-9F89-C4E2-0FA3760E32B7}"/>
              </a:ext>
            </a:extLst>
          </p:cNvPr>
          <p:cNvSpPr>
            <a:spLocks noGrp="1"/>
          </p:cNvSpPr>
          <p:nvPr>
            <p:ph type="body" idx="1"/>
          </p:nvPr>
        </p:nvSpPr>
        <p:spPr/>
        <p:txBody>
          <a:bodyPr/>
          <a:lstStyle/>
          <a:p>
            <a:r>
              <a:rPr lang="en-US" b="1" dirty="0"/>
              <a:t>John 14:26  </a:t>
            </a:r>
            <a:r>
              <a:rPr lang="en-US" dirty="0"/>
              <a:t>But the Helper, the Holy Spirit, whom the Father will send in My name, He will teach you all things, and bring to your remembrance all things that I said to you.</a:t>
            </a:r>
          </a:p>
          <a:p>
            <a:r>
              <a:rPr lang="en-US" b="1" dirty="0"/>
              <a:t>John 15:26  </a:t>
            </a:r>
            <a:r>
              <a:rPr lang="en-US" dirty="0"/>
              <a:t>"But when the Helper comes, whom I shall send to you from the Father, the Spirit of truth who proceeds from the Father, He will testify of Me.</a:t>
            </a:r>
          </a:p>
          <a:p>
            <a:r>
              <a:rPr lang="en-US" b="1" dirty="0"/>
              <a:t>John 16:7  </a:t>
            </a:r>
            <a:r>
              <a:rPr lang="en-US" dirty="0"/>
              <a:t>Nevertheless I tell you the truth. It is to your advantage that I go away; for if I do not go away, the Helper will not come to you; but if I depart, I will send Him to you.</a:t>
            </a:r>
          </a:p>
          <a:p>
            <a:r>
              <a:rPr lang="en-US" b="1" dirty="0"/>
              <a:t>John 16:13  </a:t>
            </a:r>
            <a:r>
              <a:rPr lang="en-US" dirty="0"/>
              <a:t>However, when He, the Spirit of truth, has come, He will guide you into all truth; for He will not speak on His own authority, but whatever He hears He will speak; and He will tell you things to come.</a:t>
            </a:r>
          </a:p>
          <a:p>
            <a:r>
              <a:rPr lang="en-US" b="1" dirty="0"/>
              <a:t>Luke 24:49  </a:t>
            </a:r>
            <a:r>
              <a:rPr lang="en-US" dirty="0"/>
              <a:t>Behold, I send the Promise of My Father upon you; but tarry in the city of Jerusalem until you are endued with power from on high."</a:t>
            </a:r>
          </a:p>
        </p:txBody>
      </p:sp>
      <p:sp>
        <p:nvSpPr>
          <p:cNvPr id="4" name="Slide Number Placeholder 3">
            <a:extLst>
              <a:ext uri="{FF2B5EF4-FFF2-40B4-BE49-F238E27FC236}">
                <a16:creationId xmlns:a16="http://schemas.microsoft.com/office/drawing/2014/main" id="{73CCE808-DB57-F36F-3D80-E72C32D78301}"/>
              </a:ext>
            </a:extLst>
          </p:cNvPr>
          <p:cNvSpPr>
            <a:spLocks noGrp="1"/>
          </p:cNvSpPr>
          <p:nvPr>
            <p:ph type="sldNum" sz="quarter" idx="5"/>
          </p:nvPr>
        </p:nvSpPr>
        <p:spPr/>
        <p:txBody>
          <a:bodyPr/>
          <a:lstStyle/>
          <a:p>
            <a:fld id="{6C375006-0123-1F4D-8D80-DD5E1EF6A871}" type="slidenum">
              <a:rPr lang="en-US" smtClean="0"/>
              <a:t>7</a:t>
            </a:fld>
            <a:endParaRPr lang="en-US"/>
          </a:p>
        </p:txBody>
      </p:sp>
    </p:spTree>
    <p:extLst>
      <p:ext uri="{BB962C8B-B14F-4D97-AF65-F5344CB8AC3E}">
        <p14:creationId xmlns:p14="http://schemas.microsoft.com/office/powerpoint/2010/main" val="329664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33CC7-7D57-4F8E-3794-6232103544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ECE4F-5925-DBEE-3EDF-2B7439212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6576DB-C78D-0F95-C0A1-8153FD667E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1DFE0D-FC97-D65B-6E19-19E5E37117EF}"/>
              </a:ext>
            </a:extLst>
          </p:cNvPr>
          <p:cNvSpPr>
            <a:spLocks noGrp="1"/>
          </p:cNvSpPr>
          <p:nvPr>
            <p:ph type="sldNum" sz="quarter" idx="5"/>
          </p:nvPr>
        </p:nvSpPr>
        <p:spPr/>
        <p:txBody>
          <a:bodyPr/>
          <a:lstStyle/>
          <a:p>
            <a:fld id="{6C375006-0123-1F4D-8D80-DD5E1EF6A871}" type="slidenum">
              <a:rPr lang="en-US" smtClean="0"/>
              <a:t>8</a:t>
            </a:fld>
            <a:endParaRPr lang="en-US"/>
          </a:p>
        </p:txBody>
      </p:sp>
    </p:spTree>
    <p:extLst>
      <p:ext uri="{BB962C8B-B14F-4D97-AF65-F5344CB8AC3E}">
        <p14:creationId xmlns:p14="http://schemas.microsoft.com/office/powerpoint/2010/main" val="207875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4BA8E-9F23-214A-992F-9375CFF2A3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E2FFE6-70FB-B098-D588-AFDD79627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24ACF3-E2EA-07A1-88AE-D33CDDFDF330}"/>
              </a:ext>
            </a:extLst>
          </p:cNvPr>
          <p:cNvSpPr>
            <a:spLocks noGrp="1"/>
          </p:cNvSpPr>
          <p:nvPr>
            <p:ph type="body" idx="1"/>
          </p:nvPr>
        </p:nvSpPr>
        <p:spPr/>
        <p:txBody>
          <a:bodyPr/>
          <a:lstStyle/>
          <a:p>
            <a:r>
              <a:rPr lang="en-US" dirty="0"/>
              <a:t>Joel Prophesied about 830 BC.</a:t>
            </a:r>
          </a:p>
          <a:p>
            <a:r>
              <a:rPr lang="en-US" dirty="0"/>
              <a:t>Isaiah and Micah about 100+ years later</a:t>
            </a:r>
          </a:p>
          <a:p>
            <a:r>
              <a:rPr lang="en-US" b="1" dirty="0"/>
              <a:t>Isaiah 2:2-3  </a:t>
            </a:r>
            <a:r>
              <a:rPr lang="en-US" dirty="0"/>
              <a:t>Now it shall come to pass in the latter days That the mountain of the LORD's house Shall be established on the top of the mountains, And shall be exalted above the hills; And all nations shall flow to it.  3  Many people shall come and say, "Come, and let us go up to the mountain of the LORD, To the house of the God of Jacob; He will teach us His ways, And we shall walk in His paths." For out of Zion shall go forth the law, And the word of the LORD from Jerusalem.</a:t>
            </a:r>
          </a:p>
          <a:p>
            <a:r>
              <a:rPr lang="en-US" b="1" dirty="0"/>
              <a:t>Hebrews 1:1-2  </a:t>
            </a:r>
            <a:r>
              <a:rPr lang="en-US" dirty="0"/>
              <a:t>God, who at various times and in various ways spoke in time past to the fathers by the prophets,  2  has in these last days spoken to us by His Son, whom He has appointed heir of all things, through whom also He made the worlds;</a:t>
            </a:r>
          </a:p>
        </p:txBody>
      </p:sp>
      <p:sp>
        <p:nvSpPr>
          <p:cNvPr id="4" name="Slide Number Placeholder 3">
            <a:extLst>
              <a:ext uri="{FF2B5EF4-FFF2-40B4-BE49-F238E27FC236}">
                <a16:creationId xmlns:a16="http://schemas.microsoft.com/office/drawing/2014/main" id="{3FA52C9E-45C1-6522-77C2-DD6485DA3997}"/>
              </a:ext>
            </a:extLst>
          </p:cNvPr>
          <p:cNvSpPr>
            <a:spLocks noGrp="1"/>
          </p:cNvSpPr>
          <p:nvPr>
            <p:ph type="sldNum" sz="quarter" idx="5"/>
          </p:nvPr>
        </p:nvSpPr>
        <p:spPr/>
        <p:txBody>
          <a:bodyPr/>
          <a:lstStyle/>
          <a:p>
            <a:fld id="{6C375006-0123-1F4D-8D80-DD5E1EF6A871}" type="slidenum">
              <a:rPr lang="en-US" smtClean="0"/>
              <a:t>9</a:t>
            </a:fld>
            <a:endParaRPr lang="en-US"/>
          </a:p>
        </p:txBody>
      </p:sp>
    </p:spTree>
    <p:extLst>
      <p:ext uri="{BB962C8B-B14F-4D97-AF65-F5344CB8AC3E}">
        <p14:creationId xmlns:p14="http://schemas.microsoft.com/office/powerpoint/2010/main" val="2369043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8/13/2025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8/13/2025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p:cNvSpPr>
            <a:spLocks noGrp="1"/>
          </p:cNvSpPr>
          <p:nvPr>
            <p:ph type="subTitle" idx="1"/>
          </p:nvPr>
        </p:nvSpPr>
        <p:spPr>
          <a:xfrm>
            <a:off x="5101387" y="2738625"/>
            <a:ext cx="3441700" cy="2723753"/>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Go Tell	   </a:t>
            </a:r>
          </a:p>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the Good</a:t>
            </a:r>
          </a:p>
          <a:p>
            <a:pPr algn="l">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News</a:t>
            </a:r>
            <a:r>
              <a:rPr lang="en-US" sz="48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t>
            </a:r>
          </a:p>
        </p:txBody>
      </p:sp>
      <p:pic>
        <p:nvPicPr>
          <p:cNvPr id="2" name="Picture 1">
            <a:extLst>
              <a:ext uri="{FF2B5EF4-FFF2-40B4-BE49-F238E27FC236}">
                <a16:creationId xmlns:a16="http://schemas.microsoft.com/office/drawing/2014/main" id="{5E7503DC-A98A-B1DB-6E29-1EAA83D6ED5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72983D72-377D-7417-5648-47C695C24148}"/>
              </a:ext>
            </a:extLst>
          </p:cNvPr>
          <p:cNvSpPr txBox="1"/>
          <p:nvPr/>
        </p:nvSpPr>
        <p:spPr>
          <a:xfrm>
            <a:off x="5101389" y="5085081"/>
            <a:ext cx="3887992" cy="147732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The Growth and  </a:t>
            </a:r>
          </a:p>
          <a:p>
            <a:r>
              <a:rPr lang="en-US" sz="3000" i="1" dirty="0">
                <a:effectLst>
                  <a:outerShdw blurRad="38100" dist="38100" dir="2700000" algn="tl">
                    <a:srgbClr val="000000">
                      <a:alpha val="43137"/>
                    </a:srgbClr>
                  </a:outerShdw>
                </a:effectLst>
              </a:rPr>
              <a:t>    Development of     the Early Church</a:t>
            </a:r>
          </a:p>
        </p:txBody>
      </p:sp>
    </p:spTree>
    <p:extLst>
      <p:ext uri="{BB962C8B-B14F-4D97-AF65-F5344CB8AC3E}">
        <p14:creationId xmlns:p14="http://schemas.microsoft.com/office/powerpoint/2010/main" val="7026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3A84A-EF2C-DD6D-C9EE-3092FA2CE0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FC39103-DDA0-788F-51B8-3A66AC9CFEEE}"/>
              </a:ext>
            </a:extLst>
          </p:cNvPr>
          <p:cNvSpPr>
            <a:spLocks noGrp="1"/>
          </p:cNvSpPr>
          <p:nvPr>
            <p:ph type="title"/>
          </p:nvPr>
        </p:nvSpPr>
        <p:spPr>
          <a:xfrm>
            <a:off x="426619" y="0"/>
            <a:ext cx="8290761" cy="1687782"/>
          </a:xfrm>
        </p:spPr>
        <p:txBody>
          <a:bodyPr>
            <a:normAutofit/>
          </a:bodyPr>
          <a:lstStyle/>
          <a:p>
            <a:pPr algn="ctr"/>
            <a:r>
              <a:rPr lang="en-US" sz="4000" dirty="0">
                <a:latin typeface="Bookman Old Style" panose="02050604050505020204" pitchFamily="18" charset="0"/>
              </a:rPr>
              <a:t>Peter’s Explanation</a:t>
            </a:r>
            <a:br>
              <a:rPr lang="en-US" sz="4000" dirty="0">
                <a:latin typeface="Bookman Old Style" panose="02050604050505020204" pitchFamily="18" charset="0"/>
              </a:rPr>
            </a:br>
            <a:r>
              <a:rPr lang="en-US" sz="3600" dirty="0">
                <a:latin typeface="Bookman Old Style" panose="02050604050505020204" pitchFamily="18" charset="0"/>
              </a:rPr>
              <a:t>Acts 2:14-21</a:t>
            </a:r>
            <a:endParaRPr lang="en-US" sz="4000" dirty="0"/>
          </a:p>
        </p:txBody>
      </p:sp>
      <p:sp>
        <p:nvSpPr>
          <p:cNvPr id="13314" name="Rectangle 3">
            <a:extLst>
              <a:ext uri="{FF2B5EF4-FFF2-40B4-BE49-F238E27FC236}">
                <a16:creationId xmlns:a16="http://schemas.microsoft.com/office/drawing/2014/main" id="{8126C6AB-FB43-76EB-0477-48CA291D78FD}"/>
              </a:ext>
            </a:extLst>
          </p:cNvPr>
          <p:cNvSpPr>
            <a:spLocks noGrp="1" noChangeArrowheads="1"/>
          </p:cNvSpPr>
          <p:nvPr>
            <p:ph idx="1"/>
          </p:nvPr>
        </p:nvSpPr>
        <p:spPr>
          <a:xfrm>
            <a:off x="176464" y="1687782"/>
            <a:ext cx="8540916" cy="5691587"/>
          </a:xfrm>
        </p:spPr>
        <p:txBody>
          <a:bodyPr>
            <a:normAutofit/>
          </a:bodyPr>
          <a:lstStyle/>
          <a:p>
            <a:pPr>
              <a:spcBef>
                <a:spcPts val="0"/>
              </a:spcBef>
            </a:pPr>
            <a:r>
              <a:rPr lang="en-US" altLang="en-US" sz="3400" b="1" dirty="0">
                <a:latin typeface="Calibri" panose="020F0502020204030204" pitchFamily="34" charset="0"/>
                <a:ea typeface="Calibri" panose="020F0502020204030204" pitchFamily="34" charset="0"/>
                <a:cs typeface="Calibri" panose="020F0502020204030204" pitchFamily="34" charset="0"/>
              </a:rPr>
              <a:t>What was happening was a fulfillment of prophecy the prophet Joel (2:16-21).</a:t>
            </a:r>
          </a:p>
          <a:p>
            <a:pPr marL="577850" lvl="1" indent="-288925">
              <a:spcBef>
                <a:spcPts val="0"/>
              </a:spcBef>
            </a:pP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God had just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“…poured forth His Spirit on all mankind”</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(Acts 2:17a).</a:t>
            </a:r>
          </a:p>
          <a:p>
            <a:pPr marL="850900" lvl="2" indent="-273050">
              <a:spcBef>
                <a:spcPts val="0"/>
              </a:spcBef>
            </a:pPr>
            <a:r>
              <a:rPr lang="en-US" alt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Not every single human, but on all classes;   more would be included (cf. Acts 11:15-17).</a:t>
            </a:r>
          </a:p>
          <a:p>
            <a:pPr marL="577850" lvl="1" indent="-288925">
              <a:spcBef>
                <a:spcPts val="0"/>
              </a:spcBef>
            </a:pP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miraculous activity Joel predicted had now begun to take place (Acts 2:17b-19a, cf. 21:8-9; Revelation 1:9-10).</a:t>
            </a:r>
          </a:p>
          <a:p>
            <a:pPr lvl="1">
              <a:spcBef>
                <a:spcPts val="0"/>
              </a:spcBef>
            </a:pPr>
            <a:endParaRPr lang="en-US" altLang="en-US" sz="30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33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3314">
                                            <p:txEl>
                                              <p:pRg st="1" end="1"/>
                                            </p:txEl>
                                          </p:spTgt>
                                        </p:tgtEl>
                                        <p:attrNameLst>
                                          <p:attrName>style.visibility</p:attrName>
                                        </p:attrNameLst>
                                      </p:cBhvr>
                                      <p:to>
                                        <p:strVal val="visible"/>
                                      </p:to>
                                    </p:set>
                                    <p:animEffect transition="in" filter="fade">
                                      <p:cBhvr>
                                        <p:cTn id="11" dur="1000"/>
                                        <p:tgtEl>
                                          <p:spTgt spid="13314">
                                            <p:txEl>
                                              <p:pRg st="1" end="1"/>
                                            </p:txEl>
                                          </p:spTgt>
                                        </p:tgtEl>
                                      </p:cBhvr>
                                    </p:animEffect>
                                    <p:anim calcmode="lin" valueType="num">
                                      <p:cBhvr>
                                        <p:cTn id="12"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13314">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314">
                                            <p:txEl>
                                              <p:pRg st="2" end="2"/>
                                            </p:txEl>
                                          </p:spTgt>
                                        </p:tgtEl>
                                        <p:attrNameLst>
                                          <p:attrName>style.visibility</p:attrName>
                                        </p:attrNameLst>
                                      </p:cBhvr>
                                      <p:to>
                                        <p:strVal val="visible"/>
                                      </p:to>
                                    </p:set>
                                    <p:animEffect transition="in" filter="fade">
                                      <p:cBhvr>
                                        <p:cTn id="16" dur="1000"/>
                                        <p:tgtEl>
                                          <p:spTgt spid="13314">
                                            <p:txEl>
                                              <p:pRg st="2" end="2"/>
                                            </p:txEl>
                                          </p:spTgt>
                                        </p:tgtEl>
                                      </p:cBhvr>
                                    </p:animEffect>
                                    <p:anim calcmode="lin" valueType="num">
                                      <p:cBhvr>
                                        <p:cTn id="17"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133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3314">
                                            <p:txEl>
                                              <p:pRg st="3" end="3"/>
                                            </p:txEl>
                                          </p:spTgt>
                                        </p:tgtEl>
                                        <p:attrNameLst>
                                          <p:attrName>style.visibility</p:attrName>
                                        </p:attrNameLst>
                                      </p:cBhvr>
                                      <p:to>
                                        <p:strVal val="visible"/>
                                      </p:to>
                                    </p:set>
                                    <p:animEffect transition="in" filter="fade">
                                      <p:cBhvr>
                                        <p:cTn id="23" dur="1000"/>
                                        <p:tgtEl>
                                          <p:spTgt spid="13314">
                                            <p:txEl>
                                              <p:pRg st="3" end="3"/>
                                            </p:txEl>
                                          </p:spTgt>
                                        </p:tgtEl>
                                      </p:cBhvr>
                                    </p:animEffect>
                                    <p:anim calcmode="lin" valueType="num">
                                      <p:cBhvr>
                                        <p:cTn id="24"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133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D9DFD-1A48-DAD7-27DE-E7C9DD13639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929D39-F54A-482C-9F44-1EAAAD1DE130}"/>
              </a:ext>
            </a:extLst>
          </p:cNvPr>
          <p:cNvSpPr>
            <a:spLocks noGrp="1"/>
          </p:cNvSpPr>
          <p:nvPr>
            <p:ph type="title"/>
          </p:nvPr>
        </p:nvSpPr>
        <p:spPr>
          <a:xfrm>
            <a:off x="426619" y="112295"/>
            <a:ext cx="8290761" cy="1287138"/>
          </a:xfrm>
        </p:spPr>
        <p:txBody>
          <a:bodyPr>
            <a:normAutofit/>
          </a:bodyPr>
          <a:lstStyle/>
          <a:p>
            <a:pPr algn="ctr"/>
            <a:r>
              <a:rPr lang="en-US" sz="4000" dirty="0">
                <a:latin typeface="Bookman Old Style" panose="02050604050505020204" pitchFamily="18" charset="0"/>
              </a:rPr>
              <a:t>Peter’s Explanation</a:t>
            </a:r>
            <a:br>
              <a:rPr lang="en-US" sz="4000" dirty="0">
                <a:latin typeface="Bookman Old Style" panose="02050604050505020204" pitchFamily="18" charset="0"/>
              </a:rPr>
            </a:br>
            <a:r>
              <a:rPr lang="en-US" sz="3600" dirty="0">
                <a:latin typeface="Bookman Old Style" panose="02050604050505020204" pitchFamily="18" charset="0"/>
              </a:rPr>
              <a:t>Acts 2:14-21</a:t>
            </a:r>
            <a:endParaRPr lang="en-US" sz="4000" dirty="0"/>
          </a:p>
        </p:txBody>
      </p:sp>
      <p:sp>
        <p:nvSpPr>
          <p:cNvPr id="13314" name="Rectangle 3">
            <a:extLst>
              <a:ext uri="{FF2B5EF4-FFF2-40B4-BE49-F238E27FC236}">
                <a16:creationId xmlns:a16="http://schemas.microsoft.com/office/drawing/2014/main" id="{E82A167B-8104-043B-A4A6-4629314D25E6}"/>
              </a:ext>
            </a:extLst>
          </p:cNvPr>
          <p:cNvSpPr>
            <a:spLocks noGrp="1" noChangeArrowheads="1"/>
          </p:cNvSpPr>
          <p:nvPr>
            <p:ph idx="1"/>
          </p:nvPr>
        </p:nvSpPr>
        <p:spPr>
          <a:xfrm>
            <a:off x="213308" y="1286729"/>
            <a:ext cx="8930692" cy="5691587"/>
          </a:xfrm>
        </p:spPr>
        <p:txBody>
          <a:bodyPr>
            <a:normAutofit/>
          </a:bodyPr>
          <a:lstStyle/>
          <a:p>
            <a:pPr>
              <a:spcBef>
                <a:spcPts val="0"/>
              </a:spcBef>
            </a:pPr>
            <a:r>
              <a:rPr lang="en-US" altLang="en-US" sz="3400" b="1" dirty="0">
                <a:latin typeface="Calibri" panose="020F0502020204030204" pitchFamily="34" charset="0"/>
                <a:ea typeface="Calibri" panose="020F0502020204030204" pitchFamily="34" charset="0"/>
                <a:cs typeface="Calibri" panose="020F0502020204030204" pitchFamily="34" charset="0"/>
              </a:rPr>
              <a:t>What was happening was a fulfillment of prophecy the prophet Joel (2:16-21).</a:t>
            </a:r>
          </a:p>
          <a:p>
            <a:pPr marL="577850" lvl="1" indent="-288925">
              <a:spcBef>
                <a:spcPts val="0"/>
              </a:spcBef>
            </a:pPr>
            <a:r>
              <a:rPr lang="en-US" altLang="en-US" sz="3100" i="1"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It would also pave the way for eventual </a:t>
            </a:r>
            <a:r>
              <a:rPr lang="en-US" altLang="en-US" sz="31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Divine judgment </a:t>
            </a:r>
            <a:r>
              <a:rPr lang="en-US" altLang="en-US" sz="3100" i="1"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upon Jerusalem in A.D. 70 and/or     end-of-the-world judgment (Acts 2:19-20; cf.   Isaiah 13:10-11, Matthew 24:29).</a:t>
            </a:r>
          </a:p>
          <a:p>
            <a:pPr marL="577850" lvl="1" indent="-288925">
              <a:spcBef>
                <a:spcPts val="0"/>
              </a:spcBef>
            </a:pP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only way to escape this Divine judgment   would be for one to </a:t>
            </a:r>
            <a:r>
              <a:rPr lang="en-US" altLang="en-US" sz="31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“…call upon the name of the Lord” </a:t>
            </a: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(2:16-21).</a:t>
            </a:r>
          </a:p>
          <a:p>
            <a:pPr marL="914400" lvl="2" indent="-288925">
              <a:spcBef>
                <a:spcPts val="0"/>
              </a:spcBef>
            </a:pP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Not merely calling His name (Matt. 7:21).</a:t>
            </a:r>
          </a:p>
          <a:p>
            <a:pPr marL="914400" lvl="2" indent="-288925">
              <a:spcBef>
                <a:spcPts val="0"/>
              </a:spcBef>
            </a:pP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Seeking His will…doing only what He commands or authorizes (Matt. 7:22-23; Acts 22:16).</a:t>
            </a:r>
            <a:endParaRPr lang="en-US" altLang="en-US" sz="31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536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Effect transition="in" filter="wipe(down)">
                                      <p:cBhvr>
                                        <p:cTn id="7" dur="500"/>
                                        <p:tgtEl>
                                          <p:spTgt spid="133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314">
                                            <p:txEl>
                                              <p:pRg st="2" end="2"/>
                                            </p:txEl>
                                          </p:spTgt>
                                        </p:tgtEl>
                                        <p:attrNameLst>
                                          <p:attrName>style.visibility</p:attrName>
                                        </p:attrNameLst>
                                      </p:cBhvr>
                                      <p:to>
                                        <p:strVal val="visible"/>
                                      </p:to>
                                    </p:set>
                                    <p:animEffect transition="in" filter="wipe(down)">
                                      <p:cBhvr>
                                        <p:cTn id="12" dur="500"/>
                                        <p:tgtEl>
                                          <p:spTgt spid="13314">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314">
                                            <p:txEl>
                                              <p:pRg st="3" end="3"/>
                                            </p:txEl>
                                          </p:spTgt>
                                        </p:tgtEl>
                                        <p:attrNameLst>
                                          <p:attrName>style.visibility</p:attrName>
                                        </p:attrNameLst>
                                      </p:cBhvr>
                                      <p:to>
                                        <p:strVal val="visible"/>
                                      </p:to>
                                    </p:set>
                                    <p:animEffect transition="in" filter="wipe(down)">
                                      <p:cBhvr>
                                        <p:cTn id="15" dur="500"/>
                                        <p:tgtEl>
                                          <p:spTgt spid="13314">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314">
                                            <p:txEl>
                                              <p:pRg st="4" end="4"/>
                                            </p:txEl>
                                          </p:spTgt>
                                        </p:tgtEl>
                                        <p:attrNameLst>
                                          <p:attrName>style.visibility</p:attrName>
                                        </p:attrNameLst>
                                      </p:cBhvr>
                                      <p:to>
                                        <p:strVal val="visible"/>
                                      </p:to>
                                    </p:set>
                                    <p:animEffect transition="in" filter="wipe(down)">
                                      <p:cBhvr>
                                        <p:cTn id="18" dur="500"/>
                                        <p:tgtEl>
                                          <p:spTgt spid="133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EDEFF-76E5-980E-ADD4-1723784F5F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BEAA09-778D-2A19-BFE3-75DDA6F1DDE1}"/>
              </a:ext>
            </a:extLst>
          </p:cNvPr>
          <p:cNvSpPr>
            <a:spLocks noGrp="1"/>
          </p:cNvSpPr>
          <p:nvPr>
            <p:ph type="title"/>
          </p:nvPr>
        </p:nvSpPr>
        <p:spPr>
          <a:xfrm>
            <a:off x="628650" y="365126"/>
            <a:ext cx="7886700" cy="1460499"/>
          </a:xfrm>
        </p:spPr>
        <p:txBody>
          <a:bodyPr>
            <a:normAutofit/>
          </a:bodyPr>
          <a:lstStyle/>
          <a:p>
            <a:r>
              <a:rPr lang="en-US" sz="4800" b="1" dirty="0">
                <a:latin typeface="Baskerville Old Face" panose="02020602080505020303" pitchFamily="18" charset="0"/>
              </a:rPr>
              <a:t>Important Lesson </a:t>
            </a:r>
            <a:endParaRPr lang="en-US" sz="3600" b="1"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FD22B70C-E8C3-BCEA-9996-F8B228F1D0F6}"/>
              </a:ext>
            </a:extLst>
          </p:cNvPr>
          <p:cNvSpPr>
            <a:spLocks noGrp="1"/>
          </p:cNvSpPr>
          <p:nvPr>
            <p:ph idx="1"/>
          </p:nvPr>
        </p:nvSpPr>
        <p:spPr>
          <a:xfrm>
            <a:off x="628650" y="1617077"/>
            <a:ext cx="8002003" cy="5032376"/>
          </a:xfrm>
        </p:spPr>
        <p:txBody>
          <a:bodyPr>
            <a:normAutofit/>
          </a:bodyPr>
          <a:lstStyle/>
          <a:p>
            <a:r>
              <a:rPr lang="en-US" sz="3500" b="1" dirty="0"/>
              <a:t>The baptism of the Holy Spirit was unique.</a:t>
            </a:r>
          </a:p>
          <a:p>
            <a:pPr marL="577850" lvl="1" indent="-288925"/>
            <a:r>
              <a:rPr lang="en-US" sz="3100" i="1" dirty="0">
                <a:effectLst>
                  <a:outerShdw blurRad="38100" dist="38100" dir="2700000" algn="tl">
                    <a:srgbClr val="000000">
                      <a:alpha val="43137"/>
                    </a:srgbClr>
                  </a:outerShdw>
                </a:effectLst>
              </a:rPr>
              <a:t>There are only two recorded instances –                Acts 2 &amp; Acts 10-11.</a:t>
            </a:r>
          </a:p>
          <a:p>
            <a:pPr marL="577850" lvl="1" indent="-288925"/>
            <a:r>
              <a:rPr lang="en-US" sz="3100" i="1" dirty="0">
                <a:effectLst>
                  <a:outerShdw blurRad="38100" dist="38100" dir="2700000" algn="tl">
                    <a:srgbClr val="000000">
                      <a:alpha val="43137"/>
                    </a:srgbClr>
                  </a:outerShdw>
                </a:effectLst>
              </a:rPr>
              <a:t>Each accomplished a unique purpose: </a:t>
            </a:r>
            <a:r>
              <a:rPr lang="en-US" sz="3100" b="1" i="1" dirty="0">
                <a:solidFill>
                  <a:srgbClr val="800000"/>
                </a:solidFill>
                <a:effectLst>
                  <a:outerShdw blurRad="38100" dist="38100" dir="2700000" algn="tl">
                    <a:srgbClr val="000000">
                      <a:alpha val="43137"/>
                    </a:srgbClr>
                  </a:outerShdw>
                </a:effectLst>
              </a:rPr>
              <a:t>The empowerment of the apostles</a:t>
            </a:r>
            <a:r>
              <a:rPr lang="en-US" sz="3100" b="1" i="1" dirty="0">
                <a:effectLst>
                  <a:outerShdw blurRad="38100" dist="38100" dir="2700000" algn="tl">
                    <a:srgbClr val="000000">
                      <a:alpha val="43137"/>
                    </a:srgbClr>
                  </a:outerShdw>
                </a:effectLst>
              </a:rPr>
              <a:t> </a:t>
            </a:r>
            <a:r>
              <a:rPr lang="en-US" sz="3100" i="1" dirty="0">
                <a:effectLst>
                  <a:outerShdw blurRad="38100" dist="38100" dir="2700000" algn="tl">
                    <a:srgbClr val="000000">
                      <a:alpha val="43137"/>
                    </a:srgbClr>
                  </a:outerShdw>
                </a:effectLst>
              </a:rPr>
              <a:t>for their mission and </a:t>
            </a:r>
            <a:r>
              <a:rPr lang="en-US" sz="3100" b="1" i="1" dirty="0">
                <a:solidFill>
                  <a:srgbClr val="800000"/>
                </a:solidFill>
                <a:effectLst>
                  <a:outerShdw blurRad="38100" dist="38100" dir="2700000" algn="tl">
                    <a:srgbClr val="000000">
                      <a:alpha val="43137"/>
                    </a:srgbClr>
                  </a:outerShdw>
                </a:effectLst>
              </a:rPr>
              <a:t>the certification of the gospel  to the Gentiles</a:t>
            </a:r>
            <a:r>
              <a:rPr lang="en-US" sz="3100" i="1" dirty="0">
                <a:effectLst>
                  <a:outerShdw blurRad="38100" dist="38100" dir="2700000" algn="tl">
                    <a:srgbClr val="000000">
                      <a:alpha val="43137"/>
                    </a:srgbClr>
                  </a:outerShdw>
                </a:effectLst>
              </a:rPr>
              <a:t>.</a:t>
            </a:r>
          </a:p>
          <a:p>
            <a:pPr marL="0" indent="0">
              <a:buNone/>
            </a:pPr>
            <a:endParaRPr lang="en-US" i="1" dirty="0">
              <a:solidFill>
                <a:srgbClr val="8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096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18DD4-2567-B98A-58C9-5E1CB2D2BF5A}"/>
            </a:ext>
          </a:extLst>
        </p:cNvPr>
        <p:cNvGrpSpPr/>
        <p:nvPr/>
      </p:nvGrpSpPr>
      <p:grpSpPr>
        <a:xfrm>
          <a:off x="0" y="0"/>
          <a:ext cx="0" cy="0"/>
          <a:chOff x="0" y="0"/>
          <a:chExt cx="0" cy="0"/>
        </a:xfrm>
      </p:grpSpPr>
      <p:pic>
        <p:nvPicPr>
          <p:cNvPr id="2050" name="Picture 2" descr="Image result for parchment background">
            <a:extLst>
              <a:ext uri="{FF2B5EF4-FFF2-40B4-BE49-F238E27FC236}">
                <a16:creationId xmlns:a16="http://schemas.microsoft.com/office/drawing/2014/main" id="{E9ED6861-8BE6-BA6C-C17F-F6BAAE7C2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a:extLst>
              <a:ext uri="{FF2B5EF4-FFF2-40B4-BE49-F238E27FC236}">
                <a16:creationId xmlns:a16="http://schemas.microsoft.com/office/drawing/2014/main" id="{CC1559AE-1E30-C242-7388-B575A973E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C601600-A03F-5E3D-700E-2C019D9A9CB9}"/>
              </a:ext>
            </a:extLst>
          </p:cNvPr>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a:extLst>
              <a:ext uri="{FF2B5EF4-FFF2-40B4-BE49-F238E27FC236}">
                <a16:creationId xmlns:a16="http://schemas.microsoft.com/office/drawing/2014/main" id="{62C32794-85BF-DE1A-0D0B-406E3266C5FB}"/>
              </a:ext>
            </a:extLst>
          </p:cNvPr>
          <p:cNvSpPr>
            <a:spLocks noGrp="1"/>
          </p:cNvSpPr>
          <p:nvPr>
            <p:ph type="subTitle" idx="1"/>
          </p:nvPr>
        </p:nvSpPr>
        <p:spPr>
          <a:xfrm>
            <a:off x="5266945" y="2738625"/>
            <a:ext cx="3441700" cy="1674626"/>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Lesson 3</a:t>
            </a:r>
          </a:p>
          <a:p>
            <a:pPr>
              <a:spcBef>
                <a:spcPts val="600"/>
              </a:spcBef>
            </a:pPr>
            <a:r>
              <a:rPr lang="en-US" sz="40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Acts 2:1-21</a:t>
            </a:r>
            <a:endParaRPr lang="en-US" sz="40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endParaRPr>
          </a:p>
        </p:txBody>
      </p:sp>
      <p:pic>
        <p:nvPicPr>
          <p:cNvPr id="2" name="Picture 1">
            <a:extLst>
              <a:ext uri="{FF2B5EF4-FFF2-40B4-BE49-F238E27FC236}">
                <a16:creationId xmlns:a16="http://schemas.microsoft.com/office/drawing/2014/main" id="{65778B17-E280-B33A-6259-A1DFA877EB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6105874D-F40D-8020-C45E-3EF0076BD0CB}"/>
              </a:ext>
            </a:extLst>
          </p:cNvPr>
          <p:cNvSpPr txBox="1"/>
          <p:nvPr/>
        </p:nvSpPr>
        <p:spPr>
          <a:xfrm>
            <a:off x="5769533" y="4078741"/>
            <a:ext cx="3441701" cy="2400657"/>
          </a:xfrm>
          <a:prstGeom prst="rect">
            <a:avLst/>
          </a:prstGeom>
          <a:noFill/>
        </p:spPr>
        <p:txBody>
          <a:bodyPr wrap="square" rtlCol="0">
            <a:spAutoFit/>
          </a:bodyPr>
          <a:lstStyle/>
          <a:p>
            <a:pPr marL="223838" indent="-223838">
              <a:buFont typeface="Arial" panose="020B0604020202020204" pitchFamily="34" charset="0"/>
              <a:buChar char="•"/>
            </a:pPr>
            <a:r>
              <a:rPr lang="en-US" sz="3000" dirty="0">
                <a:effectLst>
                  <a:outerShdw blurRad="38100" dist="38100" dir="2700000" algn="tl">
                    <a:srgbClr val="000000">
                      <a:alpha val="43137"/>
                    </a:srgbClr>
                  </a:outerShdw>
                </a:effectLst>
              </a:rPr>
              <a:t>Baptism Of The Holy Spirit</a:t>
            </a:r>
          </a:p>
          <a:p>
            <a:pPr marL="223838" indent="-223838">
              <a:buFont typeface="Arial" panose="020B0604020202020204" pitchFamily="34" charset="0"/>
              <a:buChar char="•"/>
            </a:pPr>
            <a:r>
              <a:rPr lang="en-US" sz="3000" dirty="0">
                <a:effectLst>
                  <a:outerShdw blurRad="38100" dist="38100" dir="2700000" algn="tl">
                    <a:srgbClr val="000000">
                      <a:alpha val="43137"/>
                    </a:srgbClr>
                  </a:outerShdw>
                </a:effectLst>
              </a:rPr>
              <a:t>The Crowd’s Reaction and Peter’s Reply</a:t>
            </a:r>
          </a:p>
        </p:txBody>
      </p:sp>
    </p:spTree>
    <p:extLst>
      <p:ext uri="{BB962C8B-B14F-4D97-AF65-F5344CB8AC3E}">
        <p14:creationId xmlns:p14="http://schemas.microsoft.com/office/powerpoint/2010/main" val="39513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3F196F-7C8D-9174-640E-FBD4D0C64830}"/>
              </a:ext>
            </a:extLst>
          </p:cNvPr>
          <p:cNvSpPr>
            <a:spLocks noGrp="1"/>
          </p:cNvSpPr>
          <p:nvPr>
            <p:ph type="title"/>
          </p:nvPr>
        </p:nvSpPr>
        <p:spPr>
          <a:xfrm>
            <a:off x="426619" y="368559"/>
            <a:ext cx="8290761" cy="1325563"/>
          </a:xfrm>
        </p:spPr>
        <p:txBody>
          <a:bodyPr>
            <a:normAutofit/>
          </a:bodyPr>
          <a:lstStyle/>
          <a:p>
            <a:pPr algn="ctr"/>
            <a:r>
              <a:rPr lang="en-US" sz="4000" dirty="0">
                <a:latin typeface="Bookman Old Style" panose="02050604050505020204" pitchFamily="18" charset="0"/>
              </a:rPr>
              <a:t>The Baptism Of The Holy Spirit    </a:t>
            </a:r>
            <a:r>
              <a:rPr lang="en-US" sz="3600" dirty="0">
                <a:latin typeface="Bookman Old Style" panose="02050604050505020204" pitchFamily="18" charset="0"/>
              </a:rPr>
              <a:t>Acts 2:1-4</a:t>
            </a:r>
            <a:endParaRPr lang="en-US" sz="4000" dirty="0"/>
          </a:p>
        </p:txBody>
      </p:sp>
      <p:sp>
        <p:nvSpPr>
          <p:cNvPr id="13314" name="Rectangle 3">
            <a:extLst>
              <a:ext uri="{FF2B5EF4-FFF2-40B4-BE49-F238E27FC236}">
                <a16:creationId xmlns:a16="http://schemas.microsoft.com/office/drawing/2014/main" id="{E76B92C0-6B72-E38F-7933-9204FC926AD4}"/>
              </a:ext>
            </a:extLst>
          </p:cNvPr>
          <p:cNvSpPr>
            <a:spLocks noGrp="1" noChangeArrowheads="1"/>
          </p:cNvSpPr>
          <p:nvPr>
            <p:ph idx="1"/>
          </p:nvPr>
        </p:nvSpPr>
        <p:spPr>
          <a:xfrm>
            <a:off x="309561" y="1694122"/>
            <a:ext cx="8524876" cy="5032375"/>
          </a:xfrm>
        </p:spPr>
        <p:txBody>
          <a:bodyPr>
            <a:normAutofit/>
          </a:bodyPr>
          <a:lstStyle/>
          <a:p>
            <a:pPr marL="347663" indent="-347663">
              <a:spcBef>
                <a:spcPts val="0"/>
              </a:spcBef>
              <a:buFont typeface="Wingdings" panose="05000000000000000000" pitchFamily="2" charset="2"/>
              <a:buChar char="§"/>
            </a:pPr>
            <a:r>
              <a:rPr lang="en-US" altLang="en-US" sz="3200" b="1" dirty="0">
                <a:latin typeface="Calibri" panose="020F0502020204030204" pitchFamily="34" charset="0"/>
                <a:ea typeface="Calibri" panose="020F0502020204030204" pitchFamily="34" charset="0"/>
                <a:cs typeface="Calibri" panose="020F0502020204030204" pitchFamily="34" charset="0"/>
              </a:rPr>
              <a:t>“</a:t>
            </a:r>
            <a:r>
              <a:rPr lang="en-US" altLang="en-US" sz="3200" b="1" dirty="0">
                <a:solidFill>
                  <a:srgbClr val="800000"/>
                </a:solidFill>
                <a:latin typeface="Calibri" panose="020F0502020204030204" pitchFamily="34" charset="0"/>
                <a:ea typeface="Calibri" panose="020F0502020204030204" pitchFamily="34" charset="0"/>
                <a:cs typeface="Calibri" panose="020F0502020204030204" pitchFamily="34" charset="0"/>
              </a:rPr>
              <a:t>The Day of Pentecost </a:t>
            </a:r>
            <a:r>
              <a:rPr lang="en-US" altLang="en-US" sz="3200" b="1" dirty="0">
                <a:latin typeface="Calibri" panose="020F0502020204030204" pitchFamily="34" charset="0"/>
                <a:ea typeface="Calibri" panose="020F0502020204030204" pitchFamily="34" charset="0"/>
                <a:cs typeface="Calibri" panose="020F0502020204030204" pitchFamily="34" charset="0"/>
              </a:rPr>
              <a:t>had fully come.”</a:t>
            </a:r>
          </a:p>
          <a:p>
            <a:pPr marL="804863" lvl="1" indent="-347663">
              <a:spcBef>
                <a:spcPts val="0"/>
              </a:spcBef>
              <a:buFont typeface="Wingdings" panose="05000000000000000000" pitchFamily="2" charset="2"/>
              <a:buChar char="§"/>
            </a:pPr>
            <a:r>
              <a:rPr lang="en-US" altLang="en-US" sz="3200" b="1" dirty="0">
                <a:latin typeface="Calibri" panose="020F0502020204030204" pitchFamily="34" charset="0"/>
                <a:ea typeface="Calibri" panose="020F0502020204030204" pitchFamily="34" charset="0"/>
                <a:cs typeface="Calibri" panose="020F0502020204030204" pitchFamily="34" charset="0"/>
              </a:rPr>
              <a:t>50 days after Passover (Lev. 23:15-17). </a:t>
            </a:r>
          </a:p>
          <a:p>
            <a:pPr marL="1262063" lvl="2" indent="-347663">
              <a:spcBef>
                <a:spcPts val="0"/>
              </a:spcBef>
              <a:buFont typeface="Wingdings" panose="05000000000000000000" pitchFamily="2" charset="2"/>
              <a:buChar char="§"/>
            </a:pP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“Not many days” after the ascension (1:5).	</a:t>
            </a:r>
          </a:p>
          <a:p>
            <a:pPr marL="804863" lvl="1" indent="-347663">
              <a:spcBef>
                <a:spcPts val="0"/>
              </a:spcBef>
              <a:buFont typeface="Wingdings" panose="05000000000000000000" pitchFamily="2" charset="2"/>
              <a:buChar char="§"/>
            </a:pPr>
            <a:r>
              <a:rPr lang="en-US" altLang="en-US" sz="3200" b="1" dirty="0">
                <a:latin typeface="Calibri" panose="020F0502020204030204" pitchFamily="34" charset="0"/>
                <a:ea typeface="Calibri" panose="020F0502020204030204" pitchFamily="34" charset="0"/>
                <a:cs typeface="Calibri" panose="020F0502020204030204" pitchFamily="34" charset="0"/>
              </a:rPr>
              <a:t>One of the three major annual feasts for the Jews </a:t>
            </a:r>
            <a:r>
              <a:rPr lang="en-US" altLang="en-US" sz="3200" dirty="0">
                <a:latin typeface="Calibri" panose="020F0502020204030204" pitchFamily="34" charset="0"/>
                <a:ea typeface="Calibri" panose="020F0502020204030204" pitchFamily="34" charset="0"/>
                <a:cs typeface="Calibri" panose="020F0502020204030204" pitchFamily="34" charset="0"/>
              </a:rPr>
              <a:t>(Exodus 23:15-17).</a:t>
            </a:r>
          </a:p>
          <a:p>
            <a:pPr marL="1262063" lvl="2" indent="-347663">
              <a:spcBef>
                <a:spcPts val="0"/>
              </a:spcBef>
              <a:buFont typeface="Wingdings" panose="05000000000000000000" pitchFamily="2" charset="2"/>
              <a:buChar char="§"/>
            </a:pPr>
            <a:r>
              <a:rPr lang="en-US" alt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Feast of Passover</a:t>
            </a:r>
          </a:p>
          <a:p>
            <a:pPr marL="1262063" lvl="2" indent="-347663">
              <a:spcBef>
                <a:spcPts val="0"/>
              </a:spcBef>
              <a:buFont typeface="Wingdings" panose="05000000000000000000" pitchFamily="2" charset="2"/>
              <a:buChar char="§"/>
            </a:pPr>
            <a:r>
              <a:rPr lang="en-US" alt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Feast of Harvest or Feast of Weeks </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(Pentecost)</a:t>
            </a:r>
          </a:p>
          <a:p>
            <a:pPr marL="1262063" lvl="2" indent="-347663">
              <a:spcBef>
                <a:spcPts val="0"/>
              </a:spcBef>
              <a:buFont typeface="Wingdings" panose="05000000000000000000" pitchFamily="2" charset="2"/>
              <a:buChar char="§"/>
            </a:pPr>
            <a:r>
              <a:rPr lang="en-US" alt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Feast of Ingathering  </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(Tabernacles</a:t>
            </a:r>
            <a:r>
              <a:rPr lang="en-US" altLang="en-US" sz="36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fade">
                                      <p:cBhvr>
                                        <p:cTn id="12" dur="1000"/>
                                        <p:tgtEl>
                                          <p:spTgt spid="13314">
                                            <p:txEl>
                                              <p:pRg st="1" end="1"/>
                                            </p:txEl>
                                          </p:spTgt>
                                        </p:tgtEl>
                                      </p:cBhvr>
                                    </p:animEffect>
                                    <p:anim calcmode="lin" valueType="num">
                                      <p:cBhvr>
                                        <p:cTn id="13"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31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fade">
                                      <p:cBhvr>
                                        <p:cTn id="17" dur="1000"/>
                                        <p:tgtEl>
                                          <p:spTgt spid="13314">
                                            <p:txEl>
                                              <p:pRg st="2" end="2"/>
                                            </p:txEl>
                                          </p:spTgt>
                                        </p:tgtEl>
                                      </p:cBhvr>
                                    </p:animEffect>
                                    <p:anim calcmode="lin" valueType="num">
                                      <p:cBhvr>
                                        <p:cTn id="18"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33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314">
                                            <p:txEl>
                                              <p:pRg st="3" end="3"/>
                                            </p:txEl>
                                          </p:spTgt>
                                        </p:tgtEl>
                                        <p:attrNameLst>
                                          <p:attrName>style.visibility</p:attrName>
                                        </p:attrNameLst>
                                      </p:cBhvr>
                                      <p:to>
                                        <p:strVal val="visible"/>
                                      </p:to>
                                    </p:set>
                                    <p:animEffect transition="in" filter="fade">
                                      <p:cBhvr>
                                        <p:cTn id="24" dur="1000"/>
                                        <p:tgtEl>
                                          <p:spTgt spid="13314">
                                            <p:txEl>
                                              <p:pRg st="3" end="3"/>
                                            </p:txEl>
                                          </p:spTgt>
                                        </p:tgtEl>
                                      </p:cBhvr>
                                    </p:animEffect>
                                    <p:anim calcmode="lin" valueType="num">
                                      <p:cBhvr>
                                        <p:cTn id="25"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31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314">
                                            <p:txEl>
                                              <p:pRg st="4" end="4"/>
                                            </p:txEl>
                                          </p:spTgt>
                                        </p:tgtEl>
                                        <p:attrNameLst>
                                          <p:attrName>style.visibility</p:attrName>
                                        </p:attrNameLst>
                                      </p:cBhvr>
                                      <p:to>
                                        <p:strVal val="visible"/>
                                      </p:to>
                                    </p:set>
                                    <p:animEffect transition="in" filter="fade">
                                      <p:cBhvr>
                                        <p:cTn id="29" dur="1000"/>
                                        <p:tgtEl>
                                          <p:spTgt spid="13314">
                                            <p:txEl>
                                              <p:pRg st="4" end="4"/>
                                            </p:txEl>
                                          </p:spTgt>
                                        </p:tgtEl>
                                      </p:cBhvr>
                                    </p:animEffect>
                                    <p:anim calcmode="lin" valueType="num">
                                      <p:cBhvr>
                                        <p:cTn id="30"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331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314">
                                            <p:txEl>
                                              <p:pRg st="5" end="5"/>
                                            </p:txEl>
                                          </p:spTgt>
                                        </p:tgtEl>
                                        <p:attrNameLst>
                                          <p:attrName>style.visibility</p:attrName>
                                        </p:attrNameLst>
                                      </p:cBhvr>
                                      <p:to>
                                        <p:strVal val="visible"/>
                                      </p:to>
                                    </p:set>
                                    <p:animEffect transition="in" filter="fade">
                                      <p:cBhvr>
                                        <p:cTn id="34" dur="1000"/>
                                        <p:tgtEl>
                                          <p:spTgt spid="13314">
                                            <p:txEl>
                                              <p:pRg st="5" end="5"/>
                                            </p:txEl>
                                          </p:spTgt>
                                        </p:tgtEl>
                                      </p:cBhvr>
                                    </p:animEffect>
                                    <p:anim calcmode="lin" valueType="num">
                                      <p:cBhvr>
                                        <p:cTn id="35" dur="10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3314">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314">
                                            <p:txEl>
                                              <p:pRg st="6" end="6"/>
                                            </p:txEl>
                                          </p:spTgt>
                                        </p:tgtEl>
                                        <p:attrNameLst>
                                          <p:attrName>style.visibility</p:attrName>
                                        </p:attrNameLst>
                                      </p:cBhvr>
                                      <p:to>
                                        <p:strVal val="visible"/>
                                      </p:to>
                                    </p:set>
                                    <p:animEffect transition="in" filter="fade">
                                      <p:cBhvr>
                                        <p:cTn id="39" dur="1000"/>
                                        <p:tgtEl>
                                          <p:spTgt spid="13314">
                                            <p:txEl>
                                              <p:pRg st="6" end="6"/>
                                            </p:txEl>
                                          </p:spTgt>
                                        </p:tgtEl>
                                      </p:cBhvr>
                                    </p:animEffect>
                                    <p:anim calcmode="lin" valueType="num">
                                      <p:cBhvr>
                                        <p:cTn id="40" dur="1000" fill="hold"/>
                                        <p:tgtEl>
                                          <p:spTgt spid="1331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33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BFBC-14A0-1F08-9CB6-196AF4C207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429D41-C87E-1D11-B9A1-244C3B65F02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CE01270-0DB0-EEF6-C4C6-C5139FFAAEB9}"/>
              </a:ext>
            </a:extLst>
          </p:cNvPr>
          <p:cNvPicPr>
            <a:picLocks noChangeAspect="1"/>
          </p:cNvPicPr>
          <p:nvPr/>
        </p:nvPicPr>
        <p:blipFill>
          <a:blip r:embed="rId3"/>
          <a:stretch>
            <a:fillRect/>
          </a:stretch>
        </p:blipFill>
        <p:spPr>
          <a:xfrm>
            <a:off x="0" y="0"/>
            <a:ext cx="9144000" cy="6857999"/>
          </a:xfrm>
          <a:prstGeom prst="rect">
            <a:avLst/>
          </a:prstGeom>
        </p:spPr>
      </p:pic>
      <p:sp>
        <p:nvSpPr>
          <p:cNvPr id="5" name="Oval 4">
            <a:extLst>
              <a:ext uri="{FF2B5EF4-FFF2-40B4-BE49-F238E27FC236}">
                <a16:creationId xmlns:a16="http://schemas.microsoft.com/office/drawing/2014/main" id="{D476E691-2AED-0085-2250-208D507806ED}"/>
              </a:ext>
            </a:extLst>
          </p:cNvPr>
          <p:cNvSpPr/>
          <p:nvPr/>
        </p:nvSpPr>
        <p:spPr>
          <a:xfrm>
            <a:off x="259578" y="262231"/>
            <a:ext cx="8707960" cy="5192085"/>
          </a:xfrm>
          <a:prstGeom prst="ellipse">
            <a:avLst/>
          </a:prstGeom>
          <a:solidFill>
            <a:srgbClr val="00B0F0">
              <a:alpha val="17000"/>
            </a:srgbClr>
          </a:solidFill>
          <a:ln w="730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13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People in Jerusalem at Pentecost Map - Acts 2 Nations of Pentecost">
            <a:extLst>
              <a:ext uri="{FF2B5EF4-FFF2-40B4-BE49-F238E27FC236}">
                <a16:creationId xmlns:a16="http://schemas.microsoft.com/office/drawing/2014/main" id="{8A62C649-BAFE-5B3C-BDD7-AA9BC9B5D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2105"/>
            <a:ext cx="9144000" cy="766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72F5400E-D880-3FE6-257E-FF41C5B866EA}"/>
              </a:ext>
            </a:extLst>
          </p:cNvPr>
          <p:cNvGrpSpPr/>
          <p:nvPr/>
        </p:nvGrpSpPr>
        <p:grpSpPr>
          <a:xfrm>
            <a:off x="1345404" y="552387"/>
            <a:ext cx="6467102" cy="1130547"/>
            <a:chOff x="767785" y="-413525"/>
            <a:chExt cx="7245751" cy="1076444"/>
          </a:xfrm>
        </p:grpSpPr>
        <p:sp>
          <p:nvSpPr>
            <p:cNvPr id="2" name="Rectangle: Rounded Corners 1">
              <a:extLst>
                <a:ext uri="{FF2B5EF4-FFF2-40B4-BE49-F238E27FC236}">
                  <a16:creationId xmlns:a16="http://schemas.microsoft.com/office/drawing/2014/main" id="{52B94894-FE76-CCD9-95BD-BB40A3850967}"/>
                </a:ext>
              </a:extLst>
            </p:cNvPr>
            <p:cNvSpPr/>
            <p:nvPr/>
          </p:nvSpPr>
          <p:spPr>
            <a:xfrm>
              <a:off x="767785" y="-413525"/>
              <a:ext cx="7245751" cy="1076444"/>
            </a:xfrm>
            <a:prstGeom prst="roundRect">
              <a:avLst/>
            </a:prstGeom>
            <a:solidFill>
              <a:schemeClr val="bg1"/>
            </a:solidFill>
            <a:ln w="38100">
              <a:solidFill>
                <a:srgbClr val="00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26AB05B4-7915-1CAC-7A0B-B7998294AAA2}"/>
                </a:ext>
              </a:extLst>
            </p:cNvPr>
            <p:cNvSpPr txBox="1"/>
            <p:nvPr/>
          </p:nvSpPr>
          <p:spPr>
            <a:xfrm>
              <a:off x="767786" y="-388137"/>
              <a:ext cx="7121369" cy="1025667"/>
            </a:xfrm>
            <a:prstGeom prst="rect">
              <a:avLst/>
            </a:prstGeom>
            <a:noFill/>
          </p:spPr>
          <p:txBody>
            <a:bodyPr wrap="square" rtlCol="0">
              <a:spAutoFit/>
            </a:bodyPr>
            <a:lstStyle/>
            <a:p>
              <a:pPr algn="ctr"/>
              <a:r>
                <a:rPr lang="en-US" sz="3200" b="1" dirty="0">
                  <a:solidFill>
                    <a:srgbClr val="000066"/>
                  </a:solidFill>
                </a:rPr>
                <a:t>Attendees from widely separated places meant different languages. </a:t>
              </a:r>
              <a:endParaRPr lang="en-US" sz="2800" b="1" dirty="0">
                <a:solidFill>
                  <a:srgbClr val="800000"/>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537D0-1F53-6D27-67AB-0A86CAF252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78642C-9BE2-6E78-E6E0-B38FF1BD6878}"/>
              </a:ext>
            </a:extLst>
          </p:cNvPr>
          <p:cNvSpPr>
            <a:spLocks noGrp="1"/>
          </p:cNvSpPr>
          <p:nvPr>
            <p:ph type="title"/>
          </p:nvPr>
        </p:nvSpPr>
        <p:spPr>
          <a:xfrm>
            <a:off x="426619" y="368559"/>
            <a:ext cx="8290761" cy="1325563"/>
          </a:xfrm>
        </p:spPr>
        <p:txBody>
          <a:bodyPr>
            <a:normAutofit/>
          </a:bodyPr>
          <a:lstStyle/>
          <a:p>
            <a:pPr algn="ctr"/>
            <a:r>
              <a:rPr lang="en-US" sz="4000" dirty="0">
                <a:latin typeface="Bookman Old Style" panose="02050604050505020204" pitchFamily="18" charset="0"/>
              </a:rPr>
              <a:t>The Baptism Of The Holy Spirit    </a:t>
            </a:r>
            <a:r>
              <a:rPr lang="en-US" sz="3600" dirty="0">
                <a:latin typeface="Bookman Old Style" panose="02050604050505020204" pitchFamily="18" charset="0"/>
              </a:rPr>
              <a:t>Acts 2:1-4</a:t>
            </a:r>
            <a:endParaRPr lang="en-US" sz="4000" dirty="0"/>
          </a:p>
        </p:txBody>
      </p:sp>
      <p:sp>
        <p:nvSpPr>
          <p:cNvPr id="13314" name="Rectangle 3">
            <a:extLst>
              <a:ext uri="{FF2B5EF4-FFF2-40B4-BE49-F238E27FC236}">
                <a16:creationId xmlns:a16="http://schemas.microsoft.com/office/drawing/2014/main" id="{133B8FEE-396B-046F-E0D8-F44C968FB362}"/>
              </a:ext>
            </a:extLst>
          </p:cNvPr>
          <p:cNvSpPr>
            <a:spLocks noGrp="1" noChangeArrowheads="1"/>
          </p:cNvSpPr>
          <p:nvPr>
            <p:ph idx="1"/>
          </p:nvPr>
        </p:nvSpPr>
        <p:spPr>
          <a:xfrm>
            <a:off x="309561" y="1694122"/>
            <a:ext cx="8722144" cy="5163878"/>
          </a:xfrm>
        </p:spPr>
        <p:txBody>
          <a:bodyPr>
            <a:normAutofit fontScale="92500" lnSpcReduction="20000"/>
          </a:bodyPr>
          <a:lstStyle/>
          <a:p>
            <a:pPr marL="0" indent="0">
              <a:lnSpc>
                <a:spcPct val="95000"/>
              </a:lnSpc>
              <a:spcBef>
                <a:spcPts val="0"/>
              </a:spcBef>
              <a:buNone/>
            </a:pPr>
            <a:r>
              <a:rPr lang="en-US" altLang="en-US" sz="3400" b="1" dirty="0">
                <a:latin typeface="Calibri" panose="020F0502020204030204" pitchFamily="34" charset="0"/>
                <a:ea typeface="Calibri" panose="020F0502020204030204" pitchFamily="34" charset="0"/>
                <a:cs typeface="Calibri" panose="020F0502020204030204" pitchFamily="34" charset="0"/>
              </a:rPr>
              <a:t>WHO received Holy Spirit baptism?</a:t>
            </a:r>
          </a:p>
          <a:p>
            <a:pPr>
              <a:lnSpc>
                <a:spcPct val="95000"/>
              </a:lnSpc>
              <a:spcBef>
                <a:spcPts val="0"/>
              </a:spcBef>
            </a:pPr>
            <a:r>
              <a:rPr lang="en-US" altLang="en-US" sz="36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To whom does </a:t>
            </a:r>
            <a:r>
              <a:rPr lang="en-US" altLang="en-US" sz="36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 </a:t>
            </a:r>
            <a:r>
              <a:rPr lang="en-US" altLang="en-US" sz="36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and </a:t>
            </a:r>
            <a:r>
              <a:rPr lang="en-US" altLang="en-US" sz="36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“them” </a:t>
            </a:r>
            <a:r>
              <a:rPr lang="en-US" altLang="en-US" sz="36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refer?       </a:t>
            </a:r>
          </a:p>
          <a:p>
            <a:pPr lvl="1">
              <a:lnSpc>
                <a:spcPct val="95000"/>
              </a:lnSpc>
              <a:spcBef>
                <a:spcPts val="0"/>
              </a:spcBef>
            </a:pP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apostles!  </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Acts 1:26 contains the antecedent to “they” and “them.” An “antecedent” is a proper noun nearest preceding a pronoun.</a:t>
            </a:r>
            <a:endParaRPr lang="en-US" altLang="en-US" sz="13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457200" lvl="1" indent="0">
              <a:lnSpc>
                <a:spcPct val="95000"/>
              </a:lnSpc>
              <a:spcBef>
                <a:spcPts val="0"/>
              </a:spcBef>
              <a:buNone/>
            </a:pPr>
            <a:endParaRPr lang="en-US" altLang="en-US" sz="13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0" lvl="1" indent="0">
              <a:lnSpc>
                <a:spcPct val="95000"/>
              </a:lnSpc>
              <a:spcBef>
                <a:spcPts val="0"/>
              </a:spcBef>
              <a:buNone/>
            </a:pPr>
            <a:r>
              <a:rPr lang="en-US" alt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Matthias</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“was numbered with the eleven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apostles.”</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were all with one accord in one place. And suddenly there came a sound from heaven, as of a rushing mighty wind, and it filled the whole house where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were sitting. Then there appeared to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them</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divided tongues, as of fire, and one sat upon each of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them</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And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were all filled with the Holy Spirit and began to speak with other tongues, as the Spirit gave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them</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utterance” (</a:t>
            </a:r>
            <a:r>
              <a:rPr lang="en-US" altLang="en-US" sz="32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Acts 1:26–2:1-4</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222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4">
                                            <p:txEl>
                                              <p:pRg st="1" end="1"/>
                                            </p:txEl>
                                          </p:spTgt>
                                        </p:tgtEl>
                                        <p:attrNameLst>
                                          <p:attrName>style.visibility</p:attrName>
                                        </p:attrNameLst>
                                      </p:cBhvr>
                                      <p:to>
                                        <p:strVal val="visible"/>
                                      </p:to>
                                    </p:set>
                                    <p:animEffect transition="in" filter="fade">
                                      <p:cBhvr>
                                        <p:cTn id="14" dur="1000"/>
                                        <p:tgtEl>
                                          <p:spTgt spid="13314">
                                            <p:txEl>
                                              <p:pRg st="1" end="1"/>
                                            </p:txEl>
                                          </p:spTgt>
                                        </p:tgtEl>
                                      </p:cBhvr>
                                    </p:animEffect>
                                    <p:anim calcmode="lin" valueType="num">
                                      <p:cBhvr>
                                        <p:cTn id="15"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14">
                                            <p:txEl>
                                              <p:pRg st="2" end="2"/>
                                            </p:txEl>
                                          </p:spTgt>
                                        </p:tgtEl>
                                        <p:attrNameLst>
                                          <p:attrName>style.visibility</p:attrName>
                                        </p:attrNameLst>
                                      </p:cBhvr>
                                      <p:to>
                                        <p:strVal val="visible"/>
                                      </p:to>
                                    </p:set>
                                    <p:animEffect transition="in" filter="fade">
                                      <p:cBhvr>
                                        <p:cTn id="21" dur="1000"/>
                                        <p:tgtEl>
                                          <p:spTgt spid="13314">
                                            <p:txEl>
                                              <p:pRg st="2" end="2"/>
                                            </p:txEl>
                                          </p:spTgt>
                                        </p:tgtEl>
                                      </p:cBhvr>
                                    </p:animEffect>
                                    <p:anim calcmode="lin" valueType="num">
                                      <p:cBhvr>
                                        <p:cTn id="22"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3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314">
                                            <p:txEl>
                                              <p:pRg st="4" end="4"/>
                                            </p:txEl>
                                          </p:spTgt>
                                        </p:tgtEl>
                                        <p:attrNameLst>
                                          <p:attrName>style.visibility</p:attrName>
                                        </p:attrNameLst>
                                      </p:cBhvr>
                                      <p:to>
                                        <p:strVal val="visible"/>
                                      </p:to>
                                    </p:set>
                                    <p:animEffect transition="in" filter="fade">
                                      <p:cBhvr>
                                        <p:cTn id="28" dur="1000"/>
                                        <p:tgtEl>
                                          <p:spTgt spid="13314">
                                            <p:txEl>
                                              <p:pRg st="4" end="4"/>
                                            </p:txEl>
                                          </p:spTgt>
                                        </p:tgtEl>
                                      </p:cBhvr>
                                    </p:animEffect>
                                    <p:anim calcmode="lin" valueType="num">
                                      <p:cBhvr>
                                        <p:cTn id="29"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33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A3420-D7AE-256B-A8E9-EAAB16D8B1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AC7A16-F857-443A-51CF-9D80D7EEB497}"/>
              </a:ext>
            </a:extLst>
          </p:cNvPr>
          <p:cNvSpPr>
            <a:spLocks noGrp="1"/>
          </p:cNvSpPr>
          <p:nvPr>
            <p:ph type="title"/>
          </p:nvPr>
        </p:nvSpPr>
        <p:spPr>
          <a:xfrm>
            <a:off x="426619" y="368559"/>
            <a:ext cx="8290761" cy="1325563"/>
          </a:xfrm>
        </p:spPr>
        <p:txBody>
          <a:bodyPr>
            <a:normAutofit/>
          </a:bodyPr>
          <a:lstStyle/>
          <a:p>
            <a:pPr algn="ctr"/>
            <a:r>
              <a:rPr lang="en-US" sz="4000" dirty="0">
                <a:latin typeface="Bookman Old Style" panose="02050604050505020204" pitchFamily="18" charset="0"/>
              </a:rPr>
              <a:t>The Baptism Of The Holy Spirit    </a:t>
            </a:r>
            <a:r>
              <a:rPr lang="en-US" sz="3600" dirty="0">
                <a:latin typeface="Bookman Old Style" panose="02050604050505020204" pitchFamily="18" charset="0"/>
              </a:rPr>
              <a:t>Acts 2:1-4</a:t>
            </a:r>
            <a:endParaRPr lang="en-US" sz="4000" dirty="0"/>
          </a:p>
        </p:txBody>
      </p:sp>
      <p:sp>
        <p:nvSpPr>
          <p:cNvPr id="13314" name="Rectangle 3">
            <a:extLst>
              <a:ext uri="{FF2B5EF4-FFF2-40B4-BE49-F238E27FC236}">
                <a16:creationId xmlns:a16="http://schemas.microsoft.com/office/drawing/2014/main" id="{6A718E1E-DCD6-66F7-D50C-A86CD982A98A}"/>
              </a:ext>
            </a:extLst>
          </p:cNvPr>
          <p:cNvSpPr>
            <a:spLocks noGrp="1" noChangeArrowheads="1"/>
          </p:cNvSpPr>
          <p:nvPr>
            <p:ph idx="1"/>
          </p:nvPr>
        </p:nvSpPr>
        <p:spPr>
          <a:xfrm>
            <a:off x="426619" y="1694122"/>
            <a:ext cx="8290761" cy="5163878"/>
          </a:xfrm>
        </p:spPr>
        <p:txBody>
          <a:bodyPr>
            <a:normAutofit lnSpcReduction="10000"/>
          </a:bodyPr>
          <a:lstStyle/>
          <a:p>
            <a:pPr>
              <a:spcBef>
                <a:spcPts val="0"/>
              </a:spcBef>
            </a:pPr>
            <a:r>
              <a:rPr lang="en-US" altLang="en-US" sz="3400" b="1" dirty="0">
                <a:latin typeface="Calibri" panose="020F0502020204030204" pitchFamily="34" charset="0"/>
                <a:ea typeface="Calibri" panose="020F0502020204030204" pitchFamily="34" charset="0"/>
                <a:cs typeface="Calibri" panose="020F0502020204030204" pitchFamily="34" charset="0"/>
              </a:rPr>
              <a:t>This baptism…</a:t>
            </a:r>
          </a:p>
          <a:p>
            <a:pPr marL="577850" lvl="1" indent="-241300">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…fulfilled Jesus’ promises of the “Helper” </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(John  14:16-17; 15:26; 16:7-8, 13).</a:t>
            </a:r>
          </a:p>
          <a:p>
            <a:pPr marL="577850" lvl="1" indent="-241300">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…was the reason the apostles stayed in Jerusalem </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(Luke 24:49, Acts 1:4-5, 8).</a:t>
            </a:r>
          </a:p>
          <a:p>
            <a:pPr>
              <a:spcBef>
                <a:spcPts val="0"/>
              </a:spcBef>
            </a:pPr>
            <a:r>
              <a:rPr lang="en-US" altLang="en-US" sz="3400" b="1" dirty="0">
                <a:latin typeface="Calibri" panose="020F0502020204030204" pitchFamily="34" charset="0"/>
                <a:ea typeface="Calibri" panose="020F0502020204030204" pitchFamily="34" charset="0"/>
                <a:cs typeface="Calibri" panose="020F0502020204030204" pitchFamily="34" charset="0"/>
              </a:rPr>
              <a:t>Things accompanying this baptism:</a:t>
            </a:r>
          </a:p>
          <a:p>
            <a:pPr marL="577850" lvl="1" indent="-288925">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Visible and audible phenomena</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 “mighty” or “violent” rushing wind and tongues “as of fire” that sat on each of the apostles.</a:t>
            </a:r>
          </a:p>
          <a:p>
            <a:pPr marL="577850" lvl="1" indent="-288925">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Miraculous activity: </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Speaking in tongues as the Spirit gave utterance (intelligible, known languages…not “gibberish,” cf. Acts 2:6, 11).</a:t>
            </a:r>
          </a:p>
        </p:txBody>
      </p:sp>
    </p:spTree>
    <p:extLst>
      <p:ext uri="{BB962C8B-B14F-4D97-AF65-F5344CB8AC3E}">
        <p14:creationId xmlns:p14="http://schemas.microsoft.com/office/powerpoint/2010/main" val="327602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left)">
                                      <p:cBhvr>
                                        <p:cTn id="7" dur="5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wipe(left)">
                                      <p:cBhvr>
                                        <p:cTn id="12" dur="500"/>
                                        <p:tgtEl>
                                          <p:spTgt spid="13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wipe(left)">
                                      <p:cBhvr>
                                        <p:cTn id="17" dur="500"/>
                                        <p:tgtEl>
                                          <p:spTgt spid="133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314">
                                            <p:txEl>
                                              <p:pRg st="3" end="3"/>
                                            </p:txEl>
                                          </p:spTgt>
                                        </p:tgtEl>
                                        <p:attrNameLst>
                                          <p:attrName>style.visibility</p:attrName>
                                        </p:attrNameLst>
                                      </p:cBhvr>
                                      <p:to>
                                        <p:strVal val="visible"/>
                                      </p:to>
                                    </p:set>
                                    <p:animEffect transition="in" filter="wipe(up)">
                                      <p:cBhvr>
                                        <p:cTn id="22" dur="500"/>
                                        <p:tgtEl>
                                          <p:spTgt spid="133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314">
                                            <p:txEl>
                                              <p:pRg st="4" end="4"/>
                                            </p:txEl>
                                          </p:spTgt>
                                        </p:tgtEl>
                                        <p:attrNameLst>
                                          <p:attrName>style.visibility</p:attrName>
                                        </p:attrNameLst>
                                      </p:cBhvr>
                                      <p:to>
                                        <p:strVal val="visible"/>
                                      </p:to>
                                    </p:set>
                                    <p:animEffect transition="in" filter="wipe(up)">
                                      <p:cBhvr>
                                        <p:cTn id="27" dur="500"/>
                                        <p:tgtEl>
                                          <p:spTgt spid="133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314">
                                            <p:txEl>
                                              <p:pRg st="5" end="5"/>
                                            </p:txEl>
                                          </p:spTgt>
                                        </p:tgtEl>
                                        <p:attrNameLst>
                                          <p:attrName>style.visibility</p:attrName>
                                        </p:attrNameLst>
                                      </p:cBhvr>
                                      <p:to>
                                        <p:strVal val="visible"/>
                                      </p:to>
                                    </p:set>
                                    <p:animEffect transition="in" filter="wipe(up)">
                                      <p:cBhvr>
                                        <p:cTn id="32" dur="500"/>
                                        <p:tgtEl>
                                          <p:spTgt spid="133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EB35-312C-6A0C-8BC1-787B50BB0F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86BDE7-ACC4-D667-C2C4-48020BD50F8A}"/>
              </a:ext>
            </a:extLst>
          </p:cNvPr>
          <p:cNvSpPr>
            <a:spLocks noGrp="1"/>
          </p:cNvSpPr>
          <p:nvPr>
            <p:ph type="title"/>
          </p:nvPr>
        </p:nvSpPr>
        <p:spPr>
          <a:xfrm>
            <a:off x="426619" y="160012"/>
            <a:ext cx="8290761" cy="1325563"/>
          </a:xfrm>
        </p:spPr>
        <p:txBody>
          <a:bodyPr>
            <a:normAutofit/>
          </a:bodyPr>
          <a:lstStyle/>
          <a:p>
            <a:pPr algn="ctr"/>
            <a:r>
              <a:rPr lang="en-US" sz="4000" dirty="0">
                <a:latin typeface="Bookman Old Style" panose="02050604050505020204" pitchFamily="18" charset="0"/>
              </a:rPr>
              <a:t>The Crowd’s Reaction</a:t>
            </a:r>
            <a:br>
              <a:rPr lang="en-US" sz="4000" dirty="0">
                <a:latin typeface="Bookman Old Style" panose="02050604050505020204" pitchFamily="18" charset="0"/>
              </a:rPr>
            </a:br>
            <a:r>
              <a:rPr lang="en-US" sz="3600" dirty="0">
                <a:latin typeface="Bookman Old Style" panose="02050604050505020204" pitchFamily="18" charset="0"/>
              </a:rPr>
              <a:t>Acts 2:5-13</a:t>
            </a:r>
            <a:endParaRPr lang="en-US" sz="4000" dirty="0"/>
          </a:p>
        </p:txBody>
      </p:sp>
      <p:sp>
        <p:nvSpPr>
          <p:cNvPr id="13314" name="Rectangle 3">
            <a:extLst>
              <a:ext uri="{FF2B5EF4-FFF2-40B4-BE49-F238E27FC236}">
                <a16:creationId xmlns:a16="http://schemas.microsoft.com/office/drawing/2014/main" id="{57BA3CB4-E146-339A-6EFA-1A580016B57E}"/>
              </a:ext>
            </a:extLst>
          </p:cNvPr>
          <p:cNvSpPr>
            <a:spLocks noGrp="1" noChangeArrowheads="1"/>
          </p:cNvSpPr>
          <p:nvPr>
            <p:ph idx="1"/>
          </p:nvPr>
        </p:nvSpPr>
        <p:spPr>
          <a:xfrm>
            <a:off x="357688" y="1485575"/>
            <a:ext cx="8577765" cy="5861709"/>
          </a:xfrm>
        </p:spPr>
        <p:txBody>
          <a:bodyPr>
            <a:normAutofit lnSpcReduction="10000"/>
          </a:bodyPr>
          <a:lstStyle/>
          <a:p>
            <a:pPr>
              <a:spcBef>
                <a:spcPts val="0"/>
              </a:spcBef>
            </a:pPr>
            <a:r>
              <a:rPr lang="en-US" altLang="en-US" sz="3400" b="1" dirty="0">
                <a:latin typeface="Calibri" panose="020F0502020204030204" pitchFamily="34" charset="0"/>
                <a:ea typeface="Calibri" panose="020F0502020204030204" pitchFamily="34" charset="0"/>
                <a:cs typeface="Calibri" panose="020F0502020204030204" pitchFamily="34" charset="0"/>
              </a:rPr>
              <a:t>Devout men were dwelling Jerusalem (2:5).</a:t>
            </a:r>
          </a:p>
          <a:p>
            <a:pPr marL="577850" lvl="1" indent="-288925">
              <a:spcBef>
                <a:spcPts val="0"/>
              </a:spcBef>
            </a:pP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 had come for a religious holy day; they were keeping their covenant with God! </a:t>
            </a:r>
            <a:endParaRPr lang="en-US" altLang="en-US" sz="3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altLang="en-US" sz="3400" b="1" dirty="0">
                <a:latin typeface="Calibri" panose="020F0502020204030204" pitchFamily="34" charset="0"/>
                <a:ea typeface="Calibri" panose="020F0502020204030204" pitchFamily="34" charset="0"/>
                <a:cs typeface="Calibri" panose="020F0502020204030204" pitchFamily="34" charset="0"/>
              </a:rPr>
              <a:t>They had just witnessed an extraordinary event that drew their attention (2:6-11).</a:t>
            </a:r>
          </a:p>
          <a:p>
            <a:pPr marL="577850" lvl="1" indent="-288925">
              <a:spcBef>
                <a:spcPts val="0"/>
              </a:spcBef>
            </a:pP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 had heard the “sound of wind,” and now   they hear Galileans speaking other languages.</a:t>
            </a:r>
          </a:p>
          <a:p>
            <a:pPr marL="577850" lvl="1" indent="-288925">
              <a:spcBef>
                <a:spcPts val="0"/>
              </a:spcBef>
            </a:pP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 are </a:t>
            </a: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confused </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because each one is hearing in his native language.</a:t>
            </a:r>
          </a:p>
          <a:p>
            <a:pPr>
              <a:spcBef>
                <a:spcPts val="0"/>
              </a:spcBef>
            </a:pPr>
            <a:r>
              <a:rPr lang="en-US" altLang="en-US" sz="3400" b="1" dirty="0">
                <a:latin typeface="Calibri" panose="020F0502020204030204" pitchFamily="34" charset="0"/>
                <a:ea typeface="Calibri" panose="020F0502020204030204" pitchFamily="34" charset="0"/>
                <a:cs typeface="Calibri" panose="020F0502020204030204" pitchFamily="34" charset="0"/>
              </a:rPr>
              <a:t>They reacted in two different ways (2:12-13).</a:t>
            </a:r>
          </a:p>
          <a:p>
            <a:pPr marL="577850" lvl="1" indent="-288925">
              <a:spcBef>
                <a:spcPts val="0"/>
              </a:spcBef>
            </a:pP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Some were </a:t>
            </a: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“amazed and perplexed,” </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wondering, </a:t>
            </a: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“Whatever could this mean?” </a:t>
            </a:r>
          </a:p>
          <a:p>
            <a:pPr marL="577850" lvl="1" indent="-288925">
              <a:spcBef>
                <a:spcPts val="0"/>
              </a:spcBef>
            </a:pP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Others mocked, accusing the apostles of  drunkenness.</a:t>
            </a:r>
          </a:p>
        </p:txBody>
      </p:sp>
    </p:spTree>
    <p:extLst>
      <p:ext uri="{BB962C8B-B14F-4D97-AF65-F5344CB8AC3E}">
        <p14:creationId xmlns:p14="http://schemas.microsoft.com/office/powerpoint/2010/main" val="37867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fade">
                                      <p:cBhvr>
                                        <p:cTn id="12" dur="1000"/>
                                        <p:tgtEl>
                                          <p:spTgt spid="13314">
                                            <p:txEl>
                                              <p:pRg st="1" end="1"/>
                                            </p:txEl>
                                          </p:spTgt>
                                        </p:tgtEl>
                                      </p:cBhvr>
                                    </p:animEffect>
                                    <p:anim calcmode="lin" valueType="num">
                                      <p:cBhvr>
                                        <p:cTn id="13"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3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Effect transition="in" filter="fade">
                                      <p:cBhvr>
                                        <p:cTn id="19" dur="1000"/>
                                        <p:tgtEl>
                                          <p:spTgt spid="13314">
                                            <p:txEl>
                                              <p:pRg st="2" end="2"/>
                                            </p:txEl>
                                          </p:spTgt>
                                        </p:tgtEl>
                                      </p:cBhvr>
                                    </p:animEffect>
                                    <p:anim calcmode="lin" valueType="num">
                                      <p:cBhvr>
                                        <p:cTn id="20"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31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314">
                                            <p:txEl>
                                              <p:pRg st="3" end="3"/>
                                            </p:txEl>
                                          </p:spTgt>
                                        </p:tgtEl>
                                        <p:attrNameLst>
                                          <p:attrName>style.visibility</p:attrName>
                                        </p:attrNameLst>
                                      </p:cBhvr>
                                      <p:to>
                                        <p:strVal val="visible"/>
                                      </p:to>
                                    </p:set>
                                    <p:animEffect transition="in" filter="fade">
                                      <p:cBhvr>
                                        <p:cTn id="24" dur="1000"/>
                                        <p:tgtEl>
                                          <p:spTgt spid="13314">
                                            <p:txEl>
                                              <p:pRg st="3" end="3"/>
                                            </p:txEl>
                                          </p:spTgt>
                                        </p:tgtEl>
                                      </p:cBhvr>
                                    </p:animEffect>
                                    <p:anim calcmode="lin" valueType="num">
                                      <p:cBhvr>
                                        <p:cTn id="25"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31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314">
                                            <p:txEl>
                                              <p:pRg st="4" end="4"/>
                                            </p:txEl>
                                          </p:spTgt>
                                        </p:tgtEl>
                                        <p:attrNameLst>
                                          <p:attrName>style.visibility</p:attrName>
                                        </p:attrNameLst>
                                      </p:cBhvr>
                                      <p:to>
                                        <p:strVal val="visible"/>
                                      </p:to>
                                    </p:set>
                                    <p:animEffect transition="in" filter="fade">
                                      <p:cBhvr>
                                        <p:cTn id="29" dur="1000"/>
                                        <p:tgtEl>
                                          <p:spTgt spid="13314">
                                            <p:txEl>
                                              <p:pRg st="4" end="4"/>
                                            </p:txEl>
                                          </p:spTgt>
                                        </p:tgtEl>
                                      </p:cBhvr>
                                    </p:animEffect>
                                    <p:anim calcmode="lin" valueType="num">
                                      <p:cBhvr>
                                        <p:cTn id="30"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33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314">
                                            <p:txEl>
                                              <p:pRg st="5" end="5"/>
                                            </p:txEl>
                                          </p:spTgt>
                                        </p:tgtEl>
                                        <p:attrNameLst>
                                          <p:attrName>style.visibility</p:attrName>
                                        </p:attrNameLst>
                                      </p:cBhvr>
                                      <p:to>
                                        <p:strVal val="visible"/>
                                      </p:to>
                                    </p:set>
                                    <p:animEffect transition="in" filter="fade">
                                      <p:cBhvr>
                                        <p:cTn id="36" dur="1000"/>
                                        <p:tgtEl>
                                          <p:spTgt spid="13314">
                                            <p:txEl>
                                              <p:pRg st="5" end="5"/>
                                            </p:txEl>
                                          </p:spTgt>
                                        </p:tgtEl>
                                      </p:cBhvr>
                                    </p:animEffect>
                                    <p:anim calcmode="lin" valueType="num">
                                      <p:cBhvr>
                                        <p:cTn id="37" dur="10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3314">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314">
                                            <p:txEl>
                                              <p:pRg st="6" end="6"/>
                                            </p:txEl>
                                          </p:spTgt>
                                        </p:tgtEl>
                                        <p:attrNameLst>
                                          <p:attrName>style.visibility</p:attrName>
                                        </p:attrNameLst>
                                      </p:cBhvr>
                                      <p:to>
                                        <p:strVal val="visible"/>
                                      </p:to>
                                    </p:set>
                                    <p:animEffect transition="in" filter="fade">
                                      <p:cBhvr>
                                        <p:cTn id="41" dur="1000"/>
                                        <p:tgtEl>
                                          <p:spTgt spid="13314">
                                            <p:txEl>
                                              <p:pRg st="6" end="6"/>
                                            </p:txEl>
                                          </p:spTgt>
                                        </p:tgtEl>
                                      </p:cBhvr>
                                    </p:animEffect>
                                    <p:anim calcmode="lin" valueType="num">
                                      <p:cBhvr>
                                        <p:cTn id="42" dur="1000" fill="hold"/>
                                        <p:tgtEl>
                                          <p:spTgt spid="1331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3314">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314">
                                            <p:txEl>
                                              <p:pRg st="7" end="7"/>
                                            </p:txEl>
                                          </p:spTgt>
                                        </p:tgtEl>
                                        <p:attrNameLst>
                                          <p:attrName>style.visibility</p:attrName>
                                        </p:attrNameLst>
                                      </p:cBhvr>
                                      <p:to>
                                        <p:strVal val="visible"/>
                                      </p:to>
                                    </p:set>
                                    <p:animEffect transition="in" filter="fade">
                                      <p:cBhvr>
                                        <p:cTn id="46" dur="1000"/>
                                        <p:tgtEl>
                                          <p:spTgt spid="13314">
                                            <p:txEl>
                                              <p:pRg st="7" end="7"/>
                                            </p:txEl>
                                          </p:spTgt>
                                        </p:tgtEl>
                                      </p:cBhvr>
                                    </p:animEffect>
                                    <p:anim calcmode="lin" valueType="num">
                                      <p:cBhvr>
                                        <p:cTn id="47" dur="1000" fill="hold"/>
                                        <p:tgtEl>
                                          <p:spTgt spid="13314">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1331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D79ED-7CC8-1089-9F20-06F32A6B90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704308-7368-EBA3-3F28-CF3D945FCE81}"/>
              </a:ext>
            </a:extLst>
          </p:cNvPr>
          <p:cNvSpPr>
            <a:spLocks noGrp="1"/>
          </p:cNvSpPr>
          <p:nvPr>
            <p:ph type="title"/>
          </p:nvPr>
        </p:nvSpPr>
        <p:spPr>
          <a:xfrm>
            <a:off x="426619" y="160013"/>
            <a:ext cx="8290761" cy="1287138"/>
          </a:xfrm>
        </p:spPr>
        <p:txBody>
          <a:bodyPr>
            <a:normAutofit/>
          </a:bodyPr>
          <a:lstStyle/>
          <a:p>
            <a:pPr algn="ctr"/>
            <a:r>
              <a:rPr lang="en-US" sz="4000" dirty="0">
                <a:latin typeface="Bookman Old Style" panose="02050604050505020204" pitchFamily="18" charset="0"/>
              </a:rPr>
              <a:t>Peter’s Explanation</a:t>
            </a:r>
            <a:br>
              <a:rPr lang="en-US" sz="4000" dirty="0">
                <a:latin typeface="Bookman Old Style" panose="02050604050505020204" pitchFamily="18" charset="0"/>
              </a:rPr>
            </a:br>
            <a:r>
              <a:rPr lang="en-US" sz="3600" dirty="0">
                <a:latin typeface="Bookman Old Style" panose="02050604050505020204" pitchFamily="18" charset="0"/>
              </a:rPr>
              <a:t>Acts 2:14-21</a:t>
            </a:r>
            <a:endParaRPr lang="en-US" sz="4000" dirty="0"/>
          </a:p>
        </p:txBody>
      </p:sp>
      <p:sp>
        <p:nvSpPr>
          <p:cNvPr id="13314" name="Rectangle 3">
            <a:extLst>
              <a:ext uri="{FF2B5EF4-FFF2-40B4-BE49-F238E27FC236}">
                <a16:creationId xmlns:a16="http://schemas.microsoft.com/office/drawing/2014/main" id="{FEFB1092-A63D-0A2C-F43F-4B0B58F8740C}"/>
              </a:ext>
            </a:extLst>
          </p:cNvPr>
          <p:cNvSpPr>
            <a:spLocks noGrp="1" noChangeArrowheads="1"/>
          </p:cNvSpPr>
          <p:nvPr>
            <p:ph idx="1"/>
          </p:nvPr>
        </p:nvSpPr>
        <p:spPr>
          <a:xfrm>
            <a:off x="283116" y="1447150"/>
            <a:ext cx="8577765" cy="5691587"/>
          </a:xfrm>
        </p:spPr>
        <p:txBody>
          <a:bodyPr>
            <a:normAutofit/>
          </a:bodyPr>
          <a:lstStyle/>
          <a:p>
            <a:pPr>
              <a:spcBef>
                <a:spcPts val="0"/>
              </a:spcBef>
            </a:pPr>
            <a:r>
              <a:rPr lang="en-US" altLang="en-US" sz="3400" b="1" dirty="0">
                <a:latin typeface="Calibri" panose="020F0502020204030204" pitchFamily="34" charset="0"/>
                <a:ea typeface="Calibri" panose="020F0502020204030204" pitchFamily="34" charset="0"/>
                <a:cs typeface="Calibri" panose="020F0502020204030204" pitchFamily="34" charset="0"/>
              </a:rPr>
              <a:t>Peter refutes the false charge of drunkenness</a:t>
            </a:r>
          </a:p>
          <a:p>
            <a:pPr marL="577850" lvl="1" indent="-288925">
              <a:spcBef>
                <a:spcPts val="0"/>
              </a:spcBef>
            </a:pP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It was too early to be drunk [9:00 a.m.]</a:t>
            </a:r>
          </a:p>
          <a:p>
            <a:pPr marL="577850" lvl="1" indent="-288925">
              <a:spcBef>
                <a:spcPts val="0"/>
              </a:spcBef>
            </a:pP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Peter’s clear speech also demonstrated sobriety</a:t>
            </a:r>
            <a:r>
              <a:rPr lang="en-US" altLang="en-US" sz="3100" b="1" dirty="0">
                <a:latin typeface="Calibri" panose="020F0502020204030204" pitchFamily="34" charset="0"/>
                <a:ea typeface="Calibri" panose="020F0502020204030204" pitchFamily="34" charset="0"/>
                <a:cs typeface="Calibri" panose="020F0502020204030204" pitchFamily="34" charset="0"/>
              </a:rPr>
              <a:t>.</a:t>
            </a:r>
          </a:p>
          <a:p>
            <a:pPr>
              <a:spcBef>
                <a:spcPts val="0"/>
              </a:spcBef>
            </a:pPr>
            <a:r>
              <a:rPr lang="en-US" altLang="en-US" sz="3400" b="1" dirty="0">
                <a:latin typeface="Calibri" panose="020F0502020204030204" pitchFamily="34" charset="0"/>
                <a:ea typeface="Calibri" panose="020F0502020204030204" pitchFamily="34" charset="0"/>
                <a:cs typeface="Calibri" panose="020F0502020204030204" pitchFamily="34" charset="0"/>
              </a:rPr>
              <a:t>What was happening was a fulfillment of prophecy the prophet Joel (2:16-21).</a:t>
            </a:r>
          </a:p>
          <a:p>
            <a:pPr marL="577850" lvl="1" indent="-288925">
              <a:spcBef>
                <a:spcPts val="0"/>
              </a:spcBef>
            </a:pP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Joel spoke of the deliverance of the </a:t>
            </a:r>
            <a:r>
              <a:rPr lang="en-US" altLang="en-US" sz="31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“remnant”  </a:t>
            </a: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of Israel in </a:t>
            </a:r>
            <a:r>
              <a:rPr lang="en-US" altLang="en-US" sz="31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last days” </a:t>
            </a: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(Joel 2:28-32;                     cf. Isaiah 2:1-4; Micah 4:1-5).</a:t>
            </a:r>
          </a:p>
          <a:p>
            <a:pPr marL="577850" lvl="1" indent="-288925">
              <a:spcBef>
                <a:spcPts val="0"/>
              </a:spcBef>
            </a:pP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“last days” in Bible prophecy often refers to the final dispensation of time in God’s dealings with man.</a:t>
            </a:r>
          </a:p>
          <a:p>
            <a:pPr marL="577850" lvl="2" indent="-288925">
              <a:spcBef>
                <a:spcPts val="0"/>
              </a:spcBef>
            </a:pP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We are NOW living in these days (Heb. 1:1-2).</a:t>
            </a:r>
          </a:p>
          <a:p>
            <a:pPr lvl="1">
              <a:spcBef>
                <a:spcPts val="0"/>
              </a:spcBef>
            </a:pPr>
            <a:endParaRPr lang="en-US" altLang="en-US" sz="30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95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fade">
                                      <p:cBhvr>
                                        <p:cTn id="12" dur="1000"/>
                                        <p:tgtEl>
                                          <p:spTgt spid="13314">
                                            <p:txEl>
                                              <p:pRg st="1" end="1"/>
                                            </p:txEl>
                                          </p:spTgt>
                                        </p:tgtEl>
                                      </p:cBhvr>
                                    </p:animEffect>
                                    <p:anim calcmode="lin" valueType="num">
                                      <p:cBhvr>
                                        <p:cTn id="13"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31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fade">
                                      <p:cBhvr>
                                        <p:cTn id="17" dur="1000"/>
                                        <p:tgtEl>
                                          <p:spTgt spid="13314">
                                            <p:txEl>
                                              <p:pRg st="2" end="2"/>
                                            </p:txEl>
                                          </p:spTgt>
                                        </p:tgtEl>
                                      </p:cBhvr>
                                    </p:animEffect>
                                    <p:anim calcmode="lin" valueType="num">
                                      <p:cBhvr>
                                        <p:cTn id="18"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33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314">
                                            <p:txEl>
                                              <p:pRg st="3" end="3"/>
                                            </p:txEl>
                                          </p:spTgt>
                                        </p:tgtEl>
                                        <p:attrNameLst>
                                          <p:attrName>style.visibility</p:attrName>
                                        </p:attrNameLst>
                                      </p:cBhvr>
                                      <p:to>
                                        <p:strVal val="visible"/>
                                      </p:to>
                                    </p:set>
                                    <p:animEffect transition="in" filter="fade">
                                      <p:cBhvr>
                                        <p:cTn id="24" dur="1000"/>
                                        <p:tgtEl>
                                          <p:spTgt spid="13314">
                                            <p:txEl>
                                              <p:pRg st="3" end="3"/>
                                            </p:txEl>
                                          </p:spTgt>
                                        </p:tgtEl>
                                      </p:cBhvr>
                                    </p:animEffect>
                                    <p:anim calcmode="lin" valueType="num">
                                      <p:cBhvr>
                                        <p:cTn id="25"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31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314">
                                            <p:txEl>
                                              <p:pRg st="4" end="4"/>
                                            </p:txEl>
                                          </p:spTgt>
                                        </p:tgtEl>
                                        <p:attrNameLst>
                                          <p:attrName>style.visibility</p:attrName>
                                        </p:attrNameLst>
                                      </p:cBhvr>
                                      <p:to>
                                        <p:strVal val="visible"/>
                                      </p:to>
                                    </p:set>
                                    <p:animEffect transition="in" filter="fade">
                                      <p:cBhvr>
                                        <p:cTn id="29" dur="1000"/>
                                        <p:tgtEl>
                                          <p:spTgt spid="13314">
                                            <p:txEl>
                                              <p:pRg st="4" end="4"/>
                                            </p:txEl>
                                          </p:spTgt>
                                        </p:tgtEl>
                                      </p:cBhvr>
                                    </p:animEffect>
                                    <p:anim calcmode="lin" valueType="num">
                                      <p:cBhvr>
                                        <p:cTn id="30"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331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314">
                                            <p:txEl>
                                              <p:pRg st="5" end="5"/>
                                            </p:txEl>
                                          </p:spTgt>
                                        </p:tgtEl>
                                        <p:attrNameLst>
                                          <p:attrName>style.visibility</p:attrName>
                                        </p:attrNameLst>
                                      </p:cBhvr>
                                      <p:to>
                                        <p:strVal val="visible"/>
                                      </p:to>
                                    </p:set>
                                    <p:animEffect transition="in" filter="fade">
                                      <p:cBhvr>
                                        <p:cTn id="34" dur="1000"/>
                                        <p:tgtEl>
                                          <p:spTgt spid="13314">
                                            <p:txEl>
                                              <p:pRg st="5" end="5"/>
                                            </p:txEl>
                                          </p:spTgt>
                                        </p:tgtEl>
                                      </p:cBhvr>
                                    </p:animEffect>
                                    <p:anim calcmode="lin" valueType="num">
                                      <p:cBhvr>
                                        <p:cTn id="35" dur="10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3314">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314">
                                            <p:txEl>
                                              <p:pRg st="6" end="6"/>
                                            </p:txEl>
                                          </p:spTgt>
                                        </p:tgtEl>
                                        <p:attrNameLst>
                                          <p:attrName>style.visibility</p:attrName>
                                        </p:attrNameLst>
                                      </p:cBhvr>
                                      <p:to>
                                        <p:strVal val="visible"/>
                                      </p:to>
                                    </p:set>
                                    <p:animEffect transition="in" filter="fade">
                                      <p:cBhvr>
                                        <p:cTn id="39" dur="1000"/>
                                        <p:tgtEl>
                                          <p:spTgt spid="13314">
                                            <p:txEl>
                                              <p:pRg st="6" end="6"/>
                                            </p:txEl>
                                          </p:spTgt>
                                        </p:tgtEl>
                                      </p:cBhvr>
                                    </p:animEffect>
                                    <p:anim calcmode="lin" valueType="num">
                                      <p:cBhvr>
                                        <p:cTn id="40" dur="1000" fill="hold"/>
                                        <p:tgtEl>
                                          <p:spTgt spid="1331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33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1211</TotalTime>
  <Words>1976</Words>
  <Application>Microsoft Office PowerPoint</Application>
  <PresentationFormat>On-screen Show (4:3)</PresentationFormat>
  <Paragraphs>109</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Baskerville Old Face</vt:lpstr>
      <vt:lpstr>Bookman Old Style</vt:lpstr>
      <vt:lpstr>Calibri</vt:lpstr>
      <vt:lpstr>Calibri Light</vt:lpstr>
      <vt:lpstr>Wingdings</vt:lpstr>
      <vt:lpstr>Office Theme</vt:lpstr>
      <vt:lpstr>A C T S</vt:lpstr>
      <vt:lpstr>A C T S</vt:lpstr>
      <vt:lpstr>The Baptism Of The Holy Spirit    Acts 2:1-4</vt:lpstr>
      <vt:lpstr>PowerPoint Presentation</vt:lpstr>
      <vt:lpstr>PowerPoint Presentation</vt:lpstr>
      <vt:lpstr>The Baptism Of The Holy Spirit    Acts 2:1-4</vt:lpstr>
      <vt:lpstr>The Baptism Of The Holy Spirit    Acts 2:1-4</vt:lpstr>
      <vt:lpstr>The Crowd’s Reaction Acts 2:5-13</vt:lpstr>
      <vt:lpstr>Peter’s Explanation Acts 2:14-21</vt:lpstr>
      <vt:lpstr>Peter’s Explanation Acts 2:14-21</vt:lpstr>
      <vt:lpstr>Peter’s Explanation Acts 2:14-21</vt:lpstr>
      <vt:lpstr>Important Lesson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Steve Klein</cp:lastModifiedBy>
  <cp:revision>109</cp:revision>
  <cp:lastPrinted>2025-08-12T21:05:34Z</cp:lastPrinted>
  <dcterms:created xsi:type="dcterms:W3CDTF">2017-02-28T16:48:13Z</dcterms:created>
  <dcterms:modified xsi:type="dcterms:W3CDTF">2025-08-13T16:11:06Z</dcterms:modified>
</cp:coreProperties>
</file>