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724" r:id="rId3"/>
    <p:sldId id="729" r:id="rId4"/>
    <p:sldId id="730" r:id="rId5"/>
    <p:sldId id="279" r:id="rId6"/>
    <p:sldId id="731" r:id="rId7"/>
    <p:sldId id="732" r:id="rId8"/>
    <p:sldId id="733" r:id="rId9"/>
    <p:sldId id="734" r:id="rId10"/>
    <p:sldId id="735" r:id="rId11"/>
    <p:sldId id="736" r:id="rId12"/>
    <p:sldId id="737" r:id="rId13"/>
    <p:sldId id="738"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69608" autoAdjust="0"/>
  </p:normalViewPr>
  <p:slideViewPr>
    <p:cSldViewPr snapToGrid="0">
      <p:cViewPr varScale="1">
        <p:scale>
          <a:sx n="33" d="100"/>
          <a:sy n="33" d="100"/>
        </p:scale>
        <p:origin x="162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8/15/2025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8/15/2025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64D11-E139-AA6D-54DE-11D5728CA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AD4B2-BF1D-8394-AED3-F991661C9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649C3-C594-FFD1-8760-628250E847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Mark 16:20  </a:t>
            </a:r>
            <a:r>
              <a:rPr lang="en-US" dirty="0"/>
              <a:t>And they went out and preached everywhere, the Lord working with them and confirming the word through the accompanying signs. Amen.</a:t>
            </a:r>
          </a:p>
        </p:txBody>
      </p:sp>
      <p:sp>
        <p:nvSpPr>
          <p:cNvPr id="4" name="Slide Number Placeholder 3">
            <a:extLst>
              <a:ext uri="{FF2B5EF4-FFF2-40B4-BE49-F238E27FC236}">
                <a16:creationId xmlns:a16="http://schemas.microsoft.com/office/drawing/2014/main" id="{14C0D09D-22E7-CF1D-7928-D595986D3F57}"/>
              </a:ext>
            </a:extLst>
          </p:cNvPr>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382529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BA29B-7893-A066-3C0D-E5FFAC89A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3EDA8-A18C-ED19-B46D-9FA426311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F76D1-BDB3-3DE2-1D92-EB927CE461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*Facts are meant to produce emotion, not the other way around.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Acts 5:32  </a:t>
            </a:r>
            <a:r>
              <a:rPr lang="en-US" dirty="0"/>
              <a:t>And we are His witnesses to these things, and so also is the Holy Spirit whom God has given to those who obey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5:5  </a:t>
            </a:r>
            <a:r>
              <a:rPr lang="en-US" dirty="0"/>
              <a:t>Now hope does not disappoint, because the love of God has been poured out in our hearts by the Holy Spirit who was given to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Corinthians 5:5  </a:t>
            </a:r>
            <a:r>
              <a:rPr lang="en-US" dirty="0"/>
              <a:t>Now He who has prepared us for this very thing is God, who also has given us the Spirit as a guarantee.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1Th_4:8  </a:t>
            </a:r>
            <a:r>
              <a:rPr lang="en-US" dirty="0"/>
              <a:t>Therefore he who rejects this does not reject man, but God, who has also given us His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2Ti_1:7  </a:t>
            </a:r>
            <a:r>
              <a:rPr lang="en-US" dirty="0"/>
              <a:t>For God has not given us a spirit of fear, but of power and of love and of a sound 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1Jn_3:24  </a:t>
            </a:r>
            <a:r>
              <a:rPr lang="en-US" dirty="0"/>
              <a:t>Now he who keeps His commandments abides in Him, and He in him. And by this we know that He abides in us, by the Spirit whom He has given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1Jn_4:13  </a:t>
            </a:r>
            <a:r>
              <a:rPr lang="en-US" dirty="0"/>
              <a:t>By this we know that we abide in Him, and He in us, because He has given us of His Spirit.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Corinthians 1:22  </a:t>
            </a:r>
            <a:r>
              <a:rPr lang="en-US" dirty="0"/>
              <a:t>who also has sealed us and given us the Spirit in our hearts as a guarantee.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Galatians 4:6  </a:t>
            </a:r>
            <a:r>
              <a:rPr lang="en-US" dirty="0"/>
              <a:t>And because you are sons, God has sent forth the Spirit of His Son into your hearts, crying out, "Abba, Father!“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Thessalonians 2:14 </a:t>
            </a:r>
            <a:r>
              <a:rPr lang="en-US" dirty="0"/>
              <a:t>“He called you by our gospel, for the obtaining of the glory of our Lord Jesus Christ. </a:t>
            </a:r>
          </a:p>
        </p:txBody>
      </p:sp>
      <p:sp>
        <p:nvSpPr>
          <p:cNvPr id="4" name="Slide Number Placeholder 3">
            <a:extLst>
              <a:ext uri="{FF2B5EF4-FFF2-40B4-BE49-F238E27FC236}">
                <a16:creationId xmlns:a16="http://schemas.microsoft.com/office/drawing/2014/main" id="{B9070B42-FADB-6A96-0258-27C41DEE6008}"/>
              </a:ext>
            </a:extLst>
          </p:cNvPr>
          <p:cNvSpPr>
            <a:spLocks noGrp="1"/>
          </p:cNvSpPr>
          <p:nvPr>
            <p:ph type="sldNum" sz="quarter" idx="5"/>
          </p:nvPr>
        </p:nvSpPr>
        <p:spPr/>
        <p:txBody>
          <a:bodyPr/>
          <a:lstStyle/>
          <a:p>
            <a:fld id="{6C375006-0123-1F4D-8D80-DD5E1EF6A871}" type="slidenum">
              <a:rPr lang="en-US" smtClean="0"/>
              <a:t>11</a:t>
            </a:fld>
            <a:endParaRPr lang="en-US"/>
          </a:p>
        </p:txBody>
      </p:sp>
    </p:spTree>
    <p:extLst>
      <p:ext uri="{BB962C8B-B14F-4D97-AF65-F5344CB8AC3E}">
        <p14:creationId xmlns:p14="http://schemas.microsoft.com/office/powerpoint/2010/main" val="1659996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3AB7-D701-161B-22D2-CEDEA5C61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8A276-B924-06B0-78D9-E96F9FB19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DEDD7-7E8B-2DF6-2F82-E83E6AD595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5E61D62-E104-EF40-A1B7-9E9A1F0BC5A8}"/>
              </a:ext>
            </a:extLst>
          </p:cNvPr>
          <p:cNvSpPr>
            <a:spLocks noGrp="1"/>
          </p:cNvSpPr>
          <p:nvPr>
            <p:ph type="sldNum" sz="quarter" idx="5"/>
          </p:nvPr>
        </p:nvSpPr>
        <p:spPr/>
        <p:txBody>
          <a:bodyPr/>
          <a:lstStyle/>
          <a:p>
            <a:fld id="{6C375006-0123-1F4D-8D80-DD5E1EF6A871}" type="slidenum">
              <a:rPr lang="en-US" smtClean="0"/>
              <a:t>12</a:t>
            </a:fld>
            <a:endParaRPr lang="en-US"/>
          </a:p>
        </p:txBody>
      </p:sp>
    </p:spTree>
    <p:extLst>
      <p:ext uri="{BB962C8B-B14F-4D97-AF65-F5344CB8AC3E}">
        <p14:creationId xmlns:p14="http://schemas.microsoft.com/office/powerpoint/2010/main" val="42173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5B65D-B61B-4F3D-C9BE-8E407B10A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50FE3-8237-271A-7A6B-00ADAE416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8622A-54C2-2FF6-4E18-365A300023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Hebrews 10:24-25  </a:t>
            </a:r>
            <a:r>
              <a:rPr lang="en-US" dirty="0"/>
              <a:t>And let us consider one another in order to stir up love and good works,  25  not forsaking the assembling of ourselves together, as is the manner of some, but exhorting one another, and so much the more as you see the Day approaching.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John 3:17-18  </a:t>
            </a:r>
            <a:r>
              <a:rPr lang="en-US" dirty="0"/>
              <a:t>But whoever has this world's goods, and sees his brother in need, and shuts up his heart from him, how does the love of God abide in him?  18  My little children, let us not love in word or in tongue, but in deed and in truth.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Hebrews 13:1-2  </a:t>
            </a:r>
            <a:r>
              <a:rPr lang="en-US" dirty="0"/>
              <a:t>Let brotherly love continue.  2  Do not forget to entertain strangers, for by so doing some have unwittingly entertained angels.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12:10  </a:t>
            </a:r>
            <a:r>
              <a:rPr lang="en-US" dirty="0"/>
              <a:t>Be kindly affectionate to one another with brotherly love, in honor giving preference to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Romans 12:13  </a:t>
            </a:r>
            <a:r>
              <a:rPr lang="en-US" dirty="0"/>
              <a:t>distributing to the needs of the saints, given to hospitality.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E68AD73-B35C-73A5-B270-2B590A764810}"/>
              </a:ext>
            </a:extLst>
          </p:cNvPr>
          <p:cNvSpPr>
            <a:spLocks noGrp="1"/>
          </p:cNvSpPr>
          <p:nvPr>
            <p:ph type="sldNum" sz="quarter" idx="5"/>
          </p:nvPr>
        </p:nvSpPr>
        <p:spPr/>
        <p:txBody>
          <a:bodyPr/>
          <a:lstStyle/>
          <a:p>
            <a:fld id="{6C375006-0123-1F4D-8D80-DD5E1EF6A871}" type="slidenum">
              <a:rPr lang="en-US" smtClean="0"/>
              <a:t>13</a:t>
            </a:fld>
            <a:endParaRPr lang="en-US"/>
          </a:p>
        </p:txBody>
      </p:sp>
    </p:spTree>
    <p:extLst>
      <p:ext uri="{BB962C8B-B14F-4D97-AF65-F5344CB8AC3E}">
        <p14:creationId xmlns:p14="http://schemas.microsoft.com/office/powerpoint/2010/main" val="198481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3519B-7F1E-0C5F-6F41-E1A3B7AF8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0E5B1-0EB6-417E-13AB-2D178AF74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D62B3-B11B-56B4-0CFD-0D92277FD76C}"/>
              </a:ext>
            </a:extLst>
          </p:cNvPr>
          <p:cNvSpPr>
            <a:spLocks noGrp="1"/>
          </p:cNvSpPr>
          <p:nvPr>
            <p:ph type="body" idx="1"/>
          </p:nvPr>
        </p:nvSpPr>
        <p:spPr/>
        <p:txBody>
          <a:bodyPr/>
          <a:lstStyle/>
          <a:p>
            <a:r>
              <a:rPr lang="en-US" b="1" dirty="0"/>
              <a:t>Acts 11:15-17  </a:t>
            </a:r>
            <a:r>
              <a:rPr lang="en-US" dirty="0"/>
              <a:t>And as I began to speak, the Holy Spirit fell upon them, as upon us at the beginning.  16  Then I remembered the word of the Lord, how He said, 'John indeed baptized with water, but you shall be baptized with the Holy Spirit.'  17  If therefore God gave them the same gift as He gave us when we believed on the Lord Jesus Christ, who was I that I could withstand God?“</a:t>
            </a:r>
          </a:p>
          <a:p>
            <a:r>
              <a:rPr lang="en-US" b="1" dirty="0"/>
              <a:t>Acts 21:8-9  </a:t>
            </a:r>
            <a:r>
              <a:rPr lang="en-US" dirty="0"/>
              <a:t>On the next day we who were Paul's companions departed and came to Caesarea, and entered the house of Philip the evangelist, who was one of the seven, and stayed with him.  9  Now this man had four virgin daughters who prophesied.</a:t>
            </a:r>
          </a:p>
          <a:p>
            <a:r>
              <a:rPr lang="en-US" b="1" dirty="0"/>
              <a:t>Revelation 1:9-10  </a:t>
            </a:r>
            <a:r>
              <a:rPr lang="en-US" dirty="0"/>
              <a:t>I, John, both your brother and companion in the tribulation and kingdom and patience of Jesus Christ, was on the island that is called Patmos for the word of God and for the testimony of Jesus Christ.  10  I was in the Spirit on the Lord's Day, and I heard behind me a loud voice, as of a trumpet,</a:t>
            </a:r>
          </a:p>
        </p:txBody>
      </p:sp>
      <p:sp>
        <p:nvSpPr>
          <p:cNvPr id="4" name="Slide Number Placeholder 3">
            <a:extLst>
              <a:ext uri="{FF2B5EF4-FFF2-40B4-BE49-F238E27FC236}">
                <a16:creationId xmlns:a16="http://schemas.microsoft.com/office/drawing/2014/main" id="{FBBD6690-AAE1-5AD2-EFA2-4E4C94559DE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47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BC7E5-19E0-6560-6AC1-21088367C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E4FB0-3F0E-D9CD-D6E7-296072603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C310F-B935-6899-720B-8E6095D918EB}"/>
              </a:ext>
            </a:extLst>
          </p:cNvPr>
          <p:cNvSpPr>
            <a:spLocks noGrp="1"/>
          </p:cNvSpPr>
          <p:nvPr>
            <p:ph type="body" idx="1"/>
          </p:nvPr>
        </p:nvSpPr>
        <p:spPr/>
        <p:txBody>
          <a:bodyPr/>
          <a:lstStyle/>
          <a:p>
            <a:r>
              <a:rPr lang="en-US" b="1" dirty="0"/>
              <a:t>Isaiah 13:10-11  </a:t>
            </a:r>
            <a:r>
              <a:rPr lang="en-US" dirty="0"/>
              <a:t>For the stars of heaven and their constellations Will not give their light; The sun will be darkened in its going forth, And the moon will not cause its light to shine.  11  "I will punish the world for its evil, And the wicked for their iniquity; I will halt the arrogance of the proud, And will lay low the haughtiness of the terrible.</a:t>
            </a:r>
          </a:p>
          <a:p>
            <a:r>
              <a:rPr lang="en-US" b="1" dirty="0"/>
              <a:t>Matthew 24:29  </a:t>
            </a:r>
            <a:r>
              <a:rPr lang="en-US" dirty="0"/>
              <a:t>"Immediately after the tribulation of those days the sun will be darkened, and the moon will not give its light; the stars will fall from heaven, and the powers of the heavens will be shaken.</a:t>
            </a:r>
          </a:p>
          <a:p>
            <a:endParaRPr lang="en-US" dirty="0"/>
          </a:p>
          <a:p>
            <a:r>
              <a:rPr lang="en-US" b="1" dirty="0"/>
              <a:t>Peter’s explanation of what had just occurred set the stage for his preaching </a:t>
            </a:r>
          </a:p>
          <a:p>
            <a:r>
              <a:rPr lang="en-US" dirty="0"/>
              <a:t>   –   The very first gospel sermon    Acts 2:22-36    Lk 24:46-47    Isa 2:3</a:t>
            </a:r>
          </a:p>
          <a:p>
            <a:r>
              <a:rPr lang="en-US" dirty="0"/>
              <a:t>   –   Peter will now “unlock the doors of the kingdom”    Matt 16:19</a:t>
            </a:r>
          </a:p>
          <a:p>
            <a:endParaRPr lang="en-US" dirty="0"/>
          </a:p>
        </p:txBody>
      </p:sp>
      <p:sp>
        <p:nvSpPr>
          <p:cNvPr id="4" name="Slide Number Placeholder 3">
            <a:extLst>
              <a:ext uri="{FF2B5EF4-FFF2-40B4-BE49-F238E27FC236}">
                <a16:creationId xmlns:a16="http://schemas.microsoft.com/office/drawing/2014/main" id="{E2B07345-9BAA-88C1-6B53-B1F23F676D5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375006-0123-1F4D-8D80-DD5E1EF6A8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18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14:26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the Helper, the Holy Spirit, whom the Father will send in My name, He will teach you all things, and bring to your remembrance all things that I said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15:26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when the Helper comes, whom I shall send to you from the Father, the Spirit of truth who proceeds from the Father, He will testify of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16:7-8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Nevertheless I tell you the truth. It is to your advantage that I go away; for if I do not go away, the Helper will not come to you; but if I depart, I will send Him to you.  8  And when He has come, He will convict the world of sin, and of righteousness, and of judgment:</a:t>
            </a:r>
          </a:p>
          <a:p>
            <a:r>
              <a:rPr lang="en-US" b="1" dirty="0"/>
              <a:t>Luk_7:22  </a:t>
            </a:r>
            <a:r>
              <a:rPr lang="en-US" dirty="0"/>
              <a:t>Jesus answered and said to them, "Go and tell John the things you have seen and heard: that the blind see, the lame walk, the lepers are cleansed, the deaf hear, the dead are raised, the poor have the gospel preached to them.</a:t>
            </a:r>
          </a:p>
          <a:p>
            <a:r>
              <a:rPr lang="en-US" b="1" dirty="0"/>
              <a:t>Luk_20:1  </a:t>
            </a:r>
            <a:r>
              <a:rPr lang="en-US" dirty="0"/>
              <a:t>Now it happened on one of those days, as He taught the people in the temple and preached the gospel, that the chief priests and the scribes, together with the elders, confronted Him</a:t>
            </a:r>
          </a:p>
        </p:txBody>
      </p:sp>
      <p:sp>
        <p:nvSpPr>
          <p:cNvPr id="4" name="Slide Number Placeholder 3"/>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119270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08707-CE25-EB3F-03E9-3753A5407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73F6C-FA7C-4D79-4593-5E88813BC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366C1-D050-27F5-6894-4640BFB5FA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John 18:31-32  </a:t>
            </a:r>
            <a:r>
              <a:rPr lang="en-US" dirty="0"/>
              <a:t>Then Pilate said to them, "You take Him and judge Him according to your law." Therefore the Jews said to him, "It is not lawful for us to put anyone to death,"  32  that the saying of Jesus might be fulfilled which He spoke, signifying by what death He would die.</a:t>
            </a:r>
          </a:p>
        </p:txBody>
      </p:sp>
      <p:sp>
        <p:nvSpPr>
          <p:cNvPr id="4" name="Slide Number Placeholder 3">
            <a:extLst>
              <a:ext uri="{FF2B5EF4-FFF2-40B4-BE49-F238E27FC236}">
                <a16:creationId xmlns:a16="http://schemas.microsoft.com/office/drawing/2014/main" id="{8C5E1F44-E7D5-AD46-3E27-60F2434D510F}"/>
              </a:ext>
            </a:extLst>
          </p:cNvPr>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138775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B40F9-3F5C-9263-5077-BEB26685C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EE9BF-FDCD-9221-C0A7-84AC10A58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E1143-081A-8D2D-BB6B-3D156D87AA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Acts 5:35-39  </a:t>
            </a:r>
            <a:r>
              <a:rPr lang="en-US" dirty="0"/>
              <a:t>And he said to them: "Men of Israel, take heed to yourselves what you intend to do regarding these men.  36  For some time ago Theudas rose up, claiming to be somebody. A number of men, about four hundred, joined him. He was slain, and all who obeyed him were scattered and came to nothing.  37  After this man, Judas of Galilee rose up in the days of the census, and drew away many people after him. He also perished, and all who obeyed him were dispersed.  38  And now I say to you, keep away from these men and let them alone; for if this plan or this work is of men, it will come to nothing;  39  but if it is of God, you cannot overthrow it—lest you even be found to fight against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Hebrews 2:14-15  </a:t>
            </a:r>
            <a:r>
              <a:rPr lang="en-US" dirty="0"/>
              <a:t>Inasmuch then as the children have partaken of flesh and blood, He Himself likewise shared in the same, that through death He might destroy him who had the power of death, that is, the devil,  15  and release those who through fear of death were all their lifetime subject to bondage.</a:t>
            </a:r>
          </a:p>
        </p:txBody>
      </p:sp>
      <p:sp>
        <p:nvSpPr>
          <p:cNvPr id="4" name="Slide Number Placeholder 3">
            <a:extLst>
              <a:ext uri="{FF2B5EF4-FFF2-40B4-BE49-F238E27FC236}">
                <a16:creationId xmlns:a16="http://schemas.microsoft.com/office/drawing/2014/main" id="{6E118150-D757-5345-A526-AA1CF0DC8762}"/>
              </a:ext>
            </a:extLst>
          </p:cNvPr>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163241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AA270-E408-F6E7-61E6-D68245D42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7EED5-DC3B-9D77-1724-C9C26D134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74DB16-A08F-1315-0729-3B6C4F83A7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These are texts his audience would have been familiar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Psalms 16:8-11  </a:t>
            </a:r>
            <a:r>
              <a:rPr lang="en-US" dirty="0"/>
              <a:t>I have set the LORD always before me; Because He is at my right hand I shall not be moved.  9  Therefore my heart is glad, and my glory rejoices; My flesh also will rest in hope.  10  For You will not leave my soul in </a:t>
            </a:r>
            <a:r>
              <a:rPr lang="en-US" dirty="0" err="1"/>
              <a:t>Sheol</a:t>
            </a:r>
            <a:r>
              <a:rPr lang="en-US" dirty="0"/>
              <a:t>, Nor will You allow Your Holy One to see corruption.  11  You will show me the path of life; In Your presence is fullness of joy; At Your right hand are pleasures forevermore.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Samuel 7:12-13  </a:t>
            </a:r>
            <a:r>
              <a:rPr lang="en-US" dirty="0"/>
              <a:t>"When your days are fulfilled and you rest with your fathers, I will set up your seed after you, who will come from your body, and I will establish his kingdom.  13  He shall build a house for My name, and I will establish the throne of his kingdom forever.</a:t>
            </a:r>
          </a:p>
        </p:txBody>
      </p:sp>
      <p:sp>
        <p:nvSpPr>
          <p:cNvPr id="4" name="Slide Number Placeholder 3">
            <a:extLst>
              <a:ext uri="{FF2B5EF4-FFF2-40B4-BE49-F238E27FC236}">
                <a16:creationId xmlns:a16="http://schemas.microsoft.com/office/drawing/2014/main" id="{B3080315-5AAB-550C-912E-10D9B8ADD063}"/>
              </a:ext>
            </a:extLst>
          </p:cNvPr>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252168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6C042-91CA-D699-9E1A-8139A8953E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3A099-46EB-DF2A-98A0-22418420B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38A7C2-7A94-E184-B5F4-414F7D7F3C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John 1:1-3  </a:t>
            </a:r>
            <a:r>
              <a:rPr lang="en-US" dirty="0"/>
              <a:t>That which was from the beginning, which we have heard, which we have seen with our eyes, which we have looked upon, and our hands have handled, concerning the Word of life—  2  the life was manifested, and we have seen, and bear witness, and declare to you that eternal life which was with the Father and was manifested to us—  3  that which we have seen and heard we declare to you, that you also may have fellowship with us; and truly our fellowship is with the Father and with His Son Jesus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Deuteronomy 19:15  </a:t>
            </a:r>
            <a:r>
              <a:rPr lang="en-US" dirty="0"/>
              <a:t>"One witness shall not rise against a man concerning any iniquity or any sin that he commits; by the mouth of two or three witnesses the matter shall be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Matthew 18:16  </a:t>
            </a:r>
            <a:r>
              <a:rPr lang="en-US" dirty="0"/>
              <a:t>But if he will not hear, take with you one or two more, that 'BY THE MOUTH OF TWO OR THREE WITNESSES EVERY WORD MAY BE ESTABLISHED.'</a:t>
            </a:r>
          </a:p>
        </p:txBody>
      </p:sp>
      <p:sp>
        <p:nvSpPr>
          <p:cNvPr id="4" name="Slide Number Placeholder 3">
            <a:extLst>
              <a:ext uri="{FF2B5EF4-FFF2-40B4-BE49-F238E27FC236}">
                <a16:creationId xmlns:a16="http://schemas.microsoft.com/office/drawing/2014/main" id="{F9CDC94D-FAB5-A06C-819E-91006123A067}"/>
              </a:ext>
            </a:extLst>
          </p:cNvPr>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256275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8/15/2025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8/15/2025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8/15/2025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8/15/2025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6D267-B001-8441-F6E6-8D9527FBDB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D0294F-1345-E638-4263-EF86B77E54C2}"/>
              </a:ext>
            </a:extLst>
          </p:cNvPr>
          <p:cNvSpPr>
            <a:spLocks noGrp="1"/>
          </p:cNvSpPr>
          <p:nvPr>
            <p:ph type="title"/>
          </p:nvPr>
        </p:nvSpPr>
        <p:spPr>
          <a:xfrm>
            <a:off x="426617" y="138037"/>
            <a:ext cx="8290761" cy="1315454"/>
          </a:xfrm>
        </p:spPr>
        <p:txBody>
          <a:bodyPr>
            <a:normAutofit/>
          </a:bodyPr>
          <a:lstStyle/>
          <a:p>
            <a:pPr algn="ctr"/>
            <a:r>
              <a:rPr lang="en-US" sz="4000" dirty="0">
                <a:latin typeface="Bookman Old Style" panose="02050604050505020204" pitchFamily="18" charset="0"/>
              </a:rPr>
              <a:t>Peter’s Sermon</a:t>
            </a:r>
            <a:br>
              <a:rPr lang="en-US" sz="4000" dirty="0">
                <a:latin typeface="Bookman Old Style" panose="02050604050505020204" pitchFamily="18" charset="0"/>
              </a:rPr>
            </a:br>
            <a:r>
              <a:rPr lang="en-US" sz="3600" dirty="0">
                <a:latin typeface="Bookman Old Style" panose="02050604050505020204" pitchFamily="18" charset="0"/>
              </a:rPr>
              <a:t>Acts 2:22-36</a:t>
            </a:r>
            <a:endParaRPr lang="en-US" sz="4000" dirty="0"/>
          </a:p>
        </p:txBody>
      </p:sp>
      <p:sp>
        <p:nvSpPr>
          <p:cNvPr id="13314" name="Rectangle 3">
            <a:extLst>
              <a:ext uri="{FF2B5EF4-FFF2-40B4-BE49-F238E27FC236}">
                <a16:creationId xmlns:a16="http://schemas.microsoft.com/office/drawing/2014/main" id="{2FEC5238-3FA1-F8E4-A0F0-76764485E4C7}"/>
              </a:ext>
            </a:extLst>
          </p:cNvPr>
          <p:cNvSpPr>
            <a:spLocks noGrp="1" noChangeArrowheads="1"/>
          </p:cNvSpPr>
          <p:nvPr>
            <p:ph idx="1"/>
          </p:nvPr>
        </p:nvSpPr>
        <p:spPr>
          <a:xfrm>
            <a:off x="426618" y="1453491"/>
            <a:ext cx="8503070" cy="5404509"/>
          </a:xfrm>
        </p:spPr>
        <p:txBody>
          <a:bodyPr>
            <a:noAutofit/>
          </a:bodyPr>
          <a:lstStyle/>
          <a:p>
            <a:pPr marL="0" lvl="0" indent="0" algn="ctr">
              <a:spcBef>
                <a:spcPts val="0"/>
              </a:spcBef>
              <a:spcAft>
                <a:spcPts val="600"/>
              </a:spcAft>
              <a:buNone/>
            </a:pPr>
            <a:r>
              <a:rPr lang="en-US" altLang="en-US" sz="3600" b="1" cap="small" dirty="0">
                <a:solidFill>
                  <a:prstClr val="black"/>
                </a:solidFill>
                <a:latin typeface="Calibri" panose="020F0502020204030204" pitchFamily="34" charset="0"/>
                <a:ea typeface="Calibri" panose="020F0502020204030204" pitchFamily="34" charset="0"/>
                <a:cs typeface="Calibri" panose="020F0502020204030204" pitchFamily="34" charset="0"/>
              </a:rPr>
              <a:t>Five Proofs that Jesus is Lord and Christ</a:t>
            </a:r>
          </a:p>
          <a:p>
            <a:pPr marL="400050" indent="-400050">
              <a:spcBef>
                <a:spcPts val="0"/>
              </a:spcBef>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5. The outpouring of the Holy Spirit (2:33).</a:t>
            </a:r>
          </a:p>
          <a:p>
            <a:pPr marL="512763" lvl="1" indent="-223838">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This had just been explained (Joel’s prophecy; 2:14-21).</a:t>
            </a:r>
          </a:p>
          <a:p>
            <a:pPr marL="512763" lvl="1" indent="-223838">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audience could not argue against what they themselves had seen and heard.</a:t>
            </a:r>
          </a:p>
          <a:p>
            <a:pPr marL="512763" lvl="1" indent="-223838">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This confirmed the preaching of a resurrected Christ (cf. Mark 16:20).</a:t>
            </a:r>
          </a:p>
          <a:p>
            <a:pPr>
              <a:spcBef>
                <a:spcPts val="0"/>
              </a:spcBef>
            </a:pPr>
            <a:endParaRPr lang="en-US" altLang="en-US" sz="3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3538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1000"/>
                                        <p:tgtEl>
                                          <p:spTgt spid="13314">
                                            <p:txEl>
                                              <p:pRg st="1" end="1"/>
                                            </p:txEl>
                                          </p:spTgt>
                                        </p:tgtEl>
                                      </p:cBhvr>
                                    </p:animEffect>
                                    <p:anim calcmode="lin" valueType="num">
                                      <p:cBhvr>
                                        <p:cTn id="8"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fade">
                                      <p:cBhvr>
                                        <p:cTn id="12" dur="1000"/>
                                        <p:tgtEl>
                                          <p:spTgt spid="13314">
                                            <p:txEl>
                                              <p:pRg st="2" end="2"/>
                                            </p:txEl>
                                          </p:spTgt>
                                        </p:tgtEl>
                                      </p:cBhvr>
                                    </p:animEffect>
                                    <p:anim calcmode="lin" valueType="num">
                                      <p:cBhvr>
                                        <p:cTn id="13"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4">
                                            <p:txEl>
                                              <p:pRg st="3" end="3"/>
                                            </p:txEl>
                                          </p:spTgt>
                                        </p:tgtEl>
                                        <p:attrNameLst>
                                          <p:attrName>style.visibility</p:attrName>
                                        </p:attrNameLst>
                                      </p:cBhvr>
                                      <p:to>
                                        <p:strVal val="visible"/>
                                      </p:to>
                                    </p:set>
                                    <p:animEffect transition="in" filter="fade">
                                      <p:cBhvr>
                                        <p:cTn id="17" dur="1000"/>
                                        <p:tgtEl>
                                          <p:spTgt spid="13314">
                                            <p:txEl>
                                              <p:pRg st="3" end="3"/>
                                            </p:txEl>
                                          </p:spTgt>
                                        </p:tgtEl>
                                      </p:cBhvr>
                                    </p:animEffect>
                                    <p:anim calcmode="lin" valueType="num">
                                      <p:cBhvr>
                                        <p:cTn id="18"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14">
                                            <p:txEl>
                                              <p:pRg st="4" end="4"/>
                                            </p:txEl>
                                          </p:spTgt>
                                        </p:tgtEl>
                                        <p:attrNameLst>
                                          <p:attrName>style.visibility</p:attrName>
                                        </p:attrNameLst>
                                      </p:cBhvr>
                                      <p:to>
                                        <p:strVal val="visible"/>
                                      </p:to>
                                    </p:set>
                                    <p:animEffect transition="in" filter="fade">
                                      <p:cBhvr>
                                        <p:cTn id="22" dur="1000"/>
                                        <p:tgtEl>
                                          <p:spTgt spid="13314">
                                            <p:txEl>
                                              <p:pRg st="4" end="4"/>
                                            </p:txEl>
                                          </p:spTgt>
                                        </p:tgtEl>
                                      </p:cBhvr>
                                    </p:animEffect>
                                    <p:anim calcmode="lin" valueType="num">
                                      <p:cBhvr>
                                        <p:cTn id="23"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1118-E8B4-6A5D-63F6-8633DB629E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7B778C-26DF-D3BB-FE5D-4F57BACFE205}"/>
              </a:ext>
            </a:extLst>
          </p:cNvPr>
          <p:cNvSpPr>
            <a:spLocks noGrp="1"/>
          </p:cNvSpPr>
          <p:nvPr>
            <p:ph type="title"/>
          </p:nvPr>
        </p:nvSpPr>
        <p:spPr>
          <a:xfrm>
            <a:off x="426617" y="138037"/>
            <a:ext cx="8290761" cy="1315454"/>
          </a:xfrm>
        </p:spPr>
        <p:txBody>
          <a:bodyPr>
            <a:normAutofit/>
          </a:bodyPr>
          <a:lstStyle/>
          <a:p>
            <a:pPr algn="ctr"/>
            <a:r>
              <a:rPr lang="en-US" sz="4000" dirty="0">
                <a:latin typeface="Bookman Old Style" panose="02050604050505020204" pitchFamily="18" charset="0"/>
              </a:rPr>
              <a:t>The Response to Peter’s Sermon</a:t>
            </a:r>
            <a:br>
              <a:rPr lang="en-US" sz="4000" dirty="0">
                <a:latin typeface="Bookman Old Style" panose="02050604050505020204" pitchFamily="18" charset="0"/>
              </a:rPr>
            </a:br>
            <a:r>
              <a:rPr lang="en-US" sz="3600" dirty="0">
                <a:latin typeface="Bookman Old Style" panose="02050604050505020204" pitchFamily="18" charset="0"/>
              </a:rPr>
              <a:t>Acts 2:37-47</a:t>
            </a:r>
            <a:endParaRPr lang="en-US" sz="4000" dirty="0"/>
          </a:p>
        </p:txBody>
      </p:sp>
      <p:sp>
        <p:nvSpPr>
          <p:cNvPr id="13314" name="Rectangle 3">
            <a:extLst>
              <a:ext uri="{FF2B5EF4-FFF2-40B4-BE49-F238E27FC236}">
                <a16:creationId xmlns:a16="http://schemas.microsoft.com/office/drawing/2014/main" id="{62F4B747-1F18-ED57-3367-15C974851C6D}"/>
              </a:ext>
            </a:extLst>
          </p:cNvPr>
          <p:cNvSpPr>
            <a:spLocks noGrp="1" noChangeArrowheads="1"/>
          </p:cNvSpPr>
          <p:nvPr>
            <p:ph idx="1"/>
          </p:nvPr>
        </p:nvSpPr>
        <p:spPr>
          <a:xfrm>
            <a:off x="426617" y="1368770"/>
            <a:ext cx="8503070" cy="5404509"/>
          </a:xfrm>
        </p:spPr>
        <p:txBody>
          <a:bodyPr>
            <a:noAutofit/>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Now when they heard this… </a:t>
            </a:r>
          </a:p>
          <a:p>
            <a:pPr marL="514350" lvl="1" indent="-285750">
              <a:spcBef>
                <a:spcPts val="0"/>
              </a:spcBef>
            </a:pPr>
            <a:r>
              <a:rPr lang="en-US" alt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were cut to the heart.*</a:t>
            </a:r>
          </a:p>
          <a:p>
            <a:pPr marL="514350" lvl="1" indent="-285750">
              <a:spcBef>
                <a:spcPts val="0"/>
              </a:spcBef>
            </a:pPr>
            <a:r>
              <a:rPr lang="en-US" alt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said to Peter and the rest of the apostles,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“Men and brethren, what shall we </a:t>
            </a:r>
            <a:r>
              <a:rPr lang="en-US" altLang="en-US" sz="30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marL="57150" indent="-285750">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Peter answers their question.</a:t>
            </a:r>
          </a:p>
          <a:p>
            <a:pPr marL="514350" lvl="1" indent="-285750">
              <a:spcBef>
                <a:spcPts val="0"/>
              </a:spcBef>
            </a:pP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altLang="en-US" sz="30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Repent</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let every one of you be </a:t>
            </a:r>
            <a:r>
              <a:rPr lang="en-US" altLang="en-US" sz="30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baptized</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the name of Jesus Christ </a:t>
            </a:r>
            <a:r>
              <a:rPr lang="en-US" altLang="en-US" sz="30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the remission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of sins.”</a:t>
            </a:r>
          </a:p>
          <a:p>
            <a:pPr marL="514350" lvl="1" indent="-285750">
              <a:spcBef>
                <a:spcPts val="0"/>
              </a:spcBef>
            </a:pP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“You shall receive the gift of the Holy Spirit.”* </a:t>
            </a:r>
          </a:p>
          <a:p>
            <a:pPr marL="514350" lvl="1" indent="-285750">
              <a:spcBef>
                <a:spcPts val="0"/>
              </a:spcBef>
            </a:pPr>
            <a:r>
              <a:rPr lang="en-US" alt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promise of salvation is for </a:t>
            </a:r>
            <a:r>
              <a:rPr lang="en-US" altLang="en-US" sz="3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anyone</a:t>
            </a:r>
            <a:r>
              <a:rPr lang="en-US" alt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who will answer the gospel’s call (2 Thess. 2:14).</a:t>
            </a:r>
          </a:p>
          <a:p>
            <a:pPr marL="514350" lvl="1" indent="-285750">
              <a:spcBef>
                <a:spcPts val="0"/>
              </a:spcBef>
            </a:pPr>
            <a:r>
              <a:rPr lang="en-US" alt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With many other words he exhorted them, saying,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Be saved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from this perverse generation.” </a:t>
            </a:r>
          </a:p>
        </p:txBody>
      </p:sp>
    </p:spTree>
    <p:extLst>
      <p:ext uri="{BB962C8B-B14F-4D97-AF65-F5344CB8AC3E}">
        <p14:creationId xmlns:p14="http://schemas.microsoft.com/office/powerpoint/2010/main" val="2186592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1000"/>
                                        <p:tgtEl>
                                          <p:spTgt spid="13314">
                                            <p:txEl>
                                              <p:pRg st="2" end="2"/>
                                            </p:txEl>
                                          </p:spTgt>
                                        </p:tgtEl>
                                      </p:cBhvr>
                                    </p:animEffect>
                                    <p:anim calcmode="lin" valueType="num">
                                      <p:cBhvr>
                                        <p:cTn id="18"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4">
                                            <p:txEl>
                                              <p:pRg st="4" end="4"/>
                                            </p:txEl>
                                          </p:spTgt>
                                        </p:tgtEl>
                                        <p:attrNameLst>
                                          <p:attrName>style.visibility</p:attrName>
                                        </p:attrNameLst>
                                      </p:cBhvr>
                                      <p:to>
                                        <p:strVal val="visible"/>
                                      </p:to>
                                    </p:set>
                                    <p:animEffect transition="in" filter="fade">
                                      <p:cBhvr>
                                        <p:cTn id="29" dur="1000"/>
                                        <p:tgtEl>
                                          <p:spTgt spid="13314">
                                            <p:txEl>
                                              <p:pRg st="4" end="4"/>
                                            </p:txEl>
                                          </p:spTgt>
                                        </p:tgtEl>
                                      </p:cBhvr>
                                    </p:animEffect>
                                    <p:anim calcmode="lin" valueType="num">
                                      <p:cBhvr>
                                        <p:cTn id="3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314">
                                            <p:txEl>
                                              <p:pRg st="5" end="5"/>
                                            </p:txEl>
                                          </p:spTgt>
                                        </p:tgtEl>
                                        <p:attrNameLst>
                                          <p:attrName>style.visibility</p:attrName>
                                        </p:attrNameLst>
                                      </p:cBhvr>
                                      <p:to>
                                        <p:strVal val="visible"/>
                                      </p:to>
                                    </p:set>
                                    <p:animEffect transition="in" filter="fade">
                                      <p:cBhvr>
                                        <p:cTn id="36" dur="1000"/>
                                        <p:tgtEl>
                                          <p:spTgt spid="13314">
                                            <p:txEl>
                                              <p:pRg st="5" end="5"/>
                                            </p:txEl>
                                          </p:spTgt>
                                        </p:tgtEl>
                                      </p:cBhvr>
                                    </p:animEffect>
                                    <p:anim calcmode="lin" valueType="num">
                                      <p:cBhvr>
                                        <p:cTn id="37"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314">
                                            <p:txEl>
                                              <p:pRg st="6" end="6"/>
                                            </p:txEl>
                                          </p:spTgt>
                                        </p:tgtEl>
                                        <p:attrNameLst>
                                          <p:attrName>style.visibility</p:attrName>
                                        </p:attrNameLst>
                                      </p:cBhvr>
                                      <p:to>
                                        <p:strVal val="visible"/>
                                      </p:to>
                                    </p:set>
                                    <p:animEffect transition="in" filter="fade">
                                      <p:cBhvr>
                                        <p:cTn id="43" dur="1000"/>
                                        <p:tgtEl>
                                          <p:spTgt spid="13314">
                                            <p:txEl>
                                              <p:pRg st="6" end="6"/>
                                            </p:txEl>
                                          </p:spTgt>
                                        </p:tgtEl>
                                      </p:cBhvr>
                                    </p:animEffect>
                                    <p:anim calcmode="lin" valueType="num">
                                      <p:cBhvr>
                                        <p:cTn id="44" dur="10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33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314">
                                            <p:txEl>
                                              <p:pRg st="7" end="7"/>
                                            </p:txEl>
                                          </p:spTgt>
                                        </p:tgtEl>
                                        <p:attrNameLst>
                                          <p:attrName>style.visibility</p:attrName>
                                        </p:attrNameLst>
                                      </p:cBhvr>
                                      <p:to>
                                        <p:strVal val="visible"/>
                                      </p:to>
                                    </p:set>
                                    <p:animEffect transition="in" filter="fade">
                                      <p:cBhvr>
                                        <p:cTn id="50" dur="1000"/>
                                        <p:tgtEl>
                                          <p:spTgt spid="13314">
                                            <p:txEl>
                                              <p:pRg st="7" end="7"/>
                                            </p:txEl>
                                          </p:spTgt>
                                        </p:tgtEl>
                                      </p:cBhvr>
                                    </p:animEffect>
                                    <p:anim calcmode="lin" valueType="num">
                                      <p:cBhvr>
                                        <p:cTn id="51" dur="10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133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D96C5-734A-AB6A-0EC7-A075E8143E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02DBE2-7E57-0560-E4AD-6CAF3F31A9DA}"/>
              </a:ext>
            </a:extLst>
          </p:cNvPr>
          <p:cNvSpPr>
            <a:spLocks noGrp="1"/>
          </p:cNvSpPr>
          <p:nvPr>
            <p:ph type="title"/>
          </p:nvPr>
        </p:nvSpPr>
        <p:spPr>
          <a:xfrm>
            <a:off x="426617" y="138037"/>
            <a:ext cx="8290761" cy="1315454"/>
          </a:xfrm>
        </p:spPr>
        <p:txBody>
          <a:bodyPr>
            <a:normAutofit/>
          </a:bodyPr>
          <a:lstStyle/>
          <a:p>
            <a:pPr algn="ctr"/>
            <a:r>
              <a:rPr lang="en-US" sz="4000" dirty="0">
                <a:latin typeface="Bookman Old Style" panose="02050604050505020204" pitchFamily="18" charset="0"/>
              </a:rPr>
              <a:t>The Response to Peter’s Sermon</a:t>
            </a:r>
            <a:br>
              <a:rPr lang="en-US" sz="4000" dirty="0">
                <a:latin typeface="Bookman Old Style" panose="02050604050505020204" pitchFamily="18" charset="0"/>
              </a:rPr>
            </a:br>
            <a:r>
              <a:rPr lang="en-US" sz="3600" dirty="0">
                <a:latin typeface="Bookman Old Style" panose="02050604050505020204" pitchFamily="18" charset="0"/>
              </a:rPr>
              <a:t>Acts 2:37-47</a:t>
            </a:r>
            <a:endParaRPr lang="en-US" sz="4000" dirty="0"/>
          </a:p>
        </p:txBody>
      </p:sp>
      <p:sp>
        <p:nvSpPr>
          <p:cNvPr id="13314" name="Rectangle 3">
            <a:extLst>
              <a:ext uri="{FF2B5EF4-FFF2-40B4-BE49-F238E27FC236}">
                <a16:creationId xmlns:a16="http://schemas.microsoft.com/office/drawing/2014/main" id="{EB52C5AF-7613-F17D-B57E-353465D214A7}"/>
              </a:ext>
            </a:extLst>
          </p:cNvPr>
          <p:cNvSpPr>
            <a:spLocks noGrp="1" noChangeArrowheads="1"/>
          </p:cNvSpPr>
          <p:nvPr>
            <p:ph idx="1"/>
          </p:nvPr>
        </p:nvSpPr>
        <p:spPr>
          <a:xfrm>
            <a:off x="272374" y="1257089"/>
            <a:ext cx="8657313" cy="5404509"/>
          </a:xfrm>
        </p:spPr>
        <p:txBody>
          <a:bodyPr>
            <a:noAutofit/>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Obedience to the faith (2:42).</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3,000 who gladly received his word were baptized!</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And they continued steadfastly in… </a:t>
            </a:r>
          </a:p>
          <a:p>
            <a:pPr marL="971550" lvl="2"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apostles' doctrine and fellowship</a:t>
            </a:r>
          </a:p>
          <a:p>
            <a:pPr marL="971550" lvl="2"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the breaking of bread</a:t>
            </a:r>
          </a:p>
          <a:p>
            <a:pPr marL="971550" lvl="2"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and in prayers. </a:t>
            </a:r>
          </a:p>
          <a:p>
            <a:pPr marL="57150" indent="-285750">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Reverence and loving unity (2:43-44</a:t>
            </a:r>
            <a:r>
              <a:rPr lang="en-US" altLang="en-US" sz="34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“Fear came upon every soul…”</a:t>
            </a:r>
          </a:p>
          <a:p>
            <a:pPr marL="514350" lvl="1" indent="-285750">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“All who believed were together, and had all things in common…”</a:t>
            </a:r>
          </a:p>
          <a:p>
            <a:pPr marL="514350" lvl="1" indent="-285750">
              <a:spcBef>
                <a:spcPts val="0"/>
              </a:spcBef>
            </a:pP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514350" lvl="1" indent="-285750">
              <a:spcBef>
                <a:spcPts val="0"/>
              </a:spcBef>
            </a:pPr>
            <a:endPar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1249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fade">
                                      <p:cBhvr>
                                        <p:cTn id="19" dur="1000"/>
                                        <p:tgtEl>
                                          <p:spTgt spid="13314">
                                            <p:txEl>
                                              <p:pRg st="2" end="2"/>
                                            </p:txEl>
                                          </p:spTgt>
                                        </p:tgtEl>
                                      </p:cBhvr>
                                    </p:animEffect>
                                    <p:anim calcmode="lin" valueType="num">
                                      <p:cBhvr>
                                        <p:cTn id="20"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4">
                                            <p:txEl>
                                              <p:pRg st="4" end="4"/>
                                            </p:txEl>
                                          </p:spTgt>
                                        </p:tgtEl>
                                        <p:attrNameLst>
                                          <p:attrName>style.visibility</p:attrName>
                                        </p:attrNameLst>
                                      </p:cBhvr>
                                      <p:to>
                                        <p:strVal val="visible"/>
                                      </p:to>
                                    </p:set>
                                    <p:animEffect transition="in" filter="fade">
                                      <p:cBhvr>
                                        <p:cTn id="29" dur="1000"/>
                                        <p:tgtEl>
                                          <p:spTgt spid="13314">
                                            <p:txEl>
                                              <p:pRg st="4" end="4"/>
                                            </p:txEl>
                                          </p:spTgt>
                                        </p:tgtEl>
                                      </p:cBhvr>
                                    </p:animEffect>
                                    <p:anim calcmode="lin" valueType="num">
                                      <p:cBhvr>
                                        <p:cTn id="30"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314">
                                            <p:txEl>
                                              <p:pRg st="5" end="5"/>
                                            </p:txEl>
                                          </p:spTgt>
                                        </p:tgtEl>
                                        <p:attrNameLst>
                                          <p:attrName>style.visibility</p:attrName>
                                        </p:attrNameLst>
                                      </p:cBhvr>
                                      <p:to>
                                        <p:strVal val="visible"/>
                                      </p:to>
                                    </p:set>
                                    <p:animEffect transition="in" filter="fade">
                                      <p:cBhvr>
                                        <p:cTn id="34" dur="1000"/>
                                        <p:tgtEl>
                                          <p:spTgt spid="13314">
                                            <p:txEl>
                                              <p:pRg st="5" end="5"/>
                                            </p:txEl>
                                          </p:spTgt>
                                        </p:tgtEl>
                                      </p:cBhvr>
                                    </p:animEffect>
                                    <p:anim calcmode="lin" valueType="num">
                                      <p:cBhvr>
                                        <p:cTn id="35"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314">
                                            <p:txEl>
                                              <p:pRg st="6" end="6"/>
                                            </p:txEl>
                                          </p:spTgt>
                                        </p:tgtEl>
                                        <p:attrNameLst>
                                          <p:attrName>style.visibility</p:attrName>
                                        </p:attrNameLst>
                                      </p:cBhvr>
                                      <p:to>
                                        <p:strVal val="visible"/>
                                      </p:to>
                                    </p:set>
                                    <p:animEffect transition="in" filter="fade">
                                      <p:cBhvr>
                                        <p:cTn id="41" dur="1000"/>
                                        <p:tgtEl>
                                          <p:spTgt spid="13314">
                                            <p:txEl>
                                              <p:pRg st="6" end="6"/>
                                            </p:txEl>
                                          </p:spTgt>
                                        </p:tgtEl>
                                      </p:cBhvr>
                                    </p:animEffect>
                                    <p:anim calcmode="lin" valueType="num">
                                      <p:cBhvr>
                                        <p:cTn id="42" dur="10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331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314">
                                            <p:txEl>
                                              <p:pRg st="7" end="7"/>
                                            </p:txEl>
                                          </p:spTgt>
                                        </p:tgtEl>
                                        <p:attrNameLst>
                                          <p:attrName>style.visibility</p:attrName>
                                        </p:attrNameLst>
                                      </p:cBhvr>
                                      <p:to>
                                        <p:strVal val="visible"/>
                                      </p:to>
                                    </p:set>
                                    <p:animEffect transition="in" filter="fade">
                                      <p:cBhvr>
                                        <p:cTn id="46" dur="1000"/>
                                        <p:tgtEl>
                                          <p:spTgt spid="13314">
                                            <p:txEl>
                                              <p:pRg st="7" end="7"/>
                                            </p:txEl>
                                          </p:spTgt>
                                        </p:tgtEl>
                                      </p:cBhvr>
                                    </p:animEffect>
                                    <p:anim calcmode="lin" valueType="num">
                                      <p:cBhvr>
                                        <p:cTn id="47" dur="10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3314">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314">
                                            <p:txEl>
                                              <p:pRg st="8" end="8"/>
                                            </p:txEl>
                                          </p:spTgt>
                                        </p:tgtEl>
                                        <p:attrNameLst>
                                          <p:attrName>style.visibility</p:attrName>
                                        </p:attrNameLst>
                                      </p:cBhvr>
                                      <p:to>
                                        <p:strVal val="visible"/>
                                      </p:to>
                                    </p:set>
                                    <p:animEffect transition="in" filter="fade">
                                      <p:cBhvr>
                                        <p:cTn id="51" dur="1000"/>
                                        <p:tgtEl>
                                          <p:spTgt spid="13314">
                                            <p:txEl>
                                              <p:pRg st="8" end="8"/>
                                            </p:txEl>
                                          </p:spTgt>
                                        </p:tgtEl>
                                      </p:cBhvr>
                                    </p:animEffect>
                                    <p:anim calcmode="lin" valueType="num">
                                      <p:cBhvr>
                                        <p:cTn id="52" dur="1000" fill="hold"/>
                                        <p:tgtEl>
                                          <p:spTgt spid="13314">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331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294E-8634-5E23-4EFC-BBFB7AB459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E4202E-166C-75AC-9875-97446216D295}"/>
              </a:ext>
            </a:extLst>
          </p:cNvPr>
          <p:cNvSpPr>
            <a:spLocks noGrp="1"/>
          </p:cNvSpPr>
          <p:nvPr>
            <p:ph type="title"/>
          </p:nvPr>
        </p:nvSpPr>
        <p:spPr>
          <a:xfrm>
            <a:off x="426617" y="138037"/>
            <a:ext cx="8290761" cy="1315454"/>
          </a:xfrm>
        </p:spPr>
        <p:txBody>
          <a:bodyPr>
            <a:normAutofit/>
          </a:bodyPr>
          <a:lstStyle/>
          <a:p>
            <a:pPr algn="ctr"/>
            <a:r>
              <a:rPr lang="en-US" sz="4000" dirty="0">
                <a:latin typeface="Bookman Old Style" panose="02050604050505020204" pitchFamily="18" charset="0"/>
              </a:rPr>
              <a:t>The Response to Peter’s Sermon</a:t>
            </a:r>
            <a:br>
              <a:rPr lang="en-US" sz="4000" dirty="0">
                <a:latin typeface="Bookman Old Style" panose="02050604050505020204" pitchFamily="18" charset="0"/>
              </a:rPr>
            </a:br>
            <a:r>
              <a:rPr lang="en-US" sz="3600" dirty="0">
                <a:latin typeface="Bookman Old Style" panose="02050604050505020204" pitchFamily="18" charset="0"/>
              </a:rPr>
              <a:t>Acts 2:37-47</a:t>
            </a:r>
            <a:endParaRPr lang="en-US" sz="4000" dirty="0"/>
          </a:p>
        </p:txBody>
      </p:sp>
      <p:sp>
        <p:nvSpPr>
          <p:cNvPr id="13314" name="Rectangle 3">
            <a:extLst>
              <a:ext uri="{FF2B5EF4-FFF2-40B4-BE49-F238E27FC236}">
                <a16:creationId xmlns:a16="http://schemas.microsoft.com/office/drawing/2014/main" id="{01239B84-CADE-5A4D-AF3C-35DD9E85AF59}"/>
              </a:ext>
            </a:extLst>
          </p:cNvPr>
          <p:cNvSpPr>
            <a:spLocks noGrp="1" noChangeArrowheads="1"/>
          </p:cNvSpPr>
          <p:nvPr>
            <p:ph idx="1"/>
          </p:nvPr>
        </p:nvSpPr>
        <p:spPr>
          <a:xfrm>
            <a:off x="272374" y="1453491"/>
            <a:ext cx="8657313" cy="5208107"/>
          </a:xfrm>
        </p:spPr>
        <p:txBody>
          <a:bodyPr>
            <a:noAutofit/>
          </a:bodyPr>
          <a:lstStyle/>
          <a:p>
            <a:pPr>
              <a:spcBef>
                <a:spcPts val="0"/>
              </a:spcBef>
            </a:pPr>
            <a:r>
              <a:rPr lang="en-US" altLang="en-US" sz="3200" b="1" dirty="0">
                <a:latin typeface="Calibri" panose="020F0502020204030204" pitchFamily="34" charset="0"/>
                <a:ea typeface="Calibri" panose="020F0502020204030204" pitchFamily="34" charset="0"/>
                <a:cs typeface="Calibri" panose="020F0502020204030204" pitchFamily="34" charset="0"/>
              </a:rPr>
              <a:t>Corporate worship, personal association, praise to God, and favor with all the people (2:45-47a) </a:t>
            </a:r>
          </a:p>
          <a:p>
            <a:pPr marL="563563" lvl="1" indent="-2714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first converts to Christ acted like family.</a:t>
            </a:r>
          </a:p>
          <a:p>
            <a:pPr marL="563563" lvl="1" indent="-2714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enjoyed worshipping together inside the assembly and socializing together outside the assembly (Heb 10:24-25; 13:1-2; Rom. 12:10).</a:t>
            </a:r>
          </a:p>
          <a:p>
            <a:pPr marL="563563" lvl="1" indent="-271463">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took care of each other as a true family      (1 John 3:16-18).</a:t>
            </a:r>
          </a:p>
          <a:p>
            <a:pPr marL="292100" lvl="1" indent="0">
              <a:spcBef>
                <a:spcPts val="0"/>
              </a:spcBef>
              <a:buNone/>
            </a:pPr>
            <a:endParaRPr lang="en-US" altLang="en-US" sz="2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buNone/>
            </a:pPr>
            <a:r>
              <a:rPr lang="en-US" altLang="en-US" sz="3600" b="1" i="1" dirty="0">
                <a:latin typeface="Calibri" panose="020F0502020204030204" pitchFamily="34" charset="0"/>
                <a:ea typeface="Calibri" panose="020F0502020204030204" pitchFamily="34" charset="0"/>
                <a:cs typeface="Calibri" panose="020F0502020204030204" pitchFamily="34" charset="0"/>
              </a:rPr>
              <a:t>“And the Lord added to the church daily those who were being saved.”</a:t>
            </a:r>
            <a:endPar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2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1000"/>
                                        <p:tgtEl>
                                          <p:spTgt spid="13314">
                                            <p:txEl>
                                              <p:pRg st="1" end="1"/>
                                            </p:txEl>
                                          </p:spTgt>
                                        </p:tgtEl>
                                      </p:cBhvr>
                                    </p:animEffect>
                                    <p:anim calcmode="lin" valueType="num">
                                      <p:cBhvr>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1000"/>
                                        <p:tgtEl>
                                          <p:spTgt spid="13314">
                                            <p:txEl>
                                              <p:pRg st="2" end="2"/>
                                            </p:txEl>
                                          </p:spTgt>
                                        </p:tgtEl>
                                      </p:cBhvr>
                                    </p:animEffect>
                                    <p:anim calcmode="lin" valueType="num">
                                      <p:cBhvr>
                                        <p:cTn id="18"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fade">
                                      <p:cBhvr>
                                        <p:cTn id="22" dur="1000"/>
                                        <p:tgtEl>
                                          <p:spTgt spid="13314">
                                            <p:txEl>
                                              <p:pRg st="3" end="3"/>
                                            </p:txEl>
                                          </p:spTgt>
                                        </p:tgtEl>
                                      </p:cBhvr>
                                    </p:animEffect>
                                    <p:anim calcmode="lin" valueType="num">
                                      <p:cBhvr>
                                        <p:cTn id="23"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314">
                                            <p:txEl>
                                              <p:pRg st="5" end="5"/>
                                            </p:txEl>
                                          </p:spTgt>
                                        </p:tgtEl>
                                        <p:attrNameLst>
                                          <p:attrName>style.visibility</p:attrName>
                                        </p:attrNameLst>
                                      </p:cBhvr>
                                      <p:to>
                                        <p:strVal val="visible"/>
                                      </p:to>
                                    </p:set>
                                    <p:animEffect transition="in" filter="fade">
                                      <p:cBhvr>
                                        <p:cTn id="29" dur="1000"/>
                                        <p:tgtEl>
                                          <p:spTgt spid="13314">
                                            <p:txEl>
                                              <p:pRg st="5" end="5"/>
                                            </p:txEl>
                                          </p:spTgt>
                                        </p:tgtEl>
                                      </p:cBhvr>
                                    </p:animEffect>
                                    <p:anim calcmode="lin" valueType="num">
                                      <p:cBhvr>
                                        <p:cTn id="30"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266945" y="2738625"/>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4</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2:22-47</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769533" y="4078741"/>
            <a:ext cx="3441701" cy="1015663"/>
          </a:xfrm>
          <a:prstGeom prst="rect">
            <a:avLst/>
          </a:prstGeom>
          <a:noFill/>
        </p:spPr>
        <p:txBody>
          <a:bodyPr wrap="square" rtlCol="0">
            <a:spAutoFit/>
          </a:bodyPr>
          <a:lstStyle/>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Peter’s Sermon</a:t>
            </a:r>
          </a:p>
          <a:p>
            <a:pPr marL="223838" indent="-223838">
              <a:buFont typeface="Arial" panose="020B0604020202020204" pitchFamily="34" charset="0"/>
              <a:buChar char="•"/>
            </a:pPr>
            <a:r>
              <a:rPr lang="en-US" sz="3000" dirty="0">
                <a:effectLst>
                  <a:outerShdw blurRad="38100" dist="38100" dir="2700000" algn="tl">
                    <a:srgbClr val="000000">
                      <a:alpha val="43137"/>
                    </a:srgbClr>
                  </a:outerShdw>
                </a:effectLst>
              </a:rPr>
              <a:t>3,000 converted</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3A84A-EF2C-DD6D-C9EE-3092FA2CE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C39103-DDA0-788F-51B8-3A66AC9CFEEE}"/>
              </a:ext>
            </a:extLst>
          </p:cNvPr>
          <p:cNvSpPr>
            <a:spLocks noGrp="1"/>
          </p:cNvSpPr>
          <p:nvPr>
            <p:ph type="title"/>
          </p:nvPr>
        </p:nvSpPr>
        <p:spPr>
          <a:xfrm>
            <a:off x="426619" y="252918"/>
            <a:ext cx="8290761" cy="1434863"/>
          </a:xfrm>
        </p:spPr>
        <p:txBody>
          <a:bodyPr>
            <a:normAutofit/>
          </a:bodyPr>
          <a:lstStyle/>
          <a:p>
            <a:pPr algn="ctr"/>
            <a:r>
              <a:rPr lang="en-US" sz="4000" dirty="0">
                <a:latin typeface="Bookman Old Style" panose="02050604050505020204" pitchFamily="18" charset="0"/>
              </a:rPr>
              <a:t>Peter’s Explanation</a:t>
            </a:r>
            <a:br>
              <a:rPr lang="en-US" sz="4000" dirty="0">
                <a:latin typeface="Bookman Old Style" panose="02050604050505020204" pitchFamily="18" charset="0"/>
              </a:rPr>
            </a:br>
            <a:r>
              <a:rPr lang="en-US" sz="3600" dirty="0">
                <a:latin typeface="Bookman Old Style" panose="02050604050505020204" pitchFamily="18" charset="0"/>
              </a:rPr>
              <a:t>Acts 2:14-21</a:t>
            </a:r>
            <a:endParaRPr lang="en-US" sz="4000" dirty="0"/>
          </a:p>
        </p:txBody>
      </p:sp>
      <p:sp>
        <p:nvSpPr>
          <p:cNvPr id="13314" name="Rectangle 3">
            <a:extLst>
              <a:ext uri="{FF2B5EF4-FFF2-40B4-BE49-F238E27FC236}">
                <a16:creationId xmlns:a16="http://schemas.microsoft.com/office/drawing/2014/main" id="{8126C6AB-FB43-76EB-0477-48CA291D78FD}"/>
              </a:ext>
            </a:extLst>
          </p:cNvPr>
          <p:cNvSpPr>
            <a:spLocks noGrp="1" noChangeArrowheads="1"/>
          </p:cNvSpPr>
          <p:nvPr>
            <p:ph idx="1"/>
          </p:nvPr>
        </p:nvSpPr>
        <p:spPr>
          <a:xfrm>
            <a:off x="176464" y="1687782"/>
            <a:ext cx="8540916" cy="5691587"/>
          </a:xfrm>
        </p:spPr>
        <p:txBody>
          <a:bodyPr>
            <a:normAutofit/>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What was happening was a fulfillment of prophecy the prophet Joel (2:16-21).</a:t>
            </a:r>
          </a:p>
          <a:p>
            <a:pPr marL="577850" lvl="1" indent="-288925">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 had just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“…poured forth His Spirit on all mankind”</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(Acts 2:17a).</a:t>
            </a:r>
          </a:p>
          <a:p>
            <a:pPr marL="850900" lvl="2" indent="-273050">
              <a:spcBef>
                <a:spcPts val="0"/>
              </a:spcBef>
            </a:pPr>
            <a:r>
              <a:rPr lang="en-US" alt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 every single human, but on all classes;   more would be included (cf. Acts 11:15-17).</a:t>
            </a:r>
          </a:p>
          <a:p>
            <a:pPr marL="577850" lvl="1" indent="-288925">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miraculous activity Joel predicted had now begun to take place (Acts 2:17b-19a, cf. 21:8-9; Revelation 1:9-10).</a:t>
            </a:r>
          </a:p>
          <a:p>
            <a:pPr lvl="1">
              <a:spcBef>
                <a:spcPts val="0"/>
              </a:spcBef>
            </a:pPr>
            <a:endParaRPr lang="en-US" altLang="en-US" sz="3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animEffect transition="in" filter="fade">
                                      <p:cBhvr>
                                        <p:cTn id="11" dur="1000"/>
                                        <p:tgtEl>
                                          <p:spTgt spid="13314">
                                            <p:txEl>
                                              <p:pRg st="1" end="1"/>
                                            </p:txEl>
                                          </p:spTgt>
                                        </p:tgtEl>
                                      </p:cBhvr>
                                    </p:animEffect>
                                    <p:anim calcmode="lin" valueType="num">
                                      <p:cBhvr>
                                        <p:cTn id="12"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314">
                                            <p:txEl>
                                              <p:pRg st="2" end="2"/>
                                            </p:txEl>
                                          </p:spTgt>
                                        </p:tgtEl>
                                        <p:attrNameLst>
                                          <p:attrName>style.visibility</p:attrName>
                                        </p:attrNameLst>
                                      </p:cBhvr>
                                      <p:to>
                                        <p:strVal val="visible"/>
                                      </p:to>
                                    </p:set>
                                    <p:animEffect transition="in" filter="fade">
                                      <p:cBhvr>
                                        <p:cTn id="16" dur="1000"/>
                                        <p:tgtEl>
                                          <p:spTgt spid="13314">
                                            <p:txEl>
                                              <p:pRg st="2" end="2"/>
                                            </p:txEl>
                                          </p:spTgt>
                                        </p:tgtEl>
                                      </p:cBhvr>
                                    </p:animEffect>
                                    <p:anim calcmode="lin" valueType="num">
                                      <p:cBhvr>
                                        <p:cTn id="17"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314">
                                            <p:txEl>
                                              <p:pRg st="3" end="3"/>
                                            </p:txEl>
                                          </p:spTgt>
                                        </p:tgtEl>
                                        <p:attrNameLst>
                                          <p:attrName>style.visibility</p:attrName>
                                        </p:attrNameLst>
                                      </p:cBhvr>
                                      <p:to>
                                        <p:strVal val="visible"/>
                                      </p:to>
                                    </p:set>
                                    <p:animEffect transition="in" filter="fade">
                                      <p:cBhvr>
                                        <p:cTn id="23" dur="1000"/>
                                        <p:tgtEl>
                                          <p:spTgt spid="13314">
                                            <p:txEl>
                                              <p:pRg st="3" end="3"/>
                                            </p:txEl>
                                          </p:spTgt>
                                        </p:tgtEl>
                                      </p:cBhvr>
                                    </p:animEffect>
                                    <p:anim calcmode="lin" valueType="num">
                                      <p:cBhvr>
                                        <p:cTn id="24"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D9DFD-1A48-DAD7-27DE-E7C9DD1363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929D39-F54A-482C-9F44-1EAAAD1DE130}"/>
              </a:ext>
            </a:extLst>
          </p:cNvPr>
          <p:cNvSpPr>
            <a:spLocks noGrp="1"/>
          </p:cNvSpPr>
          <p:nvPr>
            <p:ph type="title"/>
          </p:nvPr>
        </p:nvSpPr>
        <p:spPr>
          <a:xfrm>
            <a:off x="426619" y="112295"/>
            <a:ext cx="8290761" cy="1287138"/>
          </a:xfrm>
        </p:spPr>
        <p:txBody>
          <a:bodyPr>
            <a:normAutofit/>
          </a:bodyPr>
          <a:lstStyle/>
          <a:p>
            <a:pPr algn="ctr"/>
            <a:r>
              <a:rPr lang="en-US" sz="4000" dirty="0">
                <a:latin typeface="Bookman Old Style" panose="02050604050505020204" pitchFamily="18" charset="0"/>
              </a:rPr>
              <a:t>Peter’s Explanation</a:t>
            </a:r>
            <a:br>
              <a:rPr lang="en-US" sz="4000" dirty="0">
                <a:latin typeface="Bookman Old Style" panose="02050604050505020204" pitchFamily="18" charset="0"/>
              </a:rPr>
            </a:br>
            <a:r>
              <a:rPr lang="en-US" sz="3600" dirty="0">
                <a:latin typeface="Bookman Old Style" panose="02050604050505020204" pitchFamily="18" charset="0"/>
              </a:rPr>
              <a:t>Acts 2:14-21</a:t>
            </a:r>
            <a:endParaRPr lang="en-US" sz="4000" dirty="0"/>
          </a:p>
        </p:txBody>
      </p:sp>
      <p:sp>
        <p:nvSpPr>
          <p:cNvPr id="13314" name="Rectangle 3">
            <a:extLst>
              <a:ext uri="{FF2B5EF4-FFF2-40B4-BE49-F238E27FC236}">
                <a16:creationId xmlns:a16="http://schemas.microsoft.com/office/drawing/2014/main" id="{E82A167B-8104-043B-A4A6-4629314D25E6}"/>
              </a:ext>
            </a:extLst>
          </p:cNvPr>
          <p:cNvSpPr>
            <a:spLocks noGrp="1" noChangeArrowheads="1"/>
          </p:cNvSpPr>
          <p:nvPr>
            <p:ph idx="1"/>
          </p:nvPr>
        </p:nvSpPr>
        <p:spPr>
          <a:xfrm>
            <a:off x="213308" y="1286729"/>
            <a:ext cx="8930692" cy="5691587"/>
          </a:xfrm>
        </p:spPr>
        <p:txBody>
          <a:bodyPr>
            <a:normAutofit/>
          </a:bodyPr>
          <a:lstStyle/>
          <a:p>
            <a:pPr>
              <a:spcBef>
                <a:spcPts val="0"/>
              </a:spcBef>
            </a:pPr>
            <a:r>
              <a:rPr lang="en-US" altLang="en-US" sz="3400" b="1" dirty="0">
                <a:latin typeface="Calibri" panose="020F0502020204030204" pitchFamily="34" charset="0"/>
                <a:ea typeface="Calibri" panose="020F0502020204030204" pitchFamily="34" charset="0"/>
                <a:cs typeface="Calibri" panose="020F0502020204030204" pitchFamily="34" charset="0"/>
              </a:rPr>
              <a:t>What was happening was a fulfillment of prophecy the prophet Joel (2:16-21).</a:t>
            </a:r>
          </a:p>
          <a:p>
            <a:pPr marL="577850" lvl="1" indent="-288925">
              <a:spcBef>
                <a:spcPts val="0"/>
              </a:spcBef>
            </a:pPr>
            <a:r>
              <a:rPr lang="en-US" altLang="en-US" sz="3100" i="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It would also pave the way for eventual </a:t>
            </a:r>
            <a:r>
              <a:rPr lang="en-US" altLang="en-US" sz="31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Divine judgment </a:t>
            </a:r>
            <a:r>
              <a:rPr lang="en-US" altLang="en-US" sz="3100" i="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upon Jerusalem in A.D. 70 and/or     end-of-the-world judgment (Acts 2:19-20; cf.   Isaiah 13:10-11, Matthew 24:29).</a:t>
            </a:r>
          </a:p>
          <a:p>
            <a:pPr marL="577850" lvl="1"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only way to escape this Divine judgment   would be for one to </a:t>
            </a:r>
            <a:r>
              <a:rPr lang="en-US" altLang="en-US" sz="31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“…call upon the name of the Lord” </a:t>
            </a: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(2:16-21).</a:t>
            </a:r>
          </a:p>
          <a:p>
            <a:pPr marL="914400" lvl="2"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 merely calling His name (Matt. 7:21).</a:t>
            </a:r>
          </a:p>
          <a:p>
            <a:pPr marL="914400" lvl="2"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Seeking His will…doing only what He commands or authorizes (Matt. 7:22-23; Acts 22:16).</a:t>
            </a:r>
            <a:endParaRPr lang="en-US" altLang="en-US" sz="31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527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wipe(down)">
                                      <p:cBhvr>
                                        <p:cTn id="7" dur="500"/>
                                        <p:tgtEl>
                                          <p:spTgt spid="133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wipe(down)">
                                      <p:cBhvr>
                                        <p:cTn id="12" dur="500"/>
                                        <p:tgtEl>
                                          <p:spTgt spid="13314">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314">
                                            <p:txEl>
                                              <p:pRg st="3" end="3"/>
                                            </p:txEl>
                                          </p:spTgt>
                                        </p:tgtEl>
                                        <p:attrNameLst>
                                          <p:attrName>style.visibility</p:attrName>
                                        </p:attrNameLst>
                                      </p:cBhvr>
                                      <p:to>
                                        <p:strVal val="visible"/>
                                      </p:to>
                                    </p:set>
                                    <p:animEffect transition="in" filter="wipe(down)">
                                      <p:cBhvr>
                                        <p:cTn id="15" dur="500"/>
                                        <p:tgtEl>
                                          <p:spTgt spid="13314">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314">
                                            <p:txEl>
                                              <p:pRg st="4" end="4"/>
                                            </p:txEl>
                                          </p:spTgt>
                                        </p:tgtEl>
                                        <p:attrNameLst>
                                          <p:attrName>style.visibility</p:attrName>
                                        </p:attrNameLst>
                                      </p:cBhvr>
                                      <p:to>
                                        <p:strVal val="visible"/>
                                      </p:to>
                                    </p:set>
                                    <p:animEffect transition="in" filter="wipe(down)">
                                      <p:cBhvr>
                                        <p:cTn id="18"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3F196F-7C8D-9174-640E-FBD4D0C64830}"/>
              </a:ext>
            </a:extLst>
          </p:cNvPr>
          <p:cNvSpPr>
            <a:spLocks noGrp="1"/>
          </p:cNvSpPr>
          <p:nvPr>
            <p:ph type="title"/>
          </p:nvPr>
        </p:nvSpPr>
        <p:spPr>
          <a:xfrm>
            <a:off x="426617" y="288349"/>
            <a:ext cx="8290761" cy="1325563"/>
          </a:xfrm>
        </p:spPr>
        <p:txBody>
          <a:bodyPr>
            <a:normAutofit/>
          </a:bodyPr>
          <a:lstStyle/>
          <a:p>
            <a:pPr algn="ctr"/>
            <a:r>
              <a:rPr lang="en-US" sz="4000" dirty="0">
                <a:latin typeface="Bookman Old Style" panose="02050604050505020204" pitchFamily="18" charset="0"/>
              </a:rPr>
              <a:t>Peter’s Sermon</a:t>
            </a:r>
            <a:br>
              <a:rPr lang="en-US" sz="4000" dirty="0">
                <a:latin typeface="Bookman Old Style" panose="02050604050505020204" pitchFamily="18" charset="0"/>
              </a:rPr>
            </a:br>
            <a:r>
              <a:rPr lang="en-US" sz="3600" dirty="0">
                <a:latin typeface="Bookman Old Style" panose="02050604050505020204" pitchFamily="18" charset="0"/>
              </a:rPr>
              <a:t>Acts 2:22-36</a:t>
            </a:r>
            <a:endParaRPr lang="en-US" sz="4000" dirty="0"/>
          </a:p>
        </p:txBody>
      </p:sp>
      <p:sp>
        <p:nvSpPr>
          <p:cNvPr id="13314" name="Rectangle 3">
            <a:extLst>
              <a:ext uri="{FF2B5EF4-FFF2-40B4-BE49-F238E27FC236}">
                <a16:creationId xmlns:a16="http://schemas.microsoft.com/office/drawing/2014/main" id="{E76B92C0-6B72-E38F-7933-9204FC926AD4}"/>
              </a:ext>
            </a:extLst>
          </p:cNvPr>
          <p:cNvSpPr>
            <a:spLocks noGrp="1" noChangeArrowheads="1"/>
          </p:cNvSpPr>
          <p:nvPr>
            <p:ph idx="1"/>
          </p:nvPr>
        </p:nvSpPr>
        <p:spPr>
          <a:xfrm>
            <a:off x="154779" y="1453491"/>
            <a:ext cx="8834439" cy="5404509"/>
          </a:xfrm>
        </p:spPr>
        <p:txBody>
          <a:bodyPr>
            <a:noAutofit/>
          </a:bodyPr>
          <a:lstStyle/>
          <a:p>
            <a:pPr marL="347663" indent="-347663">
              <a:spcBef>
                <a:spcPts val="0"/>
              </a:spcBef>
              <a:buFont typeface="Wingdings" panose="05000000000000000000" pitchFamily="2" charset="2"/>
              <a:buChar char="§"/>
            </a:pPr>
            <a:r>
              <a:rPr lang="en-US" altLang="en-US" sz="3200" b="1" dirty="0">
                <a:latin typeface="Calibri" panose="020F0502020204030204" pitchFamily="34" charset="0"/>
                <a:ea typeface="Calibri" panose="020F0502020204030204" pitchFamily="34" charset="0"/>
                <a:cs typeface="Calibri" panose="020F0502020204030204" pitchFamily="34" charset="0"/>
              </a:rPr>
              <a:t>The proposition and summation of Peter’s sermon is found in Acts 2:36 – </a:t>
            </a:r>
            <a:r>
              <a:rPr lang="en-US" altLang="en-US" sz="3200" b="1" i="1" dirty="0">
                <a:solidFill>
                  <a:srgbClr val="800000"/>
                </a:solidFill>
                <a:latin typeface="Calibri" panose="020F0502020204030204" pitchFamily="34" charset="0"/>
                <a:ea typeface="Calibri" panose="020F0502020204030204" pitchFamily="34" charset="0"/>
                <a:cs typeface="Calibri" panose="020F0502020204030204" pitchFamily="34" charset="0"/>
              </a:rPr>
              <a:t>“Let all the house of Israel know assuredly that God has made this Jesus, whom you crucified, both Lord and Christ.”</a:t>
            </a:r>
          </a:p>
          <a:p>
            <a:pPr marL="690563" lvl="1" indent="-354013">
              <a:spcBef>
                <a:spcPts val="0"/>
              </a:spcBef>
              <a:buFont typeface="Wingdings" panose="05000000000000000000" pitchFamily="2" charset="2"/>
              <a:buChar char="§"/>
            </a:pPr>
            <a:r>
              <a:rPr lang="en-US" alt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Peter presents evidence that Jesus is both Lord and Christ (miracles, resurrection, fulfilled prophecy).</a:t>
            </a:r>
          </a:p>
          <a:p>
            <a:pPr marL="690563" lvl="1" indent="-354013">
              <a:spcBef>
                <a:spcPts val="0"/>
              </a:spcBef>
              <a:buFont typeface="Wingdings" panose="05000000000000000000" pitchFamily="2" charset="2"/>
              <a:buChar char="§"/>
            </a:pPr>
            <a:r>
              <a:rPr lang="en-US" alt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 indicts the Jews of murdering Jesus (2:23, 36).</a:t>
            </a:r>
          </a:p>
          <a:p>
            <a:pPr marL="690563" lvl="1" indent="-354013">
              <a:spcBef>
                <a:spcPts val="0"/>
              </a:spcBef>
              <a:buFont typeface="Wingdings" panose="05000000000000000000" pitchFamily="2" charset="2"/>
              <a:buChar char="§"/>
            </a:pPr>
            <a:r>
              <a:rPr lang="en-US" alt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this, he does by the Holy Spirit what Jesus had promised (John 16:7-9).</a:t>
            </a:r>
          </a:p>
          <a:p>
            <a:pPr marL="690563" lvl="1" indent="-354013">
              <a:spcBef>
                <a:spcPts val="0"/>
              </a:spcBef>
              <a:buFont typeface="Wingdings" panose="05000000000000000000" pitchFamily="2" charset="2"/>
              <a:buChar char="§"/>
            </a:pP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NOTE: Technically, this is not the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first gospel sermon</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but it is the first in which the gospel was preached in all its fullness (cf. Luke 7:22; 20:1).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4">
                                            <p:txEl>
                                              <p:pRg st="2" end="2"/>
                                            </p:txEl>
                                          </p:spTgt>
                                        </p:tgtEl>
                                        <p:attrNameLst>
                                          <p:attrName>style.visibility</p:attrName>
                                        </p:attrNameLst>
                                      </p:cBhvr>
                                      <p:to>
                                        <p:strVal val="visible"/>
                                      </p:to>
                                    </p:set>
                                    <p:animEffect transition="in" filter="fade">
                                      <p:cBhvr>
                                        <p:cTn id="21" dur="1000"/>
                                        <p:tgtEl>
                                          <p:spTgt spid="13314">
                                            <p:txEl>
                                              <p:pRg st="2" end="2"/>
                                            </p:txEl>
                                          </p:spTgt>
                                        </p:tgtEl>
                                      </p:cBhvr>
                                    </p:animEffect>
                                    <p:anim calcmode="lin" valueType="num">
                                      <p:cBhvr>
                                        <p:cTn id="22"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4">
                                            <p:txEl>
                                              <p:pRg st="3" end="3"/>
                                            </p:txEl>
                                          </p:spTgt>
                                        </p:tgtEl>
                                        <p:attrNameLst>
                                          <p:attrName>style.visibility</p:attrName>
                                        </p:attrNameLst>
                                      </p:cBhvr>
                                      <p:to>
                                        <p:strVal val="visible"/>
                                      </p:to>
                                    </p:set>
                                    <p:animEffect transition="in" filter="fade">
                                      <p:cBhvr>
                                        <p:cTn id="28" dur="1000"/>
                                        <p:tgtEl>
                                          <p:spTgt spid="13314">
                                            <p:txEl>
                                              <p:pRg st="3" end="3"/>
                                            </p:txEl>
                                          </p:spTgt>
                                        </p:tgtEl>
                                      </p:cBhvr>
                                    </p:animEffect>
                                    <p:anim calcmode="lin" valueType="num">
                                      <p:cBhvr>
                                        <p:cTn id="29"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4">
                                            <p:txEl>
                                              <p:pRg st="4" end="4"/>
                                            </p:txEl>
                                          </p:spTgt>
                                        </p:tgtEl>
                                        <p:attrNameLst>
                                          <p:attrName>style.visibility</p:attrName>
                                        </p:attrNameLst>
                                      </p:cBhvr>
                                      <p:to>
                                        <p:strVal val="visible"/>
                                      </p:to>
                                    </p:set>
                                    <p:animEffect transition="in" filter="fade">
                                      <p:cBhvr>
                                        <p:cTn id="35" dur="1000"/>
                                        <p:tgtEl>
                                          <p:spTgt spid="13314">
                                            <p:txEl>
                                              <p:pRg st="4" end="4"/>
                                            </p:txEl>
                                          </p:spTgt>
                                        </p:tgtEl>
                                      </p:cBhvr>
                                    </p:animEffect>
                                    <p:anim calcmode="lin" valueType="num">
                                      <p:cBhvr>
                                        <p:cTn id="36"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0C83-2C70-C95B-C426-C2C6152382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104649-DE5D-56E2-FD71-5B451F89874B}"/>
              </a:ext>
            </a:extLst>
          </p:cNvPr>
          <p:cNvSpPr>
            <a:spLocks noGrp="1"/>
          </p:cNvSpPr>
          <p:nvPr>
            <p:ph type="title"/>
          </p:nvPr>
        </p:nvSpPr>
        <p:spPr>
          <a:xfrm>
            <a:off x="426619" y="138037"/>
            <a:ext cx="8290761" cy="1315454"/>
          </a:xfrm>
        </p:spPr>
        <p:txBody>
          <a:bodyPr>
            <a:normAutofit/>
          </a:bodyPr>
          <a:lstStyle/>
          <a:p>
            <a:pPr algn="ctr"/>
            <a:r>
              <a:rPr lang="en-US" sz="4000" dirty="0">
                <a:latin typeface="Bookman Old Style" panose="02050604050505020204" pitchFamily="18" charset="0"/>
              </a:rPr>
              <a:t>Peter’s Sermon</a:t>
            </a:r>
            <a:br>
              <a:rPr lang="en-US" sz="4000" dirty="0">
                <a:latin typeface="Bookman Old Style" panose="02050604050505020204" pitchFamily="18" charset="0"/>
              </a:rPr>
            </a:br>
            <a:r>
              <a:rPr lang="en-US" sz="3600" dirty="0">
                <a:latin typeface="Bookman Old Style" panose="02050604050505020204" pitchFamily="18" charset="0"/>
              </a:rPr>
              <a:t>Acts 2:22-36</a:t>
            </a:r>
            <a:endParaRPr lang="en-US" sz="4000" dirty="0"/>
          </a:p>
        </p:txBody>
      </p:sp>
      <p:sp>
        <p:nvSpPr>
          <p:cNvPr id="13314" name="Rectangle 3">
            <a:extLst>
              <a:ext uri="{FF2B5EF4-FFF2-40B4-BE49-F238E27FC236}">
                <a16:creationId xmlns:a16="http://schemas.microsoft.com/office/drawing/2014/main" id="{C123F31B-0805-8745-020C-AD90C7F02423}"/>
              </a:ext>
            </a:extLst>
          </p:cNvPr>
          <p:cNvSpPr>
            <a:spLocks noGrp="1" noChangeArrowheads="1"/>
          </p:cNvSpPr>
          <p:nvPr>
            <p:ph idx="1"/>
          </p:nvPr>
        </p:nvSpPr>
        <p:spPr>
          <a:xfrm>
            <a:off x="154779" y="1453491"/>
            <a:ext cx="8989221" cy="5404509"/>
          </a:xfrm>
        </p:spPr>
        <p:txBody>
          <a:bodyPr>
            <a:noAutofit/>
          </a:bodyPr>
          <a:lstStyle/>
          <a:p>
            <a:pPr marL="0" indent="0" algn="ctr">
              <a:spcBef>
                <a:spcPts val="0"/>
              </a:spcBef>
              <a:spcAft>
                <a:spcPts val="600"/>
              </a:spcAft>
              <a:buNone/>
            </a:pPr>
            <a:r>
              <a:rPr lang="en-US" altLang="en-US" sz="3600" b="1" cap="small" dirty="0">
                <a:latin typeface="Calibri" panose="020F0502020204030204" pitchFamily="34" charset="0"/>
                <a:ea typeface="Calibri" panose="020F0502020204030204" pitchFamily="34" charset="0"/>
                <a:cs typeface="Calibri" panose="020F0502020204030204" pitchFamily="34" charset="0"/>
              </a:rPr>
              <a:t>Five Proofs that Jesus is Lord and Christ</a:t>
            </a:r>
          </a:p>
          <a:p>
            <a:pPr marL="0" indent="0">
              <a:spcBef>
                <a:spcPts val="0"/>
              </a:spcBef>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1. His miracles, signs and wonders (2:22).</a:t>
            </a:r>
          </a:p>
          <a:p>
            <a:pPr marL="512763" lvl="1"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These were attestation from God to Jesus’ identity.</a:t>
            </a:r>
          </a:p>
          <a:p>
            <a:pPr marL="512763" lvl="1" indent="-288925">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They were done </a:t>
            </a:r>
            <a:r>
              <a:rPr lang="en-US" altLang="en-US" sz="31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your midst.” </a:t>
            </a: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Many saw them. </a:t>
            </a:r>
            <a:r>
              <a:rPr lang="en-US" altLang="en-US" sz="31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“…you yourselves know also know.</a:t>
            </a:r>
            <a:r>
              <a:rPr lang="en-US" altLang="en-US" sz="3100" b="1"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marL="512763" lvl="1" indent="-288925">
              <a:spcBef>
                <a:spcPts val="0"/>
              </a:spcBef>
            </a:pPr>
            <a:r>
              <a:rPr lang="en-US" altLang="en-US" sz="3100" b="1" dirty="0">
                <a:latin typeface="Calibri" panose="020F0502020204030204" pitchFamily="34" charset="0"/>
                <a:ea typeface="Calibri" panose="020F0502020204030204" pitchFamily="34" charset="0"/>
                <a:cs typeface="Calibri" panose="020F0502020204030204" pitchFamily="34" charset="0"/>
              </a:rPr>
              <a:t>Yet, they had murdered Jesus (2:23). </a:t>
            </a:r>
          </a:p>
          <a:p>
            <a:pPr marL="738188" lvl="2" indent="-273050">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It was done through </a:t>
            </a:r>
            <a:r>
              <a:rPr lang="en-US" altLang="en-US" sz="31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hands of godless men” </a:t>
            </a: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(i.e. the Romans, cf. John 18:31-32).</a:t>
            </a:r>
          </a:p>
          <a:p>
            <a:pPr marL="738188" lvl="2" indent="-273050">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It was in accordance with the </a:t>
            </a:r>
            <a:r>
              <a:rPr lang="en-US" altLang="en-US" sz="31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“determined purpose and foreknowledge of God” </a:t>
            </a: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(contrary to premillennial false doctrine).</a:t>
            </a:r>
          </a:p>
          <a:p>
            <a:pPr>
              <a:spcBef>
                <a:spcPts val="0"/>
              </a:spcBef>
            </a:pPr>
            <a:endParaRPr lang="en-US" altLang="en-US" sz="3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312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fade">
                                      <p:cBhvr>
                                        <p:cTn id="19" dur="1000"/>
                                        <p:tgtEl>
                                          <p:spTgt spid="13314">
                                            <p:txEl>
                                              <p:pRg st="2" end="2"/>
                                            </p:txEl>
                                          </p:spTgt>
                                        </p:tgtEl>
                                      </p:cBhvr>
                                    </p:animEffect>
                                    <p:anim calcmode="lin" valueType="num">
                                      <p:cBhvr>
                                        <p:cTn id="20"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14">
                                            <p:txEl>
                                              <p:pRg st="3" end="3"/>
                                            </p:txEl>
                                          </p:spTgt>
                                        </p:tgtEl>
                                        <p:attrNameLst>
                                          <p:attrName>style.visibility</p:attrName>
                                        </p:attrNameLst>
                                      </p:cBhvr>
                                      <p:to>
                                        <p:strVal val="visible"/>
                                      </p:to>
                                    </p:set>
                                    <p:animEffect transition="in" filter="fade">
                                      <p:cBhvr>
                                        <p:cTn id="24" dur="1000"/>
                                        <p:tgtEl>
                                          <p:spTgt spid="13314">
                                            <p:txEl>
                                              <p:pRg st="3" end="3"/>
                                            </p:txEl>
                                          </p:spTgt>
                                        </p:tgtEl>
                                      </p:cBhvr>
                                    </p:animEffect>
                                    <p:anim calcmode="lin" valueType="num">
                                      <p:cBhvr>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Effect transition="in" filter="fade">
                                      <p:cBhvr>
                                        <p:cTn id="31" dur="1000"/>
                                        <p:tgtEl>
                                          <p:spTgt spid="13314">
                                            <p:txEl>
                                              <p:pRg st="4" end="4"/>
                                            </p:txEl>
                                          </p:spTgt>
                                        </p:tgtEl>
                                      </p:cBhvr>
                                    </p:animEffect>
                                    <p:anim calcmode="lin" valueType="num">
                                      <p:cBhvr>
                                        <p:cTn id="32"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331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314">
                                            <p:txEl>
                                              <p:pRg st="5" end="5"/>
                                            </p:txEl>
                                          </p:spTgt>
                                        </p:tgtEl>
                                        <p:attrNameLst>
                                          <p:attrName>style.visibility</p:attrName>
                                        </p:attrNameLst>
                                      </p:cBhvr>
                                      <p:to>
                                        <p:strVal val="visible"/>
                                      </p:to>
                                    </p:set>
                                    <p:animEffect transition="in" filter="fade">
                                      <p:cBhvr>
                                        <p:cTn id="36" dur="1000"/>
                                        <p:tgtEl>
                                          <p:spTgt spid="13314">
                                            <p:txEl>
                                              <p:pRg st="5" end="5"/>
                                            </p:txEl>
                                          </p:spTgt>
                                        </p:tgtEl>
                                      </p:cBhvr>
                                    </p:animEffect>
                                    <p:anim calcmode="lin" valueType="num">
                                      <p:cBhvr>
                                        <p:cTn id="37"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331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314">
                                            <p:txEl>
                                              <p:pRg st="6" end="6"/>
                                            </p:txEl>
                                          </p:spTgt>
                                        </p:tgtEl>
                                        <p:attrNameLst>
                                          <p:attrName>style.visibility</p:attrName>
                                        </p:attrNameLst>
                                      </p:cBhvr>
                                      <p:to>
                                        <p:strVal val="visible"/>
                                      </p:to>
                                    </p:set>
                                    <p:animEffect transition="in" filter="fade">
                                      <p:cBhvr>
                                        <p:cTn id="41" dur="1000"/>
                                        <p:tgtEl>
                                          <p:spTgt spid="13314">
                                            <p:txEl>
                                              <p:pRg st="6" end="6"/>
                                            </p:txEl>
                                          </p:spTgt>
                                        </p:tgtEl>
                                      </p:cBhvr>
                                    </p:animEffect>
                                    <p:anim calcmode="lin" valueType="num">
                                      <p:cBhvr>
                                        <p:cTn id="42" dur="10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33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AA824-5117-1D1B-9C0B-B5064B3E2E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CCDD1D-F46D-6495-34C8-1BA731924AE8}"/>
              </a:ext>
            </a:extLst>
          </p:cNvPr>
          <p:cNvSpPr>
            <a:spLocks noGrp="1"/>
          </p:cNvSpPr>
          <p:nvPr>
            <p:ph type="title"/>
          </p:nvPr>
        </p:nvSpPr>
        <p:spPr>
          <a:xfrm>
            <a:off x="426617" y="138037"/>
            <a:ext cx="8290761" cy="1315454"/>
          </a:xfrm>
        </p:spPr>
        <p:txBody>
          <a:bodyPr>
            <a:normAutofit/>
          </a:bodyPr>
          <a:lstStyle/>
          <a:p>
            <a:pPr algn="ctr"/>
            <a:r>
              <a:rPr lang="en-US" sz="4000" dirty="0">
                <a:latin typeface="Bookman Old Style" panose="02050604050505020204" pitchFamily="18" charset="0"/>
              </a:rPr>
              <a:t>Peter’s Sermon</a:t>
            </a:r>
            <a:br>
              <a:rPr lang="en-US" sz="4000" dirty="0">
                <a:latin typeface="Bookman Old Style" panose="02050604050505020204" pitchFamily="18" charset="0"/>
              </a:rPr>
            </a:br>
            <a:r>
              <a:rPr lang="en-US" sz="3600" dirty="0">
                <a:latin typeface="Bookman Old Style" panose="02050604050505020204" pitchFamily="18" charset="0"/>
              </a:rPr>
              <a:t>Acts 2:22-36</a:t>
            </a:r>
            <a:endParaRPr lang="en-US" sz="4000" dirty="0"/>
          </a:p>
        </p:txBody>
      </p:sp>
      <p:sp>
        <p:nvSpPr>
          <p:cNvPr id="13314" name="Rectangle 3">
            <a:extLst>
              <a:ext uri="{FF2B5EF4-FFF2-40B4-BE49-F238E27FC236}">
                <a16:creationId xmlns:a16="http://schemas.microsoft.com/office/drawing/2014/main" id="{B01D088F-6789-2889-606E-26688771CEA4}"/>
              </a:ext>
            </a:extLst>
          </p:cNvPr>
          <p:cNvSpPr>
            <a:spLocks noGrp="1" noChangeArrowheads="1"/>
          </p:cNvSpPr>
          <p:nvPr>
            <p:ph idx="1"/>
          </p:nvPr>
        </p:nvSpPr>
        <p:spPr>
          <a:xfrm>
            <a:off x="154779" y="1453491"/>
            <a:ext cx="8989221" cy="5404509"/>
          </a:xfrm>
        </p:spPr>
        <p:txBody>
          <a:bodyPr>
            <a:noAutofit/>
          </a:bodyPr>
          <a:lstStyle/>
          <a:p>
            <a:pPr marL="0" lvl="0" indent="0" algn="ctr">
              <a:spcBef>
                <a:spcPts val="0"/>
              </a:spcBef>
              <a:spcAft>
                <a:spcPts val="600"/>
              </a:spcAft>
              <a:buNone/>
            </a:pPr>
            <a:r>
              <a:rPr lang="en-US" altLang="en-US" sz="3600" b="1" cap="small" dirty="0">
                <a:solidFill>
                  <a:prstClr val="black"/>
                </a:solidFill>
                <a:latin typeface="Calibri" panose="020F0502020204030204" pitchFamily="34" charset="0"/>
                <a:ea typeface="Calibri" panose="020F0502020204030204" pitchFamily="34" charset="0"/>
                <a:cs typeface="Calibri" panose="020F0502020204030204" pitchFamily="34" charset="0"/>
              </a:rPr>
              <a:t>Five Proofs that Jesus is Lord and Christ</a:t>
            </a:r>
          </a:p>
          <a:p>
            <a:pPr marL="0" indent="0">
              <a:spcBef>
                <a:spcPts val="0"/>
              </a:spcBef>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2. God raised Jesus from the dead (2:24a).</a:t>
            </a:r>
          </a:p>
          <a:p>
            <a:pPr marL="512763" lvl="1" indent="-223838">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If Jesus was not raised, He would become an unsuccessful martyr (as others had, Acts 5:35-38).</a:t>
            </a:r>
          </a:p>
          <a:p>
            <a:pPr marL="512763" lvl="1" indent="-223838">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raising Jesus, God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“loosed the pains of death” </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and ultimately </a:t>
            </a: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“released those who through fear of death were all their lifetime subject to bondage” </a:t>
            </a: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(Hebrews 2:14-15).</a:t>
            </a:r>
          </a:p>
          <a:p>
            <a:pPr marL="512763" lvl="1" indent="-223838">
              <a:spcBef>
                <a:spcPts val="0"/>
              </a:spcBef>
            </a:pPr>
            <a:r>
              <a:rPr lang="en-US" altLang="en-US" sz="32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It’s impossible for God to be held in death’s    power (2:24b; Matthew 16:18).</a:t>
            </a:r>
          </a:p>
          <a:p>
            <a:pPr>
              <a:spcBef>
                <a:spcPts val="0"/>
              </a:spcBef>
            </a:pPr>
            <a:endParaRPr lang="en-US" altLang="en-US" sz="3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34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1000"/>
                                        <p:tgtEl>
                                          <p:spTgt spid="13314">
                                            <p:txEl>
                                              <p:pRg st="1" end="1"/>
                                            </p:txEl>
                                          </p:spTgt>
                                        </p:tgtEl>
                                      </p:cBhvr>
                                    </p:animEffect>
                                    <p:anim calcmode="lin" valueType="num">
                                      <p:cBhvr>
                                        <p:cTn id="8"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2" end="2"/>
                                            </p:txEl>
                                          </p:spTgt>
                                        </p:tgtEl>
                                        <p:attrNameLst>
                                          <p:attrName>style.visibility</p:attrName>
                                        </p:attrNameLst>
                                      </p:cBhvr>
                                      <p:to>
                                        <p:strVal val="visible"/>
                                      </p:to>
                                    </p:set>
                                    <p:animEffect transition="in" filter="fade">
                                      <p:cBhvr>
                                        <p:cTn id="14" dur="1000"/>
                                        <p:tgtEl>
                                          <p:spTgt spid="13314">
                                            <p:txEl>
                                              <p:pRg st="2" end="2"/>
                                            </p:txEl>
                                          </p:spTgt>
                                        </p:tgtEl>
                                      </p:cBhvr>
                                    </p:animEffect>
                                    <p:anim calcmode="lin" valueType="num">
                                      <p:cBhvr>
                                        <p:cTn id="15"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4">
                                            <p:txEl>
                                              <p:pRg st="3" end="3"/>
                                            </p:txEl>
                                          </p:spTgt>
                                        </p:tgtEl>
                                        <p:attrNameLst>
                                          <p:attrName>style.visibility</p:attrName>
                                        </p:attrNameLst>
                                      </p:cBhvr>
                                      <p:to>
                                        <p:strVal val="visible"/>
                                      </p:to>
                                    </p:set>
                                    <p:animEffect transition="in" filter="fade">
                                      <p:cBhvr>
                                        <p:cTn id="21" dur="1000"/>
                                        <p:tgtEl>
                                          <p:spTgt spid="13314">
                                            <p:txEl>
                                              <p:pRg st="3" end="3"/>
                                            </p:txEl>
                                          </p:spTgt>
                                        </p:tgtEl>
                                      </p:cBhvr>
                                    </p:animEffect>
                                    <p:anim calcmode="lin" valueType="num">
                                      <p:cBhvr>
                                        <p:cTn id="22"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4">
                                            <p:txEl>
                                              <p:pRg st="4" end="4"/>
                                            </p:txEl>
                                          </p:spTgt>
                                        </p:tgtEl>
                                        <p:attrNameLst>
                                          <p:attrName>style.visibility</p:attrName>
                                        </p:attrNameLst>
                                      </p:cBhvr>
                                      <p:to>
                                        <p:strVal val="visible"/>
                                      </p:to>
                                    </p:set>
                                    <p:animEffect transition="in" filter="fade">
                                      <p:cBhvr>
                                        <p:cTn id="28" dur="1000"/>
                                        <p:tgtEl>
                                          <p:spTgt spid="13314">
                                            <p:txEl>
                                              <p:pRg st="4" end="4"/>
                                            </p:txEl>
                                          </p:spTgt>
                                        </p:tgtEl>
                                      </p:cBhvr>
                                    </p:animEffect>
                                    <p:anim calcmode="lin" valueType="num">
                                      <p:cBhvr>
                                        <p:cTn id="29"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38F26-6D89-68BC-2DB0-E2A76BBE86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EA9038-54EE-B406-907B-24943BD712B9}"/>
              </a:ext>
            </a:extLst>
          </p:cNvPr>
          <p:cNvSpPr>
            <a:spLocks noGrp="1"/>
          </p:cNvSpPr>
          <p:nvPr>
            <p:ph type="title"/>
          </p:nvPr>
        </p:nvSpPr>
        <p:spPr>
          <a:xfrm>
            <a:off x="426617" y="138037"/>
            <a:ext cx="8290761" cy="1315454"/>
          </a:xfrm>
        </p:spPr>
        <p:txBody>
          <a:bodyPr>
            <a:normAutofit/>
          </a:bodyPr>
          <a:lstStyle/>
          <a:p>
            <a:pPr algn="ctr"/>
            <a:r>
              <a:rPr lang="en-US" sz="4000" dirty="0">
                <a:latin typeface="Bookman Old Style" panose="02050604050505020204" pitchFamily="18" charset="0"/>
              </a:rPr>
              <a:t>Peter’s Sermon</a:t>
            </a:r>
            <a:br>
              <a:rPr lang="en-US" sz="4000" dirty="0">
                <a:latin typeface="Bookman Old Style" panose="02050604050505020204" pitchFamily="18" charset="0"/>
              </a:rPr>
            </a:br>
            <a:r>
              <a:rPr lang="en-US" sz="3600" dirty="0">
                <a:latin typeface="Bookman Old Style" panose="02050604050505020204" pitchFamily="18" charset="0"/>
              </a:rPr>
              <a:t>Acts 2:22-36</a:t>
            </a:r>
            <a:endParaRPr lang="en-US" sz="4000" dirty="0"/>
          </a:p>
        </p:txBody>
      </p:sp>
      <p:sp>
        <p:nvSpPr>
          <p:cNvPr id="13314" name="Rectangle 3">
            <a:extLst>
              <a:ext uri="{FF2B5EF4-FFF2-40B4-BE49-F238E27FC236}">
                <a16:creationId xmlns:a16="http://schemas.microsoft.com/office/drawing/2014/main" id="{80F696FD-31F7-A5E9-2B03-41E14C7E52A8}"/>
              </a:ext>
            </a:extLst>
          </p:cNvPr>
          <p:cNvSpPr>
            <a:spLocks noGrp="1" noChangeArrowheads="1"/>
          </p:cNvSpPr>
          <p:nvPr>
            <p:ph idx="1"/>
          </p:nvPr>
        </p:nvSpPr>
        <p:spPr>
          <a:xfrm>
            <a:off x="154779" y="1453491"/>
            <a:ext cx="8989221" cy="5404509"/>
          </a:xfrm>
        </p:spPr>
        <p:txBody>
          <a:bodyPr>
            <a:noAutofit/>
          </a:bodyPr>
          <a:lstStyle/>
          <a:p>
            <a:pPr marL="0" lvl="0" indent="0" algn="ctr">
              <a:spcBef>
                <a:spcPts val="0"/>
              </a:spcBef>
              <a:spcAft>
                <a:spcPts val="600"/>
              </a:spcAft>
              <a:buNone/>
            </a:pPr>
            <a:r>
              <a:rPr lang="en-US" altLang="en-US" sz="3600" b="1" cap="small" dirty="0">
                <a:solidFill>
                  <a:prstClr val="black"/>
                </a:solidFill>
                <a:latin typeface="Calibri" panose="020F0502020204030204" pitchFamily="34" charset="0"/>
                <a:ea typeface="Calibri" panose="020F0502020204030204" pitchFamily="34" charset="0"/>
                <a:cs typeface="Calibri" panose="020F0502020204030204" pitchFamily="34" charset="0"/>
              </a:rPr>
              <a:t>Five Proofs that Jesus is Lord and Christ</a:t>
            </a:r>
          </a:p>
          <a:p>
            <a:pPr marL="0" indent="0">
              <a:spcBef>
                <a:spcPts val="0"/>
              </a:spcBef>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3. Fulfilled Prophecy (2:25-35)</a:t>
            </a:r>
          </a:p>
          <a:p>
            <a:pPr marL="512763" lvl="1" indent="-223838">
              <a:spcBef>
                <a:spcPts val="0"/>
              </a:spcBef>
            </a:pPr>
            <a:r>
              <a:rPr lang="en-US" altLang="en-US" sz="31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This is a primary component of Peter’s sermon – proving from Scripture that Jesus is Lord and Christ.</a:t>
            </a:r>
          </a:p>
          <a:p>
            <a:pPr marL="742950" lvl="2">
              <a:spcBef>
                <a:spcPts val="0"/>
              </a:spcBef>
            </a:pPr>
            <a:r>
              <a:rPr lang="en-US" altLang="en-US" sz="3000" b="1" dirty="0">
                <a:latin typeface="Calibri" panose="020F0502020204030204" pitchFamily="34" charset="0"/>
                <a:ea typeface="Calibri" panose="020F0502020204030204" pitchFamily="34" charset="0"/>
                <a:cs typeface="Calibri" panose="020F0502020204030204" pitchFamily="34" charset="0"/>
              </a:rPr>
              <a:t>Resurrected</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“You will not leave my soul in hades…”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(Acts 2:25-28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Psalm 16:8-11).</a:t>
            </a:r>
          </a:p>
          <a:p>
            <a:pPr marL="742950" lvl="2">
              <a:spcBef>
                <a:spcPts val="0"/>
              </a:spcBef>
            </a:pPr>
            <a:r>
              <a:rPr lang="en-US" altLang="en-US" sz="3000" b="1" dirty="0">
                <a:latin typeface="Calibri" panose="020F0502020204030204" pitchFamily="34" charset="0"/>
                <a:ea typeface="Calibri" panose="020F0502020204030204" pitchFamily="34" charset="0"/>
                <a:cs typeface="Calibri" panose="020F0502020204030204" pitchFamily="34" charset="0"/>
              </a:rPr>
              <a:t>Enthroned</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 had sworn with an oath”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that He would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“raise up the Christ” (David’s descendant) “to sit on His throne”</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(Acts  2:29-31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2 Sam 7:11-12). </a:t>
            </a:r>
          </a:p>
          <a:p>
            <a:pPr marL="742950" lvl="2">
              <a:spcBef>
                <a:spcPts val="0"/>
              </a:spcBef>
            </a:pPr>
            <a:r>
              <a:rPr lang="en-US" altLang="en-US" sz="3000" b="1" dirty="0">
                <a:latin typeface="Calibri" panose="020F0502020204030204" pitchFamily="34" charset="0"/>
                <a:ea typeface="Calibri" panose="020F0502020204030204" pitchFamily="34" charset="0"/>
                <a:cs typeface="Calibri" panose="020F0502020204030204" pitchFamily="34" charset="0"/>
              </a:rPr>
              <a:t>Exalted. </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t>
            </a:r>
            <a:r>
              <a:rPr lang="en-US" altLang="en-US" sz="3000" i="1" cap="small"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Lord</a:t>
            </a: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said to my Lord, “Sit at My right hand, till I make your enemies your footstool”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(Acts 2:32-35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en-US"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Psalm 110:1).</a:t>
            </a:r>
          </a:p>
          <a:p>
            <a:pPr>
              <a:spcBef>
                <a:spcPts val="0"/>
              </a:spcBef>
            </a:pPr>
            <a:endParaRPr lang="en-US" altLang="en-US" sz="3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6843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1000"/>
                                        <p:tgtEl>
                                          <p:spTgt spid="13314">
                                            <p:txEl>
                                              <p:pRg st="1" end="1"/>
                                            </p:txEl>
                                          </p:spTgt>
                                        </p:tgtEl>
                                      </p:cBhvr>
                                    </p:animEffect>
                                    <p:anim calcmode="lin" valueType="num">
                                      <p:cBhvr>
                                        <p:cTn id="15"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fade">
                                      <p:cBhvr>
                                        <p:cTn id="19" dur="1000"/>
                                        <p:tgtEl>
                                          <p:spTgt spid="13314">
                                            <p:txEl>
                                              <p:pRg st="2" end="2"/>
                                            </p:txEl>
                                          </p:spTgt>
                                        </p:tgtEl>
                                      </p:cBhvr>
                                    </p:animEffect>
                                    <p:anim calcmode="lin" valueType="num">
                                      <p:cBhvr>
                                        <p:cTn id="20"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314">
                                            <p:txEl>
                                              <p:pRg st="3" end="3"/>
                                            </p:txEl>
                                          </p:spTgt>
                                        </p:tgtEl>
                                        <p:attrNameLst>
                                          <p:attrName>style.visibility</p:attrName>
                                        </p:attrNameLst>
                                      </p:cBhvr>
                                      <p:to>
                                        <p:strVal val="visible"/>
                                      </p:to>
                                    </p:set>
                                    <p:animEffect transition="in" filter="fade">
                                      <p:cBhvr>
                                        <p:cTn id="26" dur="1000"/>
                                        <p:tgtEl>
                                          <p:spTgt spid="13314">
                                            <p:txEl>
                                              <p:pRg st="3" end="3"/>
                                            </p:txEl>
                                          </p:spTgt>
                                        </p:tgtEl>
                                      </p:cBhvr>
                                    </p:animEffect>
                                    <p:anim calcmode="lin" valueType="num">
                                      <p:cBhvr>
                                        <p:cTn id="27"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314">
                                            <p:txEl>
                                              <p:pRg st="4" end="4"/>
                                            </p:txEl>
                                          </p:spTgt>
                                        </p:tgtEl>
                                        <p:attrNameLst>
                                          <p:attrName>style.visibility</p:attrName>
                                        </p:attrNameLst>
                                      </p:cBhvr>
                                      <p:to>
                                        <p:strVal val="visible"/>
                                      </p:to>
                                    </p:set>
                                    <p:animEffect transition="in" filter="fade">
                                      <p:cBhvr>
                                        <p:cTn id="33" dur="1000"/>
                                        <p:tgtEl>
                                          <p:spTgt spid="13314">
                                            <p:txEl>
                                              <p:pRg st="4" end="4"/>
                                            </p:txEl>
                                          </p:spTgt>
                                        </p:tgtEl>
                                      </p:cBhvr>
                                    </p:animEffect>
                                    <p:anim calcmode="lin" valueType="num">
                                      <p:cBhvr>
                                        <p:cTn id="34"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314">
                                            <p:txEl>
                                              <p:pRg st="5" end="5"/>
                                            </p:txEl>
                                          </p:spTgt>
                                        </p:tgtEl>
                                        <p:attrNameLst>
                                          <p:attrName>style.visibility</p:attrName>
                                        </p:attrNameLst>
                                      </p:cBhvr>
                                      <p:to>
                                        <p:strVal val="visible"/>
                                      </p:to>
                                    </p:set>
                                    <p:animEffect transition="in" filter="fade">
                                      <p:cBhvr>
                                        <p:cTn id="40" dur="1000"/>
                                        <p:tgtEl>
                                          <p:spTgt spid="13314">
                                            <p:txEl>
                                              <p:pRg st="5" end="5"/>
                                            </p:txEl>
                                          </p:spTgt>
                                        </p:tgtEl>
                                      </p:cBhvr>
                                    </p:animEffect>
                                    <p:anim calcmode="lin" valueType="num">
                                      <p:cBhvr>
                                        <p:cTn id="41"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33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C7CA-2D88-E1C0-AE7B-E8131951C8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62A1E9-524A-266A-C05F-104367C4B851}"/>
              </a:ext>
            </a:extLst>
          </p:cNvPr>
          <p:cNvSpPr>
            <a:spLocks noGrp="1"/>
          </p:cNvSpPr>
          <p:nvPr>
            <p:ph type="title"/>
          </p:nvPr>
        </p:nvSpPr>
        <p:spPr>
          <a:xfrm>
            <a:off x="426617" y="138037"/>
            <a:ext cx="8290761" cy="1315454"/>
          </a:xfrm>
        </p:spPr>
        <p:txBody>
          <a:bodyPr>
            <a:normAutofit/>
          </a:bodyPr>
          <a:lstStyle/>
          <a:p>
            <a:pPr algn="ctr"/>
            <a:r>
              <a:rPr lang="en-US" sz="4000" dirty="0">
                <a:latin typeface="Bookman Old Style" panose="02050604050505020204" pitchFamily="18" charset="0"/>
              </a:rPr>
              <a:t>Peter’s Sermon</a:t>
            </a:r>
            <a:br>
              <a:rPr lang="en-US" sz="4000" dirty="0">
                <a:latin typeface="Bookman Old Style" panose="02050604050505020204" pitchFamily="18" charset="0"/>
              </a:rPr>
            </a:br>
            <a:r>
              <a:rPr lang="en-US" sz="3600" dirty="0">
                <a:latin typeface="Bookman Old Style" panose="02050604050505020204" pitchFamily="18" charset="0"/>
              </a:rPr>
              <a:t>Acts 2:22-36</a:t>
            </a:r>
            <a:endParaRPr lang="en-US" sz="4000" dirty="0"/>
          </a:p>
        </p:txBody>
      </p:sp>
      <p:sp>
        <p:nvSpPr>
          <p:cNvPr id="13314" name="Rectangle 3">
            <a:extLst>
              <a:ext uri="{FF2B5EF4-FFF2-40B4-BE49-F238E27FC236}">
                <a16:creationId xmlns:a16="http://schemas.microsoft.com/office/drawing/2014/main" id="{F85F9EE3-F000-3505-7EC5-5B948FDF6129}"/>
              </a:ext>
            </a:extLst>
          </p:cNvPr>
          <p:cNvSpPr>
            <a:spLocks noGrp="1" noChangeArrowheads="1"/>
          </p:cNvSpPr>
          <p:nvPr>
            <p:ph idx="1"/>
          </p:nvPr>
        </p:nvSpPr>
        <p:spPr>
          <a:xfrm>
            <a:off x="426618" y="1453491"/>
            <a:ext cx="8503070" cy="5404509"/>
          </a:xfrm>
        </p:spPr>
        <p:txBody>
          <a:bodyPr>
            <a:noAutofit/>
          </a:bodyPr>
          <a:lstStyle/>
          <a:p>
            <a:pPr marL="0" lvl="0" indent="0" algn="ctr">
              <a:spcBef>
                <a:spcPts val="0"/>
              </a:spcBef>
              <a:spcAft>
                <a:spcPts val="600"/>
              </a:spcAft>
              <a:buNone/>
            </a:pPr>
            <a:r>
              <a:rPr lang="en-US" altLang="en-US" sz="3600" b="1" cap="small" dirty="0">
                <a:solidFill>
                  <a:prstClr val="black"/>
                </a:solidFill>
                <a:latin typeface="Calibri" panose="020F0502020204030204" pitchFamily="34" charset="0"/>
                <a:ea typeface="Calibri" panose="020F0502020204030204" pitchFamily="34" charset="0"/>
                <a:cs typeface="Calibri" panose="020F0502020204030204" pitchFamily="34" charset="0"/>
              </a:rPr>
              <a:t>Five Proofs that Jesus is Lord and Christ</a:t>
            </a:r>
          </a:p>
          <a:p>
            <a:pPr marL="400050" indent="-400050">
              <a:spcBef>
                <a:spcPts val="0"/>
              </a:spcBef>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4. Witnesses had seen the resurrected Jesus (2:32).</a:t>
            </a:r>
          </a:p>
          <a:p>
            <a:pPr marL="512763" lvl="1" indent="-223838">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apostles (John 20:19-29; 1 John 1:1-3;             Acts 1:21-22).</a:t>
            </a:r>
          </a:p>
          <a:p>
            <a:pPr marL="512763" lvl="1" indent="-223838">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Many others also (Luke 24:18, 32-33; 1 Cor. 15:6)</a:t>
            </a:r>
          </a:p>
          <a:p>
            <a:pPr marL="512763" lvl="1" indent="-223838">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Eyewitnesses establish truth (fact) in a matter   (Deut. 19:15; Matt. 18:16). </a:t>
            </a:r>
          </a:p>
          <a:p>
            <a:pPr>
              <a:spcBef>
                <a:spcPts val="0"/>
              </a:spcBef>
            </a:pPr>
            <a:endParaRPr lang="en-US" altLang="en-US" sz="3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160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1000"/>
                                        <p:tgtEl>
                                          <p:spTgt spid="13314">
                                            <p:txEl>
                                              <p:pRg st="1" end="1"/>
                                            </p:txEl>
                                          </p:spTgt>
                                        </p:tgtEl>
                                      </p:cBhvr>
                                    </p:animEffect>
                                    <p:anim calcmode="lin" valueType="num">
                                      <p:cBhvr>
                                        <p:cTn id="8"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2" end="2"/>
                                            </p:txEl>
                                          </p:spTgt>
                                        </p:tgtEl>
                                        <p:attrNameLst>
                                          <p:attrName>style.visibility</p:attrName>
                                        </p:attrNameLst>
                                      </p:cBhvr>
                                      <p:to>
                                        <p:strVal val="visible"/>
                                      </p:to>
                                    </p:set>
                                    <p:animEffect transition="in" filter="fade">
                                      <p:cBhvr>
                                        <p:cTn id="14" dur="1000"/>
                                        <p:tgtEl>
                                          <p:spTgt spid="13314">
                                            <p:txEl>
                                              <p:pRg st="2" end="2"/>
                                            </p:txEl>
                                          </p:spTgt>
                                        </p:tgtEl>
                                      </p:cBhvr>
                                    </p:animEffect>
                                    <p:anim calcmode="lin" valueType="num">
                                      <p:cBhvr>
                                        <p:cTn id="15"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4">
                                            <p:txEl>
                                              <p:pRg st="3" end="3"/>
                                            </p:txEl>
                                          </p:spTgt>
                                        </p:tgtEl>
                                        <p:attrNameLst>
                                          <p:attrName>style.visibility</p:attrName>
                                        </p:attrNameLst>
                                      </p:cBhvr>
                                      <p:to>
                                        <p:strVal val="visible"/>
                                      </p:to>
                                    </p:set>
                                    <p:animEffect transition="in" filter="fade">
                                      <p:cBhvr>
                                        <p:cTn id="21" dur="1000"/>
                                        <p:tgtEl>
                                          <p:spTgt spid="13314">
                                            <p:txEl>
                                              <p:pRg st="3" end="3"/>
                                            </p:txEl>
                                          </p:spTgt>
                                        </p:tgtEl>
                                      </p:cBhvr>
                                    </p:animEffect>
                                    <p:anim calcmode="lin" valueType="num">
                                      <p:cBhvr>
                                        <p:cTn id="22"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4">
                                            <p:txEl>
                                              <p:pRg st="4" end="4"/>
                                            </p:txEl>
                                          </p:spTgt>
                                        </p:tgtEl>
                                        <p:attrNameLst>
                                          <p:attrName>style.visibility</p:attrName>
                                        </p:attrNameLst>
                                      </p:cBhvr>
                                      <p:to>
                                        <p:strVal val="visible"/>
                                      </p:to>
                                    </p:set>
                                    <p:animEffect transition="in" filter="fade">
                                      <p:cBhvr>
                                        <p:cTn id="28" dur="1000"/>
                                        <p:tgtEl>
                                          <p:spTgt spid="13314">
                                            <p:txEl>
                                              <p:pRg st="4" end="4"/>
                                            </p:txEl>
                                          </p:spTgt>
                                        </p:tgtEl>
                                      </p:cBhvr>
                                    </p:animEffect>
                                    <p:anim calcmode="lin" valueType="num">
                                      <p:cBhvr>
                                        <p:cTn id="29"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1544</TotalTime>
  <Words>2802</Words>
  <Application>Microsoft Office PowerPoint</Application>
  <PresentationFormat>On-screen Show (4:3)</PresentationFormat>
  <Paragraphs>140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Baskerville Old Face</vt:lpstr>
      <vt:lpstr>Bookman Old Style</vt:lpstr>
      <vt:lpstr>Calibri</vt:lpstr>
      <vt:lpstr>Calibri Light</vt:lpstr>
      <vt:lpstr>Wingdings</vt:lpstr>
      <vt:lpstr>Office Theme</vt:lpstr>
      <vt:lpstr>A C T S</vt:lpstr>
      <vt:lpstr>A C T S</vt:lpstr>
      <vt:lpstr>Peter’s Explanation Acts 2:14-21</vt:lpstr>
      <vt:lpstr>Peter’s Explanation Acts 2:14-21</vt:lpstr>
      <vt:lpstr>Peter’s Sermon Acts 2:22-36</vt:lpstr>
      <vt:lpstr>Peter’s Sermon Acts 2:22-36</vt:lpstr>
      <vt:lpstr>Peter’s Sermon Acts 2:22-36</vt:lpstr>
      <vt:lpstr>Peter’s Sermon Acts 2:22-36</vt:lpstr>
      <vt:lpstr>Peter’s Sermon Acts 2:22-36</vt:lpstr>
      <vt:lpstr>Peter’s Sermon Acts 2:22-36</vt:lpstr>
      <vt:lpstr>The Response to Peter’s Sermon Acts 2:37-47</vt:lpstr>
      <vt:lpstr>The Response to Peter’s Sermon Acts 2:37-47</vt:lpstr>
      <vt:lpstr>The Response to Peter’s Sermon Acts 2:37-47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120</cp:revision>
  <cp:lastPrinted>2025-08-15T18:32:49Z</cp:lastPrinted>
  <dcterms:created xsi:type="dcterms:W3CDTF">2017-02-28T16:48:13Z</dcterms:created>
  <dcterms:modified xsi:type="dcterms:W3CDTF">2025-08-15T18:33:23Z</dcterms:modified>
</cp:coreProperties>
</file>