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724" r:id="rId3"/>
    <p:sldId id="737" r:id="rId4"/>
    <p:sldId id="750" r:id="rId5"/>
    <p:sldId id="738" r:id="rId6"/>
    <p:sldId id="743" r:id="rId7"/>
    <p:sldId id="742" r:id="rId8"/>
    <p:sldId id="744" r:id="rId9"/>
    <p:sldId id="745" r:id="rId10"/>
    <p:sldId id="749" r:id="rId11"/>
    <p:sldId id="746" r:id="rId12"/>
    <p:sldId id="747" r:id="rId13"/>
    <p:sldId id="751"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608" autoAdjust="0"/>
  </p:normalViewPr>
  <p:slideViewPr>
    <p:cSldViewPr snapToGrid="0">
      <p:cViewPr varScale="1">
        <p:scale>
          <a:sx n="33" d="100"/>
          <a:sy n="33" d="100"/>
        </p:scale>
        <p:origin x="16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8/19/2025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8/19/2025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74DFD-0550-85AF-D9CD-828CE1D40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02864-64AB-6FA8-3425-FCE0D0E07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02410-0422-EE16-AAF8-8148B43912A3}"/>
              </a:ext>
            </a:extLst>
          </p:cNvPr>
          <p:cNvSpPr>
            <a:spLocks noGrp="1"/>
          </p:cNvSpPr>
          <p:nvPr>
            <p:ph type="body" idx="1"/>
          </p:nvPr>
        </p:nvSpPr>
        <p:spPr/>
        <p:txBody>
          <a:bodyPr/>
          <a:lstStyle/>
          <a:p>
            <a:r>
              <a:rPr lang="en-US" dirty="0"/>
              <a:t>Peter made the lame give him attention as he had said “In the name of Jesus Christ of Nazareth, rise up and walk.”</a:t>
            </a:r>
          </a:p>
          <a:p>
            <a:r>
              <a:rPr lang="en-US" b="1" dirty="0"/>
              <a:t>Mark 16:17-18  </a:t>
            </a:r>
            <a:r>
              <a:rPr lang="en-US" dirty="0"/>
              <a:t>And these signs will follow those who believe: In My name they will cast out demons; they will speak with new tongues;  18  they will take up serpents; and if they drink anything deadly, it will by no means hurt them; they will lay hands on the sick, and they will recover."</a:t>
            </a:r>
          </a:p>
          <a:p>
            <a:endParaRPr lang="en-US" dirty="0"/>
          </a:p>
          <a:p>
            <a:endParaRPr lang="en-US" dirty="0"/>
          </a:p>
        </p:txBody>
      </p:sp>
      <p:sp>
        <p:nvSpPr>
          <p:cNvPr id="4" name="Slide Number Placeholder 3">
            <a:extLst>
              <a:ext uri="{FF2B5EF4-FFF2-40B4-BE49-F238E27FC236}">
                <a16:creationId xmlns:a16="http://schemas.microsoft.com/office/drawing/2014/main" id="{F1C020F6-D285-46E4-7890-EE7290DB75DA}"/>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178825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8E59-3433-CC8A-1041-F5EBDC27D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48B58-0D7B-5D7C-101C-CDDB22606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1F7B8-05AE-6907-AD13-2579AB48E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C53A7D-4C18-C718-71FC-0DADA2017EBF}"/>
              </a:ext>
            </a:extLst>
          </p:cNvPr>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248272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4F1E-3A6A-6625-2B41-2193DF260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5F339-A0EC-BCCC-7A2E-527F32C0C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ACC0-37CE-BC09-172D-087E87620C1B}"/>
              </a:ext>
            </a:extLst>
          </p:cNvPr>
          <p:cNvSpPr>
            <a:spLocks noGrp="1"/>
          </p:cNvSpPr>
          <p:nvPr>
            <p:ph type="body" idx="1"/>
          </p:nvPr>
        </p:nvSpPr>
        <p:spPr/>
        <p:txBody>
          <a:bodyPr/>
          <a:lstStyle/>
          <a:p>
            <a:r>
              <a:rPr lang="en-US" b="1" dirty="0"/>
              <a:t>Psalms 110:1  </a:t>
            </a:r>
            <a:r>
              <a:rPr lang="en-US" b="0" dirty="0"/>
              <a:t>A Psalm of David. The LORD said to my </a:t>
            </a:r>
            <a:r>
              <a:rPr lang="en-US" b="0" dirty="0" err="1"/>
              <a:t>Lord,"Sit</a:t>
            </a:r>
            <a:r>
              <a:rPr lang="en-US" b="0" dirty="0"/>
              <a:t> at My right hand, Till I make Your enemies Your footstool."</a:t>
            </a:r>
          </a:p>
          <a:p>
            <a:endParaRPr lang="fr-FR" b="0" dirty="0"/>
          </a:p>
          <a:p>
            <a:r>
              <a:rPr lang="fr-FR" b="1" dirty="0"/>
              <a:t>Moses -- </a:t>
            </a:r>
            <a:r>
              <a:rPr lang="en-US" b="1" dirty="0"/>
              <a:t>Deuteronomy 18:15  </a:t>
            </a:r>
            <a:r>
              <a:rPr lang="en-US" dirty="0"/>
              <a:t>"The LORD your God will raise up for you a Prophet like me from your midst, from your brethren. Him you shall hear,</a:t>
            </a:r>
          </a:p>
          <a:p>
            <a:r>
              <a:rPr lang="en-US" b="1" dirty="0"/>
              <a:t>Deuteronomy 18:18-19  </a:t>
            </a:r>
            <a:r>
              <a:rPr lang="en-US" dirty="0"/>
              <a:t>I will raise up for them a Prophet like you from among their brethren, and will put My words in His mouth, and He shall speak to them all that I command Him.  19  And it shall be that whoever will not hear My words, which He speaks in My name, I will require it of him.</a:t>
            </a:r>
          </a:p>
          <a:p>
            <a:r>
              <a:rPr lang="fr-FR" b="1" dirty="0"/>
              <a:t>Samuel</a:t>
            </a:r>
            <a:r>
              <a:rPr lang="fr-FR" dirty="0"/>
              <a:t>     </a:t>
            </a:r>
            <a:r>
              <a:rPr lang="fr-FR" b="1" dirty="0"/>
              <a:t>2 Samuel 7:12 </a:t>
            </a:r>
          </a:p>
          <a:p>
            <a:r>
              <a:rPr lang="fr-FR" b="1" dirty="0"/>
              <a:t>Abraham Genesis 12:3; 22:18 </a:t>
            </a:r>
            <a:r>
              <a:rPr lang="en-US" dirty="0"/>
              <a:t>In your seed all the nations of the earth shall be blessed, </a:t>
            </a:r>
          </a:p>
        </p:txBody>
      </p:sp>
      <p:sp>
        <p:nvSpPr>
          <p:cNvPr id="4" name="Slide Number Placeholder 3">
            <a:extLst>
              <a:ext uri="{FF2B5EF4-FFF2-40B4-BE49-F238E27FC236}">
                <a16:creationId xmlns:a16="http://schemas.microsoft.com/office/drawing/2014/main" id="{22D9FBB3-15AF-2ECE-B3D0-BE3DB5AB7F4F}"/>
              </a:ext>
            </a:extLst>
          </p:cNvPr>
          <p:cNvSpPr>
            <a:spLocks noGrp="1"/>
          </p:cNvSpPr>
          <p:nvPr>
            <p:ph type="sldNum" sz="quarter" idx="5"/>
          </p:nvPr>
        </p:nvSpPr>
        <p:spPr/>
        <p:txBody>
          <a:bodyPr/>
          <a:lstStyle/>
          <a:p>
            <a:fld id="{6C375006-0123-1F4D-8D80-DD5E1EF6A871}" type="slidenum">
              <a:rPr lang="en-US" smtClean="0"/>
              <a:t>12</a:t>
            </a:fld>
            <a:endParaRPr lang="en-US"/>
          </a:p>
        </p:txBody>
      </p:sp>
    </p:spTree>
    <p:extLst>
      <p:ext uri="{BB962C8B-B14F-4D97-AF65-F5344CB8AC3E}">
        <p14:creationId xmlns:p14="http://schemas.microsoft.com/office/powerpoint/2010/main" val="155278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F209-6EFA-6CE0-A823-D85A4133F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549A5-00DC-644F-35C5-DCAACEEE6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40310-D9EF-2BFA-94AA-3D6240D372CD}"/>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39B20F15-3295-222F-8ED5-1765AF037719}"/>
              </a:ext>
            </a:extLst>
          </p:cNvPr>
          <p:cNvSpPr>
            <a:spLocks noGrp="1"/>
          </p:cNvSpPr>
          <p:nvPr>
            <p:ph type="sldNum" sz="quarter" idx="5"/>
          </p:nvPr>
        </p:nvSpPr>
        <p:spPr/>
        <p:txBody>
          <a:bodyPr/>
          <a:lstStyle/>
          <a:p>
            <a:fld id="{6C375006-0123-1F4D-8D80-DD5E1EF6A871}" type="slidenum">
              <a:rPr lang="en-US" smtClean="0"/>
              <a:t>13</a:t>
            </a:fld>
            <a:endParaRPr lang="en-US"/>
          </a:p>
        </p:txBody>
      </p:sp>
    </p:spTree>
    <p:extLst>
      <p:ext uri="{BB962C8B-B14F-4D97-AF65-F5344CB8AC3E}">
        <p14:creationId xmlns:p14="http://schemas.microsoft.com/office/powerpoint/2010/main" val="151020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3AB7-D701-161B-22D2-CEDEA5C61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8A276-B924-06B0-78D9-E96F9FB1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DEDD7-7E8B-2DF6-2F82-E83E6AD595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koinōnia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Thayer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fellowship, association, community, communion, joint participation, intercourse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 the share which one has in anything,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1b) intercourse, fellowship, intimacy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1b1) the right hand as a sign and pledge of fellowship (in fulfilling the apostolic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1c) a gift jointly contributed, a collection, a contribution, as exhibiting an embodiment and proof of fellowship</a:t>
            </a:r>
          </a:p>
        </p:txBody>
      </p:sp>
      <p:sp>
        <p:nvSpPr>
          <p:cNvPr id="4" name="Slide Number Placeholder 3">
            <a:extLst>
              <a:ext uri="{FF2B5EF4-FFF2-40B4-BE49-F238E27FC236}">
                <a16:creationId xmlns:a16="http://schemas.microsoft.com/office/drawing/2014/main" id="{E5E61D62-E104-EF40-A1B7-9E9A1F0BC5A8}"/>
              </a:ext>
            </a:extLst>
          </p:cNvPr>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42173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B65D-B61B-4F3D-C9BE-8E407B10A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50FE3-8237-271A-7A6B-00ADAE416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8622A-54C2-2FF6-4E18-365A30002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10:24-25  </a:t>
            </a:r>
            <a:r>
              <a:rPr lang="en-US" dirty="0"/>
              <a:t>And let us consider one another in order to stir up love and good works,  25  not forsaking the assembling of ourselves together, as is the manner of some, but exhorting one another, and so much the more as you see the Day approaching.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John 3:17-18  </a:t>
            </a:r>
            <a:r>
              <a:rPr lang="en-US" dirty="0"/>
              <a:t>But whoever has this world's goods, and sees his brother in need, and shuts up his heart from him, how does the love of God abide in him?  18  My little children, let us not love in word or in tongue, but in deed and in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13:1-2  </a:t>
            </a:r>
            <a:r>
              <a:rPr lang="en-US" dirty="0"/>
              <a:t>Let brotherly love continue.  2  Do not forget to entertain strangers, for by so doing some have unwittingly entertained angels.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12:10  </a:t>
            </a:r>
            <a:r>
              <a:rPr lang="en-US" dirty="0"/>
              <a:t>Be kindly affectionate to one another with brotherly love, in honor giving preference to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12:13  </a:t>
            </a:r>
            <a:r>
              <a:rPr lang="en-US" dirty="0"/>
              <a:t>distributing to the needs of the saints, given to hospitality.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68AD73-B35C-73A5-B270-2B590A76481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81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B65D-B61B-4F3D-C9BE-8E407B10A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50FE3-8237-271A-7A6B-00ADAE416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8622A-54C2-2FF6-4E18-365A30002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hour was set as a regular practice.  </a:t>
            </a:r>
            <a:r>
              <a:rPr lang="en-US" b="0" dirty="0"/>
              <a:t>“We read in Scripture of three specified hours of prayer, in accordance with which the Psalmist speaks of his own custom (Psa_55:17), “Evening, and morning, and at noon, will I pray.” And in like manner Daniel prayed “three times a day” (Dan_6:10). The hour of morning prayer was the third hour, and Peter went up to the housetop to pray (Act_10:9) about the sixth hour, which was noon, and the evening prayer was this to which Peter and John were going up.” (Cambridge Bible 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Beautiful Gate is likely known to history as the “double gate.”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picture on the slide is an artist’s rendition of the area when it was first built.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Leen </a:t>
            </a:r>
            <a:r>
              <a:rPr lang="en-US" b="0" dirty="0" err="1"/>
              <a:t>Ritmeyer</a:t>
            </a:r>
            <a:r>
              <a:rPr lang="en-US" b="0" dirty="0"/>
              <a:t> writes: “A reconstruction drawing of the Double Gate of Herod's Temple Mount in Jerusalem. Most of the elements have been preserved, including the domes inside the double passageway. Some researchers have proposed that this beautifully decorated gateway was the Beautiful Gate of the Temple, mentioned in Acts 3.10.” © Leen </a:t>
            </a:r>
            <a:r>
              <a:rPr lang="en-US" b="0" dirty="0" err="1"/>
              <a:t>Ritmeyer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0E68AD73-B35C-73A5-B270-2B590A764810}"/>
              </a:ext>
            </a:extLst>
          </p:cNvPr>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198481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9DAB-D8E5-CE24-4880-E2A83E4DB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1C708-CF3A-5D6E-CFFA-45FD6AF8F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B47F0-3D99-1706-3731-A0F61249F0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events occurred in a highly trafficked area at a time when many were coming for worship, attract a crowd.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3:9-10  </a:t>
            </a:r>
            <a:r>
              <a:rPr lang="en-US" dirty="0"/>
              <a:t>And all the people saw him walking and praising God.  10  Then they knew that it was he who sat begging alms at the Beautiful Gate of the temple; and they were filled with wonder and amazement at what had happened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5B873B2-B58C-C30E-BF9A-065C8CC6787B}"/>
              </a:ext>
            </a:extLst>
          </p:cNvPr>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49555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Temple WAS NOT HANDICAP ACCESSIBLE</a:t>
            </a:r>
          </a:p>
          <a:p>
            <a:r>
              <a:rPr lang="en-US" dirty="0"/>
              <a:t>Solomons porch or portico was a covered colonnade along the eastern end of the court of the Gentiles (along the front of the picture).</a:t>
            </a:r>
            <a:r>
              <a:rPr lang="en-US" b="1" dirty="0"/>
              <a:t>.</a:t>
            </a:r>
          </a:p>
          <a:p>
            <a:r>
              <a:rPr lang="en-US" dirty="0"/>
              <a:t>The Beautiful Gate was probably the Double Gate on the south side (left in the picture) that led up by a stairway into the court of the Gentiles.</a:t>
            </a:r>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40359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6F2AE-EFE5-1CC5-751D-F6E16DFEE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7E618-B040-2D89-336F-9745DF8A5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4FC17-D182-6B09-3F05-A3A4C27F2E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events occurred in a highly trafficked area at a time when many were coming for worship, attract a crowd.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3:9-10  </a:t>
            </a:r>
            <a:r>
              <a:rPr lang="en-US" dirty="0"/>
              <a:t>And all the people saw him walking and praising God.  10  Then they knew that it was he who sat begging alms at the Beautiful Gate of the temple; and they were filled with wonder and amazement at what had happened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EA35B6A-7D3D-E00E-E696-303A74258C58}"/>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76100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shouldn’t have been amazed at all</a:t>
            </a:r>
          </a:p>
          <a:p>
            <a:r>
              <a:rPr lang="en-US" dirty="0"/>
              <a:t>Thought Question: were some also present at his 1st sermon, seeing something spectacular then, too?    2:12</a:t>
            </a:r>
          </a:p>
          <a:p>
            <a:r>
              <a:rPr lang="en-US" dirty="0"/>
              <a:t>The apostles themselves deserved no credit.  Peter deflects any glory</a:t>
            </a:r>
          </a:p>
          <a:p>
            <a:r>
              <a:rPr lang="en-US" dirty="0"/>
              <a:t>Prince = Author (originator, chief leader).</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140066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96C2A-6CF7-AD5F-E6AB-71FE99869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C07CC-FF36-9D0B-EDAD-C4C97FE0D07B}"/>
              </a:ext>
            </a:extLst>
          </p:cNvPr>
          <p:cNvSpPr>
            <a:spLocks noGrp="1"/>
          </p:cNvSpPr>
          <p:nvPr>
            <p:ph type="title"/>
          </p:nvPr>
        </p:nvSpPr>
        <p:spPr/>
        <p:txBody>
          <a:bodyPr/>
          <a:lstStyle/>
          <a:p>
            <a:pPr algn="ctr"/>
            <a:r>
              <a:rPr lang="en-US" dirty="0">
                <a:latin typeface="Bookman Old Style" panose="02050604050505020204" pitchFamily="18" charset="0"/>
              </a:rPr>
              <a:t>Peter’s Second Sermon</a:t>
            </a:r>
            <a:br>
              <a:rPr lang="en-US" dirty="0">
                <a:latin typeface="Bookman Old Style" panose="02050604050505020204" pitchFamily="18" charset="0"/>
              </a:rPr>
            </a:br>
            <a:r>
              <a:rPr lang="en-US" sz="3600" dirty="0">
                <a:latin typeface="Bookman Old Style" panose="02050604050505020204" pitchFamily="18" charset="0"/>
              </a:rPr>
              <a:t>Acts 3:12-26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FFA16A7-5BC9-7BCC-AC7D-946AEAB21109}"/>
              </a:ext>
            </a:extLst>
          </p:cNvPr>
          <p:cNvSpPr>
            <a:spLocks noGrp="1"/>
          </p:cNvSpPr>
          <p:nvPr>
            <p:ph idx="1"/>
          </p:nvPr>
        </p:nvSpPr>
        <p:spPr>
          <a:xfrm>
            <a:off x="401873" y="1610944"/>
            <a:ext cx="8450297" cy="5247056"/>
          </a:xfrm>
        </p:spPr>
        <p:txBody>
          <a:bodyPr>
            <a:normAutofit/>
          </a:bodyPr>
          <a:lstStyle/>
          <a:p>
            <a:pPr>
              <a:spcBef>
                <a:spcPts val="0"/>
              </a:spcBef>
            </a:pPr>
            <a:r>
              <a:rPr lang="en-US" sz="3200" b="1" dirty="0"/>
              <a:t>Peter declares that “His name, </a:t>
            </a:r>
            <a:r>
              <a:rPr lang="en-US" sz="3200" b="1" dirty="0">
                <a:solidFill>
                  <a:srgbClr val="800000"/>
                </a:solidFill>
              </a:rPr>
              <a:t>through faith in His name</a:t>
            </a:r>
            <a:r>
              <a:rPr lang="en-US" sz="3200" b="1" dirty="0"/>
              <a:t>, has made this man strong, whom you see and know” (3:16).</a:t>
            </a:r>
          </a:p>
          <a:p>
            <a:pPr marL="506413" lvl="1" indent="-331788">
              <a:spcBef>
                <a:spcPts val="0"/>
              </a:spcBef>
            </a:pPr>
            <a:r>
              <a:rPr lang="en-US" sz="3200" i="1" dirty="0">
                <a:effectLst>
                  <a:outerShdw blurRad="38100" dist="38100" dir="2700000" algn="tl">
                    <a:srgbClr val="000000">
                      <a:alpha val="43137"/>
                    </a:srgbClr>
                  </a:outerShdw>
                </a:effectLst>
              </a:rPr>
              <a:t>Did the lame man have faith?  Probably.*</a:t>
            </a:r>
          </a:p>
          <a:p>
            <a:pPr marL="506413" lvl="1" indent="-331788">
              <a:spcBef>
                <a:spcPts val="0"/>
              </a:spcBef>
            </a:pPr>
            <a:r>
              <a:rPr lang="en-US" sz="3200" i="1" dirty="0">
                <a:effectLst>
                  <a:outerShdw blurRad="38100" dist="38100" dir="2700000" algn="tl">
                    <a:srgbClr val="000000">
                      <a:alpha val="43137"/>
                    </a:srgbClr>
                  </a:outerShdw>
                </a:effectLst>
              </a:rPr>
              <a:t>Peter and John certainly had faith to work the miracle (Mark 16:17-18).</a:t>
            </a:r>
          </a:p>
          <a:p>
            <a:pPr lvl="1">
              <a:spcBef>
                <a:spcPts val="0"/>
              </a:spcBef>
            </a:pPr>
            <a:endParaRPr lang="en-US" sz="2800" b="1" dirty="0"/>
          </a:p>
          <a:p>
            <a:pPr lvl="1">
              <a:spcBef>
                <a:spcPts val="0"/>
              </a:spcBef>
            </a:pPr>
            <a:endParaRPr lang="en-US" sz="2800" dirty="0"/>
          </a:p>
        </p:txBody>
      </p:sp>
    </p:spTree>
    <p:extLst>
      <p:ext uri="{BB962C8B-B14F-4D97-AF65-F5344CB8AC3E}">
        <p14:creationId xmlns:p14="http://schemas.microsoft.com/office/powerpoint/2010/main" val="969902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4EA7-BFAF-2DA4-DBCF-8B985D2BD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A8C82-C39C-AC38-69AF-63DC48D0D65D}"/>
              </a:ext>
            </a:extLst>
          </p:cNvPr>
          <p:cNvSpPr>
            <a:spLocks noGrp="1"/>
          </p:cNvSpPr>
          <p:nvPr>
            <p:ph type="title"/>
          </p:nvPr>
        </p:nvSpPr>
        <p:spPr>
          <a:xfrm>
            <a:off x="628650" y="180299"/>
            <a:ext cx="7886700" cy="1325563"/>
          </a:xfrm>
        </p:spPr>
        <p:txBody>
          <a:bodyPr/>
          <a:lstStyle/>
          <a:p>
            <a:pPr algn="ctr"/>
            <a:r>
              <a:rPr lang="en-US" dirty="0">
                <a:latin typeface="Bookman Old Style" panose="02050604050505020204" pitchFamily="18" charset="0"/>
              </a:rPr>
              <a:t>Peter’s Second Sermon</a:t>
            </a:r>
            <a:br>
              <a:rPr lang="en-US" dirty="0">
                <a:latin typeface="Bookman Old Style" panose="02050604050505020204" pitchFamily="18" charset="0"/>
              </a:rPr>
            </a:br>
            <a:r>
              <a:rPr lang="en-US" sz="3600" dirty="0">
                <a:latin typeface="Bookman Old Style" panose="02050604050505020204" pitchFamily="18" charset="0"/>
              </a:rPr>
              <a:t>Acts 3:12-26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91942C86-47B4-E31D-0A71-CE3FD0149B3A}"/>
              </a:ext>
            </a:extLst>
          </p:cNvPr>
          <p:cNvSpPr>
            <a:spLocks noGrp="1"/>
          </p:cNvSpPr>
          <p:nvPr>
            <p:ph idx="1"/>
          </p:nvPr>
        </p:nvSpPr>
        <p:spPr>
          <a:xfrm>
            <a:off x="200936" y="1505862"/>
            <a:ext cx="8742127" cy="5352138"/>
          </a:xfrm>
        </p:spPr>
        <p:txBody>
          <a:bodyPr>
            <a:normAutofit/>
          </a:bodyPr>
          <a:lstStyle/>
          <a:p>
            <a:pPr>
              <a:spcBef>
                <a:spcPts val="0"/>
              </a:spcBef>
            </a:pPr>
            <a:r>
              <a:rPr lang="en-US" sz="3500" b="1" dirty="0"/>
              <a:t>Peter clarifies their condition and their need.</a:t>
            </a:r>
          </a:p>
          <a:p>
            <a:pPr marL="466725" lvl="1" indent="-292100">
              <a:spcBef>
                <a:spcPts val="0"/>
              </a:spcBef>
            </a:pPr>
            <a:r>
              <a:rPr lang="en-US" sz="3200" i="1" dirty="0">
                <a:effectLst>
                  <a:outerShdw blurRad="38100" dist="38100" dir="2700000" algn="tl">
                    <a:srgbClr val="000000">
                      <a:alpha val="43137"/>
                    </a:srgbClr>
                  </a:outerShdw>
                </a:effectLst>
              </a:rPr>
              <a:t>They and their rulers had murdered Jesus in ignorance (3:17).</a:t>
            </a:r>
          </a:p>
          <a:p>
            <a:pPr marL="739775" lvl="2" indent="-331788">
              <a:spcBef>
                <a:spcPts val="0"/>
              </a:spcBef>
            </a:pPr>
            <a:r>
              <a:rPr lang="en-US" sz="3000" dirty="0">
                <a:effectLst>
                  <a:outerShdw blurRad="38100" dist="38100" dir="2700000" algn="tl">
                    <a:srgbClr val="000000">
                      <a:alpha val="43137"/>
                    </a:srgbClr>
                  </a:outerShdw>
                </a:effectLst>
              </a:rPr>
              <a:t>God thus fulfilled what He had said through the prophets – </a:t>
            </a:r>
            <a:r>
              <a:rPr lang="en-US" sz="3000" i="1" dirty="0">
                <a:solidFill>
                  <a:srgbClr val="800000"/>
                </a:solidFill>
                <a:effectLst>
                  <a:outerShdw blurRad="38100" dist="38100" dir="2700000" algn="tl">
                    <a:srgbClr val="000000">
                      <a:alpha val="43137"/>
                    </a:srgbClr>
                  </a:outerShdw>
                </a:effectLst>
              </a:rPr>
              <a:t>that the Christ would suffer </a:t>
            </a:r>
            <a:r>
              <a:rPr lang="en-US" sz="3000" dirty="0">
                <a:effectLst>
                  <a:outerShdw blurRad="38100" dist="38100" dir="2700000" algn="tl">
                    <a:srgbClr val="000000">
                      <a:alpha val="43137"/>
                    </a:srgbClr>
                  </a:outerShdw>
                </a:effectLst>
              </a:rPr>
              <a:t>(3:18).</a:t>
            </a:r>
          </a:p>
          <a:p>
            <a:pPr marL="739775" lvl="2" indent="-331788">
              <a:spcBef>
                <a:spcPts val="0"/>
              </a:spcBef>
            </a:pPr>
            <a:r>
              <a:rPr lang="en-US" sz="3000" dirty="0">
                <a:effectLst>
                  <a:outerShdw blurRad="38100" dist="38100" dir="2700000" algn="tl">
                    <a:srgbClr val="000000">
                      <a:alpha val="43137"/>
                    </a:srgbClr>
                  </a:outerShdw>
                </a:effectLst>
              </a:rPr>
              <a:t>Their ignorance was no excuse.</a:t>
            </a:r>
            <a:endParaRPr lang="en-US" sz="2800" dirty="0">
              <a:effectLst>
                <a:outerShdw blurRad="38100" dist="38100" dir="2700000" algn="tl">
                  <a:srgbClr val="000000">
                    <a:alpha val="43137"/>
                  </a:srgbClr>
                </a:outerShdw>
              </a:effectLst>
            </a:endParaRPr>
          </a:p>
          <a:p>
            <a:pPr marL="466725" lvl="1" indent="-292100">
              <a:spcBef>
                <a:spcPts val="0"/>
              </a:spcBef>
            </a:pPr>
            <a:r>
              <a:rPr lang="en-US" sz="3200" i="1" dirty="0">
                <a:effectLst>
                  <a:outerShdw blurRad="38100" dist="38100" dir="2700000" algn="tl">
                    <a:srgbClr val="000000">
                      <a:alpha val="43137"/>
                    </a:srgbClr>
                  </a:outerShdw>
                </a:effectLst>
              </a:rPr>
              <a:t>They must </a:t>
            </a:r>
            <a:r>
              <a:rPr lang="en-US" sz="3200" i="1" dirty="0">
                <a:solidFill>
                  <a:srgbClr val="800000"/>
                </a:solidFill>
                <a:effectLst>
                  <a:outerShdw blurRad="38100" dist="38100" dir="2700000" algn="tl">
                    <a:srgbClr val="000000">
                      <a:alpha val="43137"/>
                    </a:srgbClr>
                  </a:outerShdw>
                </a:effectLst>
              </a:rPr>
              <a:t>“repent…and be converted” </a:t>
            </a:r>
            <a:r>
              <a:rPr lang="en-US" sz="3200" i="1" dirty="0">
                <a:effectLst>
                  <a:outerShdw blurRad="38100" dist="38100" dir="2700000" algn="tl">
                    <a:srgbClr val="000000">
                      <a:alpha val="43137"/>
                    </a:srgbClr>
                  </a:outerShdw>
                </a:effectLst>
              </a:rPr>
              <a:t>so that…</a:t>
            </a:r>
          </a:p>
          <a:p>
            <a:pPr marL="739775" lvl="2" indent="-273050">
              <a:spcBef>
                <a:spcPts val="0"/>
              </a:spcBef>
            </a:pPr>
            <a:r>
              <a:rPr lang="en-US" sz="3000" i="1" dirty="0">
                <a:solidFill>
                  <a:srgbClr val="800000"/>
                </a:solidFill>
                <a:effectLst>
                  <a:outerShdw blurRad="38100" dist="38100" dir="2700000" algn="tl">
                    <a:srgbClr val="000000">
                      <a:alpha val="43137"/>
                    </a:srgbClr>
                  </a:outerShdw>
                </a:effectLst>
              </a:rPr>
              <a:t>their sins may be blotted out</a:t>
            </a:r>
          </a:p>
          <a:p>
            <a:pPr marL="739775" lvl="2" indent="-273050">
              <a:spcBef>
                <a:spcPts val="0"/>
              </a:spcBef>
            </a:pPr>
            <a:r>
              <a:rPr lang="en-US" sz="3000" i="1" dirty="0">
                <a:solidFill>
                  <a:srgbClr val="800000"/>
                </a:solidFill>
                <a:effectLst>
                  <a:outerShdw blurRad="38100" dist="38100" dir="2700000" algn="tl">
                    <a:srgbClr val="000000">
                      <a:alpha val="43137"/>
                    </a:srgbClr>
                  </a:outerShdw>
                </a:effectLst>
              </a:rPr>
              <a:t>times of refreshing may come from the presence of the Lord (3:19-20).</a:t>
            </a:r>
          </a:p>
          <a:p>
            <a:pPr marL="466725" lvl="1" indent="-292100">
              <a:spcBef>
                <a:spcPts val="0"/>
              </a:spcBef>
            </a:pPr>
            <a:r>
              <a:rPr lang="en-US" sz="3200" i="1" dirty="0">
                <a:effectLst>
                  <a:outerShdw blurRad="38100" dist="38100" dir="2700000" algn="tl">
                    <a:srgbClr val="000000">
                      <a:alpha val="43137"/>
                    </a:srgbClr>
                  </a:outerShdw>
                </a:effectLst>
              </a:rPr>
              <a:t>The faith in Jesus that healed the lame man could save them from their sins!</a:t>
            </a:r>
          </a:p>
          <a:p>
            <a:pPr lvl="1">
              <a:spcBef>
                <a:spcPts val="0"/>
              </a:spcBef>
            </a:pPr>
            <a:endParaRPr lang="en-US" sz="2800" b="1" dirty="0"/>
          </a:p>
          <a:p>
            <a:pPr lvl="1">
              <a:spcBef>
                <a:spcPts val="0"/>
              </a:spcBef>
            </a:pPr>
            <a:endParaRPr lang="en-US" sz="2800" dirty="0"/>
          </a:p>
        </p:txBody>
      </p:sp>
    </p:spTree>
    <p:extLst>
      <p:ext uri="{BB962C8B-B14F-4D97-AF65-F5344CB8AC3E}">
        <p14:creationId xmlns:p14="http://schemas.microsoft.com/office/powerpoint/2010/main" val="89727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C8E28-2EE3-540F-54C6-24E4A336C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938C9-A57F-201E-D0A5-56ECF2F2F3C4}"/>
              </a:ext>
            </a:extLst>
          </p:cNvPr>
          <p:cNvSpPr>
            <a:spLocks noGrp="1"/>
          </p:cNvSpPr>
          <p:nvPr>
            <p:ph type="title"/>
          </p:nvPr>
        </p:nvSpPr>
        <p:spPr>
          <a:xfrm>
            <a:off x="628650" y="188106"/>
            <a:ext cx="7886700" cy="1325563"/>
          </a:xfrm>
        </p:spPr>
        <p:txBody>
          <a:bodyPr/>
          <a:lstStyle/>
          <a:p>
            <a:pPr algn="ctr"/>
            <a:r>
              <a:rPr lang="en-US" dirty="0">
                <a:latin typeface="Bookman Old Style" panose="02050604050505020204" pitchFamily="18" charset="0"/>
              </a:rPr>
              <a:t>Peter’s Second Sermon</a:t>
            </a:r>
            <a:br>
              <a:rPr lang="en-US" dirty="0">
                <a:latin typeface="Bookman Old Style" panose="02050604050505020204" pitchFamily="18" charset="0"/>
              </a:rPr>
            </a:br>
            <a:r>
              <a:rPr lang="en-US" sz="3600" dirty="0">
                <a:latin typeface="Bookman Old Style" panose="02050604050505020204" pitchFamily="18" charset="0"/>
              </a:rPr>
              <a:t>Acts 3:12-26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977452D-FED8-6675-7B52-11496F43EA16}"/>
              </a:ext>
            </a:extLst>
          </p:cNvPr>
          <p:cNvSpPr>
            <a:spLocks noGrp="1"/>
          </p:cNvSpPr>
          <p:nvPr>
            <p:ph idx="1"/>
          </p:nvPr>
        </p:nvSpPr>
        <p:spPr>
          <a:xfrm>
            <a:off x="194554" y="1552579"/>
            <a:ext cx="8793804" cy="5470792"/>
          </a:xfrm>
        </p:spPr>
        <p:txBody>
          <a:bodyPr>
            <a:normAutofit/>
          </a:bodyPr>
          <a:lstStyle/>
          <a:p>
            <a:pPr>
              <a:spcBef>
                <a:spcPts val="0"/>
              </a:spcBef>
            </a:pPr>
            <a:r>
              <a:rPr lang="en-US" sz="3400" b="1" dirty="0"/>
              <a:t>God had said </a:t>
            </a:r>
            <a:r>
              <a:rPr lang="en-US" sz="3400" b="1" dirty="0">
                <a:solidFill>
                  <a:srgbClr val="800000"/>
                </a:solidFill>
              </a:rPr>
              <a:t>through the prophets </a:t>
            </a:r>
            <a:r>
              <a:rPr lang="en-US" sz="3400" b="1" dirty="0"/>
              <a:t>that Christ would remain in heaven till the time of restoration (Acts 3:21, cf. Ps. 110:1).</a:t>
            </a:r>
          </a:p>
          <a:p>
            <a:pPr marL="506413" lvl="1" indent="-273050">
              <a:spcBef>
                <a:spcPts val="0"/>
              </a:spcBef>
            </a:pPr>
            <a:r>
              <a:rPr lang="en-US" sz="3100" i="1" dirty="0">
                <a:effectLst>
                  <a:outerShdw blurRad="38100" dist="38100" dir="2700000" algn="tl">
                    <a:srgbClr val="000000">
                      <a:alpha val="43137"/>
                    </a:srgbClr>
                  </a:outerShdw>
                </a:effectLst>
              </a:rPr>
              <a:t>Through </a:t>
            </a:r>
            <a:r>
              <a:rPr lang="en-US" sz="3100" b="1" i="1" dirty="0">
                <a:solidFill>
                  <a:srgbClr val="800000"/>
                </a:solidFill>
                <a:effectLst>
                  <a:outerShdw blurRad="38100" dist="38100" dir="2700000" algn="tl">
                    <a:srgbClr val="000000">
                      <a:alpha val="43137"/>
                    </a:srgbClr>
                  </a:outerShdw>
                </a:effectLst>
              </a:rPr>
              <a:t>Moses, </a:t>
            </a:r>
            <a:r>
              <a:rPr lang="en-US" sz="3100" i="1" dirty="0">
                <a:effectLst>
                  <a:outerShdw blurRad="38100" dist="38100" dir="2700000" algn="tl">
                    <a:srgbClr val="000000">
                      <a:alpha val="43137"/>
                    </a:srgbClr>
                  </a:outerShdw>
                </a:effectLst>
              </a:rPr>
              <a:t>God had said that His people must obey the prophet and lawgiver like Moses whom He would send, or they would be destroyed (Acts 3:22-23; Deuteronomy 18:15-19).</a:t>
            </a:r>
          </a:p>
          <a:p>
            <a:pPr marL="855663" lvl="2" indent="-349250">
              <a:spcBef>
                <a:spcPts val="0"/>
              </a:spcBef>
            </a:pPr>
            <a:r>
              <a:rPr lang="en-US" sz="3100" dirty="0">
                <a:effectLst>
                  <a:outerShdw blurRad="38100" dist="38100" dir="2700000" algn="tl">
                    <a:srgbClr val="000000">
                      <a:alpha val="43137"/>
                    </a:srgbClr>
                  </a:outerShdw>
                </a:effectLst>
              </a:rPr>
              <a:t>All the prophets, from </a:t>
            </a:r>
            <a:r>
              <a:rPr lang="en-US" sz="3100" b="1" dirty="0">
                <a:solidFill>
                  <a:srgbClr val="800000"/>
                </a:solidFill>
                <a:effectLst>
                  <a:outerShdw blurRad="38100" dist="38100" dir="2700000" algn="tl">
                    <a:srgbClr val="000000">
                      <a:alpha val="43137"/>
                    </a:srgbClr>
                  </a:outerShdw>
                </a:effectLst>
              </a:rPr>
              <a:t>Samuel</a:t>
            </a:r>
            <a:r>
              <a:rPr lang="en-US" sz="3100" dirty="0">
                <a:effectLst>
                  <a:outerShdw blurRad="38100" dist="38100" dir="2700000" algn="tl">
                    <a:srgbClr val="000000">
                      <a:alpha val="43137"/>
                    </a:srgbClr>
                  </a:outerShdw>
                </a:effectLst>
              </a:rPr>
              <a:t> forward, spoke  of these days (Acts 3:24, 2 Samuel 7:12).</a:t>
            </a:r>
          </a:p>
          <a:p>
            <a:pPr marL="506413" lvl="1" indent="-273050">
              <a:spcBef>
                <a:spcPts val="0"/>
              </a:spcBef>
            </a:pPr>
            <a:r>
              <a:rPr lang="en-US" sz="3100" i="1" dirty="0">
                <a:effectLst>
                  <a:outerShdw blurRad="38100" dist="38100" dir="2700000" algn="tl">
                    <a:srgbClr val="000000">
                      <a:alpha val="43137"/>
                    </a:srgbClr>
                  </a:outerShdw>
                </a:effectLst>
              </a:rPr>
              <a:t>They were the </a:t>
            </a:r>
            <a:r>
              <a:rPr lang="en-US" sz="3100" i="1" dirty="0">
                <a:solidFill>
                  <a:srgbClr val="800000"/>
                </a:solidFill>
                <a:effectLst>
                  <a:outerShdw blurRad="38100" dist="38100" dir="2700000" algn="tl">
                    <a:srgbClr val="000000">
                      <a:alpha val="43137"/>
                    </a:srgbClr>
                  </a:outerShdw>
                </a:effectLst>
              </a:rPr>
              <a:t>“</a:t>
            </a:r>
            <a:r>
              <a:rPr lang="en-US" sz="3100" b="1" i="1" dirty="0">
                <a:solidFill>
                  <a:srgbClr val="800000"/>
                </a:solidFill>
                <a:effectLst>
                  <a:outerShdw blurRad="38100" dist="38100" dir="2700000" algn="tl">
                    <a:srgbClr val="000000">
                      <a:alpha val="43137"/>
                    </a:srgbClr>
                  </a:outerShdw>
                </a:effectLst>
              </a:rPr>
              <a:t>sons of the prophets</a:t>
            </a:r>
            <a:r>
              <a:rPr lang="en-US" sz="3100" i="1" dirty="0">
                <a:effectLst>
                  <a:outerShdw blurRad="38100" dist="38100" dir="2700000" algn="tl">
                    <a:srgbClr val="000000">
                      <a:alpha val="43137"/>
                    </a:srgbClr>
                  </a:outerShdw>
                </a:effectLst>
              </a:rPr>
              <a:t>” and of the seed promise God had made to </a:t>
            </a:r>
            <a:r>
              <a:rPr lang="en-US" sz="3100" b="1" i="1" dirty="0">
                <a:solidFill>
                  <a:srgbClr val="800000"/>
                </a:solidFill>
                <a:effectLst>
                  <a:outerShdw blurRad="38100" dist="38100" dir="2700000" algn="tl">
                    <a:srgbClr val="000000">
                      <a:alpha val="43137"/>
                    </a:srgbClr>
                  </a:outerShdw>
                </a:effectLst>
              </a:rPr>
              <a:t>Abraham                  </a:t>
            </a:r>
            <a:r>
              <a:rPr lang="en-US" sz="3100" i="1" dirty="0">
                <a:effectLst>
                  <a:outerShdw blurRad="38100" dist="38100" dir="2700000" algn="tl">
                    <a:srgbClr val="000000">
                      <a:alpha val="43137"/>
                    </a:srgbClr>
                  </a:outerShdw>
                </a:effectLst>
              </a:rPr>
              <a:t>(Acts 3:25; Genesis 22:18).</a:t>
            </a:r>
          </a:p>
          <a:p>
            <a:pPr lvl="1">
              <a:spcBef>
                <a:spcPts val="0"/>
              </a:spcBef>
            </a:pPr>
            <a:endParaRPr lang="en-US" sz="2800" dirty="0"/>
          </a:p>
        </p:txBody>
      </p:sp>
    </p:spTree>
    <p:extLst>
      <p:ext uri="{BB962C8B-B14F-4D97-AF65-F5344CB8AC3E}">
        <p14:creationId xmlns:p14="http://schemas.microsoft.com/office/powerpoint/2010/main" val="3643028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2CF5-1DDE-83CF-2EC3-D5F8B28E7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0DC20-3F8E-705F-78E2-E4BD80494535}"/>
              </a:ext>
            </a:extLst>
          </p:cNvPr>
          <p:cNvSpPr>
            <a:spLocks noGrp="1"/>
          </p:cNvSpPr>
          <p:nvPr>
            <p:ph type="title"/>
          </p:nvPr>
        </p:nvSpPr>
        <p:spPr>
          <a:xfrm>
            <a:off x="628650" y="188106"/>
            <a:ext cx="7886700" cy="1325563"/>
          </a:xfrm>
        </p:spPr>
        <p:txBody>
          <a:bodyPr/>
          <a:lstStyle/>
          <a:p>
            <a:pPr algn="ctr"/>
            <a:r>
              <a:rPr lang="en-US" dirty="0">
                <a:latin typeface="Bookman Old Style" panose="02050604050505020204" pitchFamily="18" charset="0"/>
              </a:rPr>
              <a:t>Peter’s Second Sermon</a:t>
            </a:r>
            <a:br>
              <a:rPr lang="en-US" dirty="0">
                <a:latin typeface="Bookman Old Style" panose="02050604050505020204" pitchFamily="18" charset="0"/>
              </a:rPr>
            </a:br>
            <a:r>
              <a:rPr lang="en-US" sz="3600" dirty="0">
                <a:latin typeface="Bookman Old Style" panose="02050604050505020204" pitchFamily="18" charset="0"/>
              </a:rPr>
              <a:t>Acts 3:26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E0796AF7-C4B1-9B4B-B160-636BDED189DD}"/>
              </a:ext>
            </a:extLst>
          </p:cNvPr>
          <p:cNvSpPr>
            <a:spLocks noGrp="1"/>
          </p:cNvSpPr>
          <p:nvPr>
            <p:ph idx="1"/>
          </p:nvPr>
        </p:nvSpPr>
        <p:spPr>
          <a:xfrm>
            <a:off x="408562" y="1673157"/>
            <a:ext cx="8735438" cy="5350214"/>
          </a:xfrm>
        </p:spPr>
        <p:txBody>
          <a:bodyPr>
            <a:normAutofit/>
          </a:bodyPr>
          <a:lstStyle/>
          <a:p>
            <a:pPr>
              <a:spcBef>
                <a:spcPts val="0"/>
              </a:spcBef>
            </a:pPr>
            <a:r>
              <a:rPr lang="en-US" sz="3400" i="1" dirty="0">
                <a:effectLst>
                  <a:outerShdw blurRad="38100" dist="38100" dir="2700000" algn="tl">
                    <a:srgbClr val="000000">
                      <a:alpha val="43137"/>
                    </a:srgbClr>
                  </a:outerShdw>
                </a:effectLst>
              </a:rPr>
              <a:t>The Jews listening to Peter on Solomon’s porch were being given a tremendous </a:t>
            </a:r>
            <a:r>
              <a:rPr lang="en-US" sz="3400" b="1" i="1" dirty="0">
                <a:effectLst>
                  <a:outerShdw blurRad="38100" dist="38100" dir="2700000" algn="tl">
                    <a:srgbClr val="000000">
                      <a:alpha val="43137"/>
                    </a:srgbClr>
                  </a:outerShdw>
                </a:effectLst>
              </a:rPr>
              <a:t>privilege</a:t>
            </a:r>
            <a:r>
              <a:rPr lang="en-US" sz="3400" i="1" dirty="0">
                <a:effectLst>
                  <a:outerShdw blurRad="38100" dist="38100" dir="2700000" algn="tl">
                    <a:srgbClr val="000000">
                      <a:alpha val="43137"/>
                    </a:srgbClr>
                  </a:outerShdw>
                </a:effectLst>
              </a:rPr>
              <a:t> and </a:t>
            </a:r>
            <a:r>
              <a:rPr lang="en-US" sz="3400" b="1" i="1" dirty="0">
                <a:effectLst>
                  <a:outerShdw blurRad="38100" dist="38100" dir="2700000" algn="tl">
                    <a:srgbClr val="000000">
                      <a:alpha val="43137"/>
                    </a:srgbClr>
                  </a:outerShdw>
                </a:effectLst>
              </a:rPr>
              <a:t>opportunity</a:t>
            </a:r>
            <a:r>
              <a:rPr lang="en-US" sz="3400" b="1" dirty="0"/>
              <a:t>.</a:t>
            </a:r>
          </a:p>
          <a:p>
            <a:pPr marL="506413" lvl="1" indent="-273050">
              <a:spcBef>
                <a:spcPts val="0"/>
              </a:spcBef>
            </a:pPr>
            <a:r>
              <a:rPr lang="en-US" sz="3200" i="1" dirty="0">
                <a:solidFill>
                  <a:srgbClr val="800000"/>
                </a:solidFill>
                <a:effectLst>
                  <a:outerShdw blurRad="38100" dist="38100" dir="2700000" algn="tl">
                    <a:srgbClr val="000000">
                      <a:alpha val="43137"/>
                    </a:srgbClr>
                  </a:outerShdw>
                </a:effectLst>
              </a:rPr>
              <a:t>“</a:t>
            </a:r>
            <a:r>
              <a:rPr lang="en-US" sz="3200" b="1" i="1" dirty="0">
                <a:solidFill>
                  <a:srgbClr val="800000"/>
                </a:solidFill>
                <a:effectLst>
                  <a:outerShdw blurRad="38100" dist="38100" dir="2700000" algn="tl">
                    <a:srgbClr val="000000">
                      <a:alpha val="43137"/>
                    </a:srgbClr>
                  </a:outerShdw>
                </a:effectLst>
              </a:rPr>
              <a:t>To you first</a:t>
            </a:r>
            <a:r>
              <a:rPr lang="en-US" sz="3200" i="1" dirty="0">
                <a:solidFill>
                  <a:srgbClr val="800000"/>
                </a:solidFill>
                <a:effectLst>
                  <a:outerShdw blurRad="38100" dist="38100" dir="2700000" algn="tl">
                    <a:srgbClr val="000000">
                      <a:alpha val="43137"/>
                    </a:srgbClr>
                  </a:outerShdw>
                </a:effectLst>
              </a:rPr>
              <a:t>, God, having raised up His Servant Jesus, sent Him </a:t>
            </a:r>
            <a:r>
              <a:rPr lang="en-US" sz="3200" b="1" i="1" dirty="0">
                <a:solidFill>
                  <a:srgbClr val="800000"/>
                </a:solidFill>
                <a:effectLst>
                  <a:outerShdw blurRad="38100" dist="38100" dir="2700000" algn="tl">
                    <a:srgbClr val="000000">
                      <a:alpha val="43137"/>
                    </a:srgbClr>
                  </a:outerShdw>
                </a:effectLst>
              </a:rPr>
              <a:t>to bless you</a:t>
            </a:r>
            <a:r>
              <a:rPr lang="en-US" sz="3200" i="1" dirty="0">
                <a:solidFill>
                  <a:srgbClr val="800000"/>
                </a:solidFill>
                <a:effectLst>
                  <a:outerShdw blurRad="38100" dist="38100" dir="2700000" algn="tl">
                    <a:srgbClr val="000000">
                      <a:alpha val="43137"/>
                    </a:srgbClr>
                  </a:outerShdw>
                </a:effectLst>
              </a:rPr>
              <a:t>, in turning away </a:t>
            </a:r>
            <a:r>
              <a:rPr lang="en-US" sz="3200" b="1" i="1" dirty="0">
                <a:solidFill>
                  <a:srgbClr val="800000"/>
                </a:solidFill>
                <a:effectLst>
                  <a:outerShdw blurRad="38100" dist="38100" dir="2700000" algn="tl">
                    <a:srgbClr val="000000">
                      <a:alpha val="43137"/>
                    </a:srgbClr>
                  </a:outerShdw>
                </a:effectLst>
              </a:rPr>
              <a:t>every one of you </a:t>
            </a:r>
            <a:r>
              <a:rPr lang="en-US" sz="3200" i="1" dirty="0">
                <a:solidFill>
                  <a:srgbClr val="800000"/>
                </a:solidFill>
                <a:effectLst>
                  <a:outerShdw blurRad="38100" dist="38100" dir="2700000" algn="tl">
                    <a:srgbClr val="000000">
                      <a:alpha val="43137"/>
                    </a:srgbClr>
                  </a:outerShdw>
                </a:effectLst>
              </a:rPr>
              <a:t>from your iniquities." </a:t>
            </a:r>
          </a:p>
          <a:p>
            <a:pPr lvl="1">
              <a:spcBef>
                <a:spcPts val="0"/>
              </a:spcBef>
            </a:pPr>
            <a:endParaRPr lang="en-US" sz="2800" dirty="0"/>
          </a:p>
        </p:txBody>
      </p:sp>
    </p:spTree>
    <p:extLst>
      <p:ext uri="{BB962C8B-B14F-4D97-AF65-F5344CB8AC3E}">
        <p14:creationId xmlns:p14="http://schemas.microsoft.com/office/powerpoint/2010/main" val="749627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738625"/>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5</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3:1---4:4</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635063" y="4143542"/>
            <a:ext cx="3441701" cy="1477328"/>
          </a:xfrm>
          <a:prstGeom prst="rect">
            <a:avLst/>
          </a:prstGeom>
          <a:noFill/>
        </p:spPr>
        <p:txBody>
          <a:bodyPr wrap="square" rtlCol="0">
            <a:spAutoFit/>
          </a:bodyPr>
          <a:lstStyle/>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Healing Lame Man </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Peter’s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Sermon</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Response</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96C5-734A-AB6A-0EC7-A075E8143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02DBE2-7E57-0560-E4AD-6CAF3F31A9DA}"/>
              </a:ext>
            </a:extLst>
          </p:cNvPr>
          <p:cNvSpPr>
            <a:spLocks noGrp="1"/>
          </p:cNvSpPr>
          <p:nvPr>
            <p:ph type="title"/>
          </p:nvPr>
        </p:nvSpPr>
        <p:spPr>
          <a:xfrm>
            <a:off x="214313" y="138037"/>
            <a:ext cx="8657313" cy="1315454"/>
          </a:xfrm>
        </p:spPr>
        <p:txBody>
          <a:bodyPr>
            <a:normAutofit/>
          </a:bodyPr>
          <a:lstStyle/>
          <a:p>
            <a:pPr algn="ctr"/>
            <a:r>
              <a:rPr lang="en-US" sz="4000" dirty="0">
                <a:latin typeface="Bookman Old Style" panose="02050604050505020204" pitchFamily="18" charset="0"/>
              </a:rPr>
              <a:t>Response to Peter’s First Sermon</a:t>
            </a:r>
            <a:br>
              <a:rPr lang="en-US" sz="4000" dirty="0">
                <a:latin typeface="Bookman Old Style" panose="02050604050505020204" pitchFamily="18" charset="0"/>
              </a:rPr>
            </a:br>
            <a:r>
              <a:rPr lang="en-US" sz="3600" dirty="0">
                <a:latin typeface="Bookman Old Style" panose="02050604050505020204" pitchFamily="18" charset="0"/>
              </a:rPr>
              <a:t>Acts 2:37-47</a:t>
            </a:r>
            <a:endParaRPr lang="en-US" sz="4000" dirty="0"/>
          </a:p>
        </p:txBody>
      </p:sp>
      <p:sp>
        <p:nvSpPr>
          <p:cNvPr id="13314" name="Rectangle 3">
            <a:extLst>
              <a:ext uri="{FF2B5EF4-FFF2-40B4-BE49-F238E27FC236}">
                <a16:creationId xmlns:a16="http://schemas.microsoft.com/office/drawing/2014/main" id="{EB52C5AF-7613-F17D-B57E-353465D214A7}"/>
              </a:ext>
            </a:extLst>
          </p:cNvPr>
          <p:cNvSpPr>
            <a:spLocks noGrp="1" noChangeArrowheads="1"/>
          </p:cNvSpPr>
          <p:nvPr>
            <p:ph idx="1"/>
          </p:nvPr>
        </p:nvSpPr>
        <p:spPr>
          <a:xfrm>
            <a:off x="447472" y="1445983"/>
            <a:ext cx="8482215" cy="5404509"/>
          </a:xfrm>
        </p:spPr>
        <p:txBody>
          <a:bodyPr>
            <a:no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Obedience to the faith (2:42).</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3,000 who gladly received his word were baptized!</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they continued steadfastly in… </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doctrine and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fellowship*</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the breaking of bread</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in prayers.” </a:t>
            </a:r>
          </a:p>
          <a:p>
            <a:pPr marL="57150" indent="-285750">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Reverence and loving unity (2:43-44</a:t>
            </a:r>
            <a:r>
              <a:rPr lang="en-US" altLang="en-US" sz="3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“Fear came upon every soul…”</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 who believed were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together</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had all things in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common</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249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4">
                                            <p:txEl>
                                              <p:pRg st="5" end="5"/>
                                            </p:txEl>
                                          </p:spTgt>
                                        </p:tgtEl>
                                        <p:attrNameLst>
                                          <p:attrName>style.visibility</p:attrName>
                                        </p:attrNameLst>
                                      </p:cBhvr>
                                      <p:to>
                                        <p:strVal val="visible"/>
                                      </p:to>
                                    </p:set>
                                    <p:animEffect transition="in" filter="fade">
                                      <p:cBhvr>
                                        <p:cTn id="34" dur="1000"/>
                                        <p:tgtEl>
                                          <p:spTgt spid="13314">
                                            <p:txEl>
                                              <p:pRg st="5" end="5"/>
                                            </p:txEl>
                                          </p:spTgt>
                                        </p:tgtEl>
                                      </p:cBhvr>
                                    </p:animEffect>
                                    <p:anim calcmode="lin" valueType="num">
                                      <p:cBhvr>
                                        <p:cTn id="35"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314">
                                            <p:txEl>
                                              <p:pRg st="6" end="6"/>
                                            </p:txEl>
                                          </p:spTgt>
                                        </p:tgtEl>
                                        <p:attrNameLst>
                                          <p:attrName>style.visibility</p:attrName>
                                        </p:attrNameLst>
                                      </p:cBhvr>
                                      <p:to>
                                        <p:strVal val="visible"/>
                                      </p:to>
                                    </p:set>
                                    <p:animEffect transition="in" filter="fade">
                                      <p:cBhvr>
                                        <p:cTn id="41" dur="1000"/>
                                        <p:tgtEl>
                                          <p:spTgt spid="13314">
                                            <p:txEl>
                                              <p:pRg st="6" end="6"/>
                                            </p:txEl>
                                          </p:spTgt>
                                        </p:tgtEl>
                                      </p:cBhvr>
                                    </p:animEffect>
                                    <p:anim calcmode="lin" valueType="num">
                                      <p:cBhvr>
                                        <p:cTn id="42"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331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314">
                                            <p:txEl>
                                              <p:pRg st="7" end="7"/>
                                            </p:txEl>
                                          </p:spTgt>
                                        </p:tgtEl>
                                        <p:attrNameLst>
                                          <p:attrName>style.visibility</p:attrName>
                                        </p:attrNameLst>
                                      </p:cBhvr>
                                      <p:to>
                                        <p:strVal val="visible"/>
                                      </p:to>
                                    </p:set>
                                    <p:animEffect transition="in" filter="fade">
                                      <p:cBhvr>
                                        <p:cTn id="46" dur="1000"/>
                                        <p:tgtEl>
                                          <p:spTgt spid="13314">
                                            <p:txEl>
                                              <p:pRg st="7" end="7"/>
                                            </p:txEl>
                                          </p:spTgt>
                                        </p:tgtEl>
                                      </p:cBhvr>
                                    </p:animEffect>
                                    <p:anim calcmode="lin" valueType="num">
                                      <p:cBhvr>
                                        <p:cTn id="47"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331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314">
                                            <p:txEl>
                                              <p:pRg st="8" end="8"/>
                                            </p:txEl>
                                          </p:spTgt>
                                        </p:tgtEl>
                                        <p:attrNameLst>
                                          <p:attrName>style.visibility</p:attrName>
                                        </p:attrNameLst>
                                      </p:cBhvr>
                                      <p:to>
                                        <p:strVal val="visible"/>
                                      </p:to>
                                    </p:set>
                                    <p:animEffect transition="in" filter="fade">
                                      <p:cBhvr>
                                        <p:cTn id="51" dur="1000"/>
                                        <p:tgtEl>
                                          <p:spTgt spid="13314">
                                            <p:txEl>
                                              <p:pRg st="8" end="8"/>
                                            </p:txEl>
                                          </p:spTgt>
                                        </p:tgtEl>
                                      </p:cBhvr>
                                    </p:animEffect>
                                    <p:anim calcmode="lin" valueType="num">
                                      <p:cBhvr>
                                        <p:cTn id="52" dur="1000" fill="hold"/>
                                        <p:tgtEl>
                                          <p:spTgt spid="1331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33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294E-8634-5E23-4EFC-BBFB7AB459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E4202E-166C-75AC-9875-97446216D295}"/>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Response to Peter’s First Sermon</a:t>
            </a:r>
            <a:br>
              <a:rPr lang="en-US" sz="4000" dirty="0">
                <a:latin typeface="Bookman Old Style" panose="02050604050505020204" pitchFamily="18" charset="0"/>
              </a:rPr>
            </a:br>
            <a:r>
              <a:rPr lang="en-US" sz="3600" dirty="0">
                <a:latin typeface="Bookman Old Style" panose="02050604050505020204" pitchFamily="18" charset="0"/>
              </a:rPr>
              <a:t>Acts 2:37-47</a:t>
            </a:r>
            <a:endParaRPr lang="en-US" sz="4000" dirty="0"/>
          </a:p>
        </p:txBody>
      </p:sp>
      <p:sp>
        <p:nvSpPr>
          <p:cNvPr id="13314" name="Rectangle 3">
            <a:extLst>
              <a:ext uri="{FF2B5EF4-FFF2-40B4-BE49-F238E27FC236}">
                <a16:creationId xmlns:a16="http://schemas.microsoft.com/office/drawing/2014/main" id="{01239B84-CADE-5A4D-AF3C-35DD9E85AF59}"/>
              </a:ext>
            </a:extLst>
          </p:cNvPr>
          <p:cNvSpPr>
            <a:spLocks noGrp="1" noChangeArrowheads="1"/>
          </p:cNvSpPr>
          <p:nvPr>
            <p:ph idx="1"/>
          </p:nvPr>
        </p:nvSpPr>
        <p:spPr>
          <a:xfrm>
            <a:off x="272374" y="1453491"/>
            <a:ext cx="8657313"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 first converts were characterized by corporate worship, personal association, praise to God, and favor with all the people (2:45-47a). </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acted like family!</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enjoyed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worshipping together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inside the assembly and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socializing together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outside the assembly (Heb 10:24-25; 13:1-2; Rom. 12:10).</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took care of each other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as a true family      (1 John 3:16-18).</a:t>
            </a:r>
          </a:p>
          <a:p>
            <a:pPr marL="292100" lvl="1" indent="0">
              <a:spcBef>
                <a:spcPts val="0"/>
              </a:spcBef>
              <a:buNone/>
            </a:pPr>
            <a:endParaRPr lang="en-US" altLang="en-US" sz="1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lvl="0" indent="0" algn="ctr">
              <a:spcBef>
                <a:spcPts val="0"/>
              </a:spcBef>
              <a:buNone/>
            </a:pPr>
            <a:r>
              <a:rPr lang="en-US" altLang="en-US" sz="3600" b="1" i="1" dirty="0">
                <a:solidFill>
                  <a:prstClr val="black"/>
                </a:solidFill>
                <a:latin typeface="Calibri" panose="020F0502020204030204" pitchFamily="34" charset="0"/>
                <a:ea typeface="Calibri" panose="020F0502020204030204" pitchFamily="34" charset="0"/>
                <a:cs typeface="Calibri" panose="020F0502020204030204" pitchFamily="34" charset="0"/>
              </a:rPr>
              <a:t>“And the Lord added to the church daily those who were being saved” (Acts 2:47b).</a:t>
            </a:r>
            <a:endPar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800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14">
                                            <p:txEl>
                                              <p:pRg st="5" end="5"/>
                                            </p:txEl>
                                          </p:spTgt>
                                        </p:tgtEl>
                                        <p:attrNameLst>
                                          <p:attrName>style.visibility</p:attrName>
                                        </p:attrNameLst>
                                      </p:cBhvr>
                                      <p:to>
                                        <p:strVal val="visible"/>
                                      </p:to>
                                    </p:set>
                                    <p:animEffect transition="in" filter="fade">
                                      <p:cBhvr>
                                        <p:cTn id="31" dur="1000"/>
                                        <p:tgtEl>
                                          <p:spTgt spid="13314">
                                            <p:txEl>
                                              <p:pRg st="5" end="5"/>
                                            </p:txEl>
                                          </p:spTgt>
                                        </p:tgtEl>
                                      </p:cBhvr>
                                    </p:animEffect>
                                    <p:anim calcmode="lin" valueType="num">
                                      <p:cBhvr>
                                        <p:cTn id="32"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B75D294E-8634-5E23-4EFC-BBFB7AB45971}"/>
            </a:ext>
          </a:extLst>
        </p:cNvPr>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E4202E-166C-75AC-9875-97446216D295}"/>
              </a:ext>
            </a:extLst>
          </p:cNvPr>
          <p:cNvSpPr>
            <a:spLocks noGrp="1"/>
          </p:cNvSpPr>
          <p:nvPr>
            <p:ph type="title"/>
          </p:nvPr>
        </p:nvSpPr>
        <p:spPr>
          <a:xfrm>
            <a:off x="116732" y="0"/>
            <a:ext cx="4106214" cy="1920265"/>
          </a:xfrm>
        </p:spPr>
        <p:txBody>
          <a:bodyPr anchor="ctr">
            <a:normAutofit/>
          </a:bodyPr>
          <a:lstStyle/>
          <a:p>
            <a:pPr algn="ctr"/>
            <a:r>
              <a:rPr lang="en-US" sz="4000" dirty="0">
                <a:latin typeface="Bookman Old Style" panose="02050604050505020204" pitchFamily="18" charset="0"/>
              </a:rPr>
              <a:t>A Lame Beggar is Healed</a:t>
            </a:r>
            <a:br>
              <a:rPr lang="en-US" sz="3300" dirty="0">
                <a:latin typeface="Bookman Old Style" panose="02050604050505020204" pitchFamily="18" charset="0"/>
              </a:rPr>
            </a:br>
            <a:r>
              <a:rPr lang="en-US" sz="3200" dirty="0">
                <a:latin typeface="Bookman Old Style" panose="02050604050505020204" pitchFamily="18" charset="0"/>
              </a:rPr>
              <a:t>Acts 3:1-10</a:t>
            </a:r>
            <a:endParaRPr lang="en-US" sz="3300" dirty="0"/>
          </a:p>
        </p:txBody>
      </p:sp>
      <p:sp>
        <p:nvSpPr>
          <p:cNvPr id="133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3">
            <a:extLst>
              <a:ext uri="{FF2B5EF4-FFF2-40B4-BE49-F238E27FC236}">
                <a16:creationId xmlns:a16="http://schemas.microsoft.com/office/drawing/2014/main" id="{01239B84-CADE-5A4D-AF3C-35DD9E85AF59}"/>
              </a:ext>
            </a:extLst>
          </p:cNvPr>
          <p:cNvSpPr>
            <a:spLocks noGrp="1" noChangeArrowheads="1"/>
          </p:cNvSpPr>
          <p:nvPr>
            <p:ph idx="1"/>
          </p:nvPr>
        </p:nvSpPr>
        <p:spPr>
          <a:xfrm>
            <a:off x="38911" y="1844644"/>
            <a:ext cx="4339676" cy="5178725"/>
          </a:xfrm>
          <a:solidFill>
            <a:schemeClr val="accent4">
              <a:lumMod val="20000"/>
              <a:lumOff val="80000"/>
            </a:schemeClr>
          </a:solidFill>
        </p:spPr>
        <p:txBody>
          <a:bodyPr>
            <a:noAutofit/>
          </a:bodyPr>
          <a:lstStyle/>
          <a:p>
            <a:pPr>
              <a:spcBef>
                <a:spcPts val="0"/>
              </a:spcBef>
              <a:spcAft>
                <a:spcPts val="600"/>
              </a:spcAft>
            </a:pPr>
            <a:r>
              <a:rPr lang="en-US" altLang="en-US" sz="3200" b="1" dirty="0">
                <a:latin typeface="Calibri" panose="020F0502020204030204" pitchFamily="34" charset="0"/>
                <a:ea typeface="Calibri" panose="020F0502020204030204" pitchFamily="34" charset="0"/>
                <a:cs typeface="Calibri" panose="020F0502020204030204" pitchFamily="34" charset="0"/>
              </a:rPr>
              <a:t>Peter and John go up to the temple at the hour of prayer (3pm).*</a:t>
            </a:r>
          </a:p>
          <a:p>
            <a:pPr>
              <a:spcBef>
                <a:spcPts val="0"/>
              </a:spcBef>
              <a:spcAft>
                <a:spcPts val="600"/>
              </a:spcAft>
            </a:pPr>
            <a:r>
              <a:rPr lang="en-US" altLang="en-US" sz="3200" b="1" dirty="0">
                <a:latin typeface="Calibri" panose="020F0502020204030204" pitchFamily="34" charset="0"/>
                <a:ea typeface="Calibri" panose="020F0502020204030204" pitchFamily="34" charset="0"/>
                <a:cs typeface="Calibri" panose="020F0502020204030204" pitchFamily="34" charset="0"/>
              </a:rPr>
              <a:t>A beggar, lame from birth, is carried and    laid at the Beautiful Gate. </a:t>
            </a:r>
          </a:p>
          <a:p>
            <a:pPr marL="407988" lvl="1" indent="-233363">
              <a:spcBef>
                <a:spcPts val="0"/>
              </a:spcBef>
              <a:spcAft>
                <a:spcPts val="600"/>
              </a:spcAft>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Note: Many wonders and signs were being done by the apostles (2:43).</a:t>
            </a:r>
          </a:p>
        </p:txBody>
      </p:sp>
      <p:pic>
        <p:nvPicPr>
          <p:cNvPr id="4" name="Picture 3">
            <a:extLst>
              <a:ext uri="{FF2B5EF4-FFF2-40B4-BE49-F238E27FC236}">
                <a16:creationId xmlns:a16="http://schemas.microsoft.com/office/drawing/2014/main" id="{4A933FDF-88C4-104E-184D-46A6DF15AEE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8800"/>
                    </a14:imgEffect>
                    <a14:imgEffect>
                      <a14:saturation sat="200000"/>
                    </a14:imgEffect>
                  </a14:imgLayer>
                </a14:imgProps>
              </a:ext>
            </a:extLst>
          </a:blip>
          <a:srcRect l="10865" r="20969" b="1"/>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2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617B1-0932-B128-8BF5-816150DB29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6EADDC-0F7B-6006-0B8E-CDE2D0AA5FA4}"/>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A Lame Beggar is Healed</a:t>
            </a:r>
            <a:br>
              <a:rPr lang="en-US" sz="4000" dirty="0">
                <a:latin typeface="Bookman Old Style" panose="02050604050505020204" pitchFamily="18" charset="0"/>
              </a:rPr>
            </a:br>
            <a:r>
              <a:rPr lang="en-US" sz="3600" dirty="0">
                <a:latin typeface="Bookman Old Style" panose="02050604050505020204" pitchFamily="18" charset="0"/>
              </a:rPr>
              <a:t>Acts 3:1-10</a:t>
            </a:r>
            <a:endParaRPr lang="en-US" sz="4000" dirty="0"/>
          </a:p>
        </p:txBody>
      </p:sp>
      <p:sp>
        <p:nvSpPr>
          <p:cNvPr id="13314" name="Rectangle 3">
            <a:extLst>
              <a:ext uri="{FF2B5EF4-FFF2-40B4-BE49-F238E27FC236}">
                <a16:creationId xmlns:a16="http://schemas.microsoft.com/office/drawing/2014/main" id="{6AA159AC-F0CA-A2BD-5384-0C662898FE50}"/>
              </a:ext>
            </a:extLst>
          </p:cNvPr>
          <p:cNvSpPr>
            <a:spLocks noGrp="1" noChangeArrowheads="1"/>
          </p:cNvSpPr>
          <p:nvPr>
            <p:ph idx="1"/>
          </p:nvPr>
        </p:nvSpPr>
        <p:spPr>
          <a:xfrm>
            <a:off x="311284" y="1453491"/>
            <a:ext cx="8696529"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Crippled since birth, His infirmity was public knowledge for 40+ years (3:2, 16; 4:16, 22).</a:t>
            </a:r>
          </a:p>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He asks alms of Peter and John.</a:t>
            </a:r>
          </a:p>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Peter demands his attention – </a:t>
            </a:r>
            <a:r>
              <a:rPr lang="en-US" altLang="en-US" sz="3200" b="1" i="1" dirty="0">
                <a:solidFill>
                  <a:srgbClr val="800000"/>
                </a:solidFill>
                <a:latin typeface="Calibri" panose="020F0502020204030204" pitchFamily="34" charset="0"/>
                <a:ea typeface="Calibri" panose="020F0502020204030204" pitchFamily="34" charset="0"/>
                <a:cs typeface="Calibri" panose="020F0502020204030204" pitchFamily="34" charset="0"/>
              </a:rPr>
              <a:t>“Look at us!”    </a:t>
            </a:r>
          </a:p>
          <a:p>
            <a:pPr marL="563563" lvl="1" indent="-330200">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“Silver and gold I do not have, but what I do     have I give you: In </a:t>
            </a:r>
            <a:r>
              <a:rPr lang="en-US" altLang="en-US" sz="31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name of Jesus Christ of Nazareth</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rise up and walk.”</a:t>
            </a:r>
          </a:p>
          <a:p>
            <a:pPr marL="563563" lvl="1" indent="-330200">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Peter took him by the right hand, lifted him up, and immediately his feet and ankle bones received strength. </a:t>
            </a:r>
          </a:p>
          <a:p>
            <a:pPr marL="563563" lvl="1" indent="-330200">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 leaps up and enters the temple with Peter   and  John –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“walking, leaping, and praising God.” </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893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down)">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down)">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wipe(down)">
                                      <p:cBhvr>
                                        <p:cTn id="27" dur="500"/>
                                        <p:tgtEl>
                                          <p:spTgt spid="13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314">
                                            <p:txEl>
                                              <p:pRg st="5" end="5"/>
                                            </p:txEl>
                                          </p:spTgt>
                                        </p:tgtEl>
                                        <p:attrNameLst>
                                          <p:attrName>style.visibility</p:attrName>
                                        </p:attrNameLst>
                                      </p:cBhvr>
                                      <p:to>
                                        <p:strVal val="visible"/>
                                      </p:to>
                                    </p:set>
                                    <p:animEffect transition="in" filter="wipe(down)">
                                      <p:cBhvr>
                                        <p:cTn id="3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47CE-29C9-E448-EFC1-653DCFEBB369}"/>
              </a:ext>
            </a:extLst>
          </p:cNvPr>
          <p:cNvSpPr>
            <a:spLocks noGrp="1"/>
          </p:cNvSpPr>
          <p:nvPr>
            <p:ph type="title"/>
          </p:nvPr>
        </p:nvSpPr>
        <p:spPr>
          <a:xfrm>
            <a:off x="628650" y="365127"/>
            <a:ext cx="7886700" cy="996746"/>
          </a:xfrm>
        </p:spPr>
        <p:txBody>
          <a:bodyPr>
            <a:normAutofit/>
          </a:bodyPr>
          <a:lstStyle/>
          <a:p>
            <a:pPr algn="ctr"/>
            <a:r>
              <a:rPr lang="en-US" sz="5400" b="1" dirty="0">
                <a:latin typeface="+mn-lt"/>
              </a:rPr>
              <a:t>Herod’s Temple</a:t>
            </a:r>
          </a:p>
        </p:txBody>
      </p:sp>
      <p:sp>
        <p:nvSpPr>
          <p:cNvPr id="3" name="Content Placeholder 2">
            <a:extLst>
              <a:ext uri="{FF2B5EF4-FFF2-40B4-BE49-F238E27FC236}">
                <a16:creationId xmlns:a16="http://schemas.microsoft.com/office/drawing/2014/main" id="{914D5C9F-3DEE-BA67-916A-6065FEB59C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FECBC7-F16C-022E-5E62-91913198FD60}"/>
              </a:ext>
            </a:extLst>
          </p:cNvPr>
          <p:cNvPicPr>
            <a:picLocks noChangeAspect="1"/>
          </p:cNvPicPr>
          <p:nvPr/>
        </p:nvPicPr>
        <p:blipFill>
          <a:blip r:embed="rId3"/>
          <a:stretch>
            <a:fillRect/>
          </a:stretch>
        </p:blipFill>
        <p:spPr>
          <a:xfrm>
            <a:off x="0" y="1517515"/>
            <a:ext cx="9144000" cy="5303973"/>
          </a:xfrm>
          <a:prstGeom prst="rect">
            <a:avLst/>
          </a:prstGeom>
        </p:spPr>
      </p:pic>
    </p:spTree>
    <p:extLst>
      <p:ext uri="{BB962C8B-B14F-4D97-AF65-F5344CB8AC3E}">
        <p14:creationId xmlns:p14="http://schemas.microsoft.com/office/powerpoint/2010/main" val="2464749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11DFD-1BC7-2DE7-4255-86350978E9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5CD5FD-584A-670E-D657-076E18771CEE}"/>
              </a:ext>
            </a:extLst>
          </p:cNvPr>
          <p:cNvSpPr>
            <a:spLocks noGrp="1"/>
          </p:cNvSpPr>
          <p:nvPr>
            <p:ph type="title"/>
          </p:nvPr>
        </p:nvSpPr>
        <p:spPr>
          <a:xfrm>
            <a:off x="272374" y="237162"/>
            <a:ext cx="8638162" cy="1315454"/>
          </a:xfrm>
        </p:spPr>
        <p:txBody>
          <a:bodyPr>
            <a:normAutofit fontScale="90000"/>
          </a:bodyPr>
          <a:lstStyle/>
          <a:p>
            <a:pPr algn="ctr"/>
            <a:r>
              <a:rPr lang="en-US" sz="4000" dirty="0">
                <a:latin typeface="Bookman Old Style" panose="02050604050505020204" pitchFamily="18" charset="0"/>
              </a:rPr>
              <a:t>The Crowd’s Reaction to the Healing</a:t>
            </a:r>
            <a:br>
              <a:rPr lang="en-US" sz="4000" dirty="0">
                <a:latin typeface="Bookman Old Style" panose="02050604050505020204" pitchFamily="18" charset="0"/>
              </a:rPr>
            </a:br>
            <a:r>
              <a:rPr lang="en-US" sz="3600" dirty="0">
                <a:latin typeface="Bookman Old Style" panose="02050604050505020204" pitchFamily="18" charset="0"/>
              </a:rPr>
              <a:t>Acts 3:9-11</a:t>
            </a:r>
            <a:endParaRPr lang="en-US" sz="4000" dirty="0"/>
          </a:p>
        </p:txBody>
      </p:sp>
      <p:sp>
        <p:nvSpPr>
          <p:cNvPr id="13314" name="Rectangle 3">
            <a:extLst>
              <a:ext uri="{FF2B5EF4-FFF2-40B4-BE49-F238E27FC236}">
                <a16:creationId xmlns:a16="http://schemas.microsoft.com/office/drawing/2014/main" id="{7F77F062-B302-FC4D-7E68-462BB7DFDA0C}"/>
              </a:ext>
            </a:extLst>
          </p:cNvPr>
          <p:cNvSpPr>
            <a:spLocks noGrp="1" noChangeArrowheads="1"/>
          </p:cNvSpPr>
          <p:nvPr>
            <p:ph idx="1"/>
          </p:nvPr>
        </p:nvSpPr>
        <p:spPr>
          <a:xfrm>
            <a:off x="272374" y="1529352"/>
            <a:ext cx="8445004"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“All the people saw him </a:t>
            </a:r>
            <a:r>
              <a:rPr lang="en-US" altLang="en-US" sz="3200" b="1" dirty="0">
                <a:solidFill>
                  <a:srgbClr val="800000"/>
                </a:solidFill>
                <a:latin typeface="Calibri" panose="020F0502020204030204" pitchFamily="34" charset="0"/>
                <a:ea typeface="Calibri" panose="020F0502020204030204" pitchFamily="34" charset="0"/>
                <a:cs typeface="Calibri" panose="020F0502020204030204" pitchFamily="34" charset="0"/>
              </a:rPr>
              <a:t>walking</a:t>
            </a:r>
            <a:r>
              <a:rPr lang="en-US" altLang="en-US" sz="3200" b="1" dirty="0">
                <a:latin typeface="Calibri" panose="020F0502020204030204" pitchFamily="34" charset="0"/>
                <a:ea typeface="Calibri" panose="020F0502020204030204" pitchFamily="34" charset="0"/>
                <a:cs typeface="Calibri" panose="020F0502020204030204" pitchFamily="34" charset="0"/>
              </a:rPr>
              <a:t> and </a:t>
            </a:r>
            <a:r>
              <a:rPr lang="en-US" altLang="en-US" sz="3200" b="1" dirty="0">
                <a:solidFill>
                  <a:srgbClr val="800000"/>
                </a:solidFill>
                <a:latin typeface="Calibri" panose="020F0502020204030204" pitchFamily="34" charset="0"/>
                <a:ea typeface="Calibri" panose="020F0502020204030204" pitchFamily="34" charset="0"/>
                <a:cs typeface="Calibri" panose="020F0502020204030204" pitchFamily="34" charset="0"/>
              </a:rPr>
              <a:t>praising God.”  </a:t>
            </a:r>
          </a:p>
          <a:p>
            <a:pPr marL="622300" lvl="1" indent="-330200">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These events, occurring in a highly trafficked area at a time when many were coming for worship, attract a crowd.</a:t>
            </a:r>
          </a:p>
          <a:p>
            <a:pPr marL="622300" lvl="1" indent="-330200">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knew</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that it was he who sat begging alms at the Beautiful Gate… and they were filled with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wonder and amazement</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622300" lvl="1" indent="-330200">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“As the lame man who was healed held on to Peter and John,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people ran together to them</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the porch which is called Solomon's, greatly amazed.”</a:t>
            </a:r>
          </a:p>
          <a:p>
            <a:pPr marL="681038" indent="-388938">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428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3" end="3"/>
                                            </p:txEl>
                                          </p:spTgt>
                                        </p:tgtEl>
                                        <p:attrNameLst>
                                          <p:attrName>style.visibility</p:attrName>
                                        </p:attrNameLst>
                                      </p:cBhvr>
                                      <p:to>
                                        <p:strVal val="visible"/>
                                      </p:to>
                                    </p:set>
                                    <p:animEffect transition="in" filter="fade">
                                      <p:cBhvr>
                                        <p:cTn id="28" dur="1000"/>
                                        <p:tgtEl>
                                          <p:spTgt spid="13314">
                                            <p:txEl>
                                              <p:pRg st="3" end="3"/>
                                            </p:txEl>
                                          </p:spTgt>
                                        </p:tgtEl>
                                      </p:cBhvr>
                                    </p:animEffect>
                                    <p:anim calcmode="lin" valueType="num">
                                      <p:cBhvr>
                                        <p:cTn id="29"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DDC3-3154-9A75-58DC-382208C2ED2A}"/>
              </a:ext>
            </a:extLst>
          </p:cNvPr>
          <p:cNvSpPr>
            <a:spLocks noGrp="1"/>
          </p:cNvSpPr>
          <p:nvPr>
            <p:ph type="title"/>
          </p:nvPr>
        </p:nvSpPr>
        <p:spPr/>
        <p:txBody>
          <a:bodyPr/>
          <a:lstStyle/>
          <a:p>
            <a:pPr algn="ctr"/>
            <a:r>
              <a:rPr lang="en-US" dirty="0">
                <a:latin typeface="Bookman Old Style" panose="02050604050505020204" pitchFamily="18" charset="0"/>
              </a:rPr>
              <a:t>Peter’s Second Sermon</a:t>
            </a:r>
            <a:br>
              <a:rPr lang="en-US" dirty="0">
                <a:latin typeface="Bookman Old Style" panose="02050604050505020204" pitchFamily="18" charset="0"/>
              </a:rPr>
            </a:br>
            <a:r>
              <a:rPr lang="en-US" sz="3600" dirty="0">
                <a:latin typeface="Bookman Old Style" panose="02050604050505020204" pitchFamily="18" charset="0"/>
              </a:rPr>
              <a:t>Acts 3:12-26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F08A6DC-F7E4-8991-51F3-BF28976E4F3C}"/>
              </a:ext>
            </a:extLst>
          </p:cNvPr>
          <p:cNvSpPr>
            <a:spLocks noGrp="1"/>
          </p:cNvSpPr>
          <p:nvPr>
            <p:ph idx="1"/>
          </p:nvPr>
        </p:nvSpPr>
        <p:spPr>
          <a:xfrm>
            <a:off x="401874" y="1610944"/>
            <a:ext cx="8508662" cy="5247056"/>
          </a:xfrm>
        </p:spPr>
        <p:txBody>
          <a:bodyPr>
            <a:normAutofit fontScale="92500"/>
          </a:bodyPr>
          <a:lstStyle/>
          <a:p>
            <a:pPr>
              <a:spcBef>
                <a:spcPts val="0"/>
              </a:spcBef>
            </a:pPr>
            <a:r>
              <a:rPr lang="en-US" sz="3500" b="1" dirty="0"/>
              <a:t>Peter questions their reaction and downplays the apostles’ part (3:12).</a:t>
            </a:r>
          </a:p>
          <a:p>
            <a:pPr>
              <a:spcBef>
                <a:spcPts val="0"/>
              </a:spcBef>
            </a:pPr>
            <a:r>
              <a:rPr lang="en-US" sz="3500" b="1" dirty="0"/>
              <a:t>Peter preaches Jesus -- </a:t>
            </a:r>
            <a:r>
              <a:rPr lang="en-US" sz="3500" i="1" dirty="0">
                <a:effectLst>
                  <a:outerShdw blurRad="38100" dist="38100" dir="2700000" algn="tl">
                    <a:srgbClr val="000000">
                      <a:alpha val="43137"/>
                    </a:srgbClr>
                  </a:outerShdw>
                </a:effectLst>
              </a:rPr>
              <a:t>the One who empowered the miracle (Acts 3:13-16).</a:t>
            </a:r>
          </a:p>
          <a:p>
            <a:pPr marL="563563" lvl="1" indent="-330200">
              <a:spcBef>
                <a:spcPts val="0"/>
              </a:spcBef>
            </a:pPr>
            <a:r>
              <a:rPr lang="en-US" sz="3200" i="1" dirty="0">
                <a:effectLst>
                  <a:outerShdw blurRad="38100" dist="38100" dir="2700000" algn="tl">
                    <a:srgbClr val="000000">
                      <a:alpha val="43137"/>
                    </a:srgbClr>
                  </a:outerShdw>
                </a:effectLst>
              </a:rPr>
              <a:t>He begins by crediting the </a:t>
            </a:r>
            <a:r>
              <a:rPr lang="en-US" sz="3200" i="1" dirty="0">
                <a:solidFill>
                  <a:srgbClr val="800000"/>
                </a:solidFill>
                <a:effectLst>
                  <a:outerShdw blurRad="38100" dist="38100" dir="2700000" algn="tl">
                    <a:srgbClr val="000000">
                      <a:alpha val="43137"/>
                    </a:srgbClr>
                  </a:outerShdw>
                </a:effectLst>
              </a:rPr>
              <a:t>“God of our fathers.” </a:t>
            </a:r>
          </a:p>
          <a:p>
            <a:pPr marL="563563" lvl="1" indent="-330200">
              <a:spcBef>
                <a:spcPts val="0"/>
              </a:spcBef>
            </a:pPr>
            <a:r>
              <a:rPr lang="en-US" sz="3200" i="1" dirty="0">
                <a:effectLst>
                  <a:outerShdw blurRad="38100" dist="38100" dir="2700000" algn="tl">
                    <a:srgbClr val="000000">
                      <a:alpha val="43137"/>
                    </a:srgbClr>
                  </a:outerShdw>
                </a:effectLst>
              </a:rPr>
              <a:t>This same God </a:t>
            </a:r>
            <a:r>
              <a:rPr lang="en-US" sz="3200" i="1" dirty="0">
                <a:solidFill>
                  <a:srgbClr val="800000"/>
                </a:solidFill>
                <a:effectLst>
                  <a:outerShdw blurRad="38100" dist="38100" dir="2700000" algn="tl">
                    <a:srgbClr val="000000">
                      <a:alpha val="43137"/>
                    </a:srgbClr>
                  </a:outerShdw>
                </a:effectLst>
              </a:rPr>
              <a:t>“glorified” </a:t>
            </a:r>
            <a:r>
              <a:rPr lang="en-US" sz="3200" i="1" dirty="0">
                <a:effectLst>
                  <a:outerShdw blurRad="38100" dist="38100" dir="2700000" algn="tl">
                    <a:srgbClr val="000000">
                      <a:alpha val="43137"/>
                    </a:srgbClr>
                  </a:outerShdw>
                </a:effectLst>
              </a:rPr>
              <a:t>the One they had “delivered up and denied.” </a:t>
            </a:r>
          </a:p>
          <a:p>
            <a:pPr marL="1020763" lvl="2" indent="-330200">
              <a:spcBef>
                <a:spcPts val="0"/>
              </a:spcBef>
            </a:pPr>
            <a:r>
              <a:rPr lang="en-US" sz="3200" i="1" dirty="0">
                <a:effectLst>
                  <a:outerShdw blurRad="38100" dist="38100" dir="2700000" algn="tl">
                    <a:srgbClr val="000000">
                      <a:alpha val="43137"/>
                    </a:srgbClr>
                  </a:outerShdw>
                </a:effectLst>
              </a:rPr>
              <a:t>He reminds them that Pilate wanted to let Jesus go (Lk. 23:4, 13-16, 22).</a:t>
            </a:r>
          </a:p>
          <a:p>
            <a:pPr marL="563563" lvl="1" indent="-330200">
              <a:spcBef>
                <a:spcPts val="0"/>
              </a:spcBef>
            </a:pPr>
            <a:r>
              <a:rPr lang="en-US" sz="3200" i="1" dirty="0">
                <a:effectLst>
                  <a:outerShdw blurRad="38100" dist="38100" dir="2700000" algn="tl">
                    <a:srgbClr val="000000">
                      <a:alpha val="43137"/>
                    </a:srgbClr>
                  </a:outerShdw>
                </a:effectLst>
              </a:rPr>
              <a:t>They had </a:t>
            </a:r>
            <a:r>
              <a:rPr lang="en-US" sz="3200" i="1" dirty="0">
                <a:solidFill>
                  <a:srgbClr val="800000"/>
                </a:solidFill>
                <a:effectLst>
                  <a:outerShdw blurRad="38100" dist="38100" dir="2700000" algn="tl">
                    <a:srgbClr val="000000">
                      <a:alpha val="43137"/>
                    </a:srgbClr>
                  </a:outerShdw>
                </a:effectLst>
              </a:rPr>
              <a:t>“</a:t>
            </a:r>
            <a:r>
              <a:rPr lang="en-US" sz="3200" b="1" i="1" dirty="0">
                <a:solidFill>
                  <a:srgbClr val="800000"/>
                </a:solidFill>
                <a:effectLst>
                  <a:outerShdw blurRad="38100" dist="38100" dir="2700000" algn="tl">
                    <a:srgbClr val="000000">
                      <a:alpha val="43137"/>
                    </a:srgbClr>
                  </a:outerShdw>
                </a:effectLst>
              </a:rPr>
              <a:t>killed the Prince of life</a:t>
            </a:r>
            <a:r>
              <a:rPr lang="en-US" sz="3200" i="1" dirty="0">
                <a:solidFill>
                  <a:srgbClr val="800000"/>
                </a:solidFill>
                <a:effectLst>
                  <a:outerShdw blurRad="38100" dist="38100" dir="2700000" algn="tl">
                    <a:srgbClr val="000000">
                      <a:alpha val="43137"/>
                    </a:srgbClr>
                  </a:outerShdw>
                </a:effectLst>
              </a:rPr>
              <a:t>, whom </a:t>
            </a:r>
            <a:r>
              <a:rPr lang="en-US" sz="3200" b="1" i="1" dirty="0">
                <a:solidFill>
                  <a:srgbClr val="800000"/>
                </a:solidFill>
                <a:effectLst>
                  <a:outerShdw blurRad="38100" dist="38100" dir="2700000" algn="tl">
                    <a:srgbClr val="000000">
                      <a:alpha val="43137"/>
                    </a:srgbClr>
                  </a:outerShdw>
                </a:effectLst>
              </a:rPr>
              <a:t>God raised from the dead</a:t>
            </a:r>
            <a:r>
              <a:rPr lang="en-US" sz="3200" i="1" dirty="0">
                <a:solidFill>
                  <a:srgbClr val="800000"/>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Peter and John were </a:t>
            </a:r>
            <a:r>
              <a:rPr lang="en-US" sz="3200" b="1" i="1" dirty="0">
                <a:effectLst>
                  <a:outerShdw blurRad="38100" dist="38100" dir="2700000" algn="tl">
                    <a:srgbClr val="000000">
                      <a:alpha val="43137"/>
                    </a:srgbClr>
                  </a:outerShdw>
                </a:effectLst>
              </a:rPr>
              <a:t>witnesses!</a:t>
            </a:r>
            <a:r>
              <a:rPr lang="en-US" sz="3200"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57954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2039</TotalTime>
  <Words>1873</Words>
  <Application>Microsoft Office PowerPoint</Application>
  <PresentationFormat>On-screen Show (4:3)</PresentationFormat>
  <Paragraphs>125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Baskerville Old Face</vt:lpstr>
      <vt:lpstr>Bookman Old Style</vt:lpstr>
      <vt:lpstr>Calibri</vt:lpstr>
      <vt:lpstr>Calibri Light</vt:lpstr>
      <vt:lpstr>Office Theme</vt:lpstr>
      <vt:lpstr>A C T S</vt:lpstr>
      <vt:lpstr>A C T S</vt:lpstr>
      <vt:lpstr>Response to Peter’s First Sermon Acts 2:37-47</vt:lpstr>
      <vt:lpstr>Response to Peter’s First Sermon Acts 2:37-47</vt:lpstr>
      <vt:lpstr>A Lame Beggar is Healed Acts 3:1-10</vt:lpstr>
      <vt:lpstr>A Lame Beggar is Healed Acts 3:1-10</vt:lpstr>
      <vt:lpstr>Herod’s Temple</vt:lpstr>
      <vt:lpstr>The Crowd’s Reaction to the Healing Acts 3:9-11</vt:lpstr>
      <vt:lpstr>Peter’s Second Sermon Acts 3:12-26</vt:lpstr>
      <vt:lpstr>Peter’s Second Sermon Acts 3:12-26</vt:lpstr>
      <vt:lpstr>Peter’s Second Sermon Acts 3:12-26</vt:lpstr>
      <vt:lpstr>Peter’s Second Sermon Acts 3:12-26</vt:lpstr>
      <vt:lpstr>Peter’s Second Sermon Acts 3:26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129</cp:revision>
  <cp:lastPrinted>2025-08-19T16:06:05Z</cp:lastPrinted>
  <dcterms:created xsi:type="dcterms:W3CDTF">2017-02-28T16:48:13Z</dcterms:created>
  <dcterms:modified xsi:type="dcterms:W3CDTF">2025-08-19T16:06:16Z</dcterms:modified>
</cp:coreProperties>
</file>