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724" r:id="rId3"/>
    <p:sldId id="737" r:id="rId4"/>
    <p:sldId id="750" r:id="rId5"/>
    <p:sldId id="742" r:id="rId6"/>
    <p:sldId id="752" r:id="rId7"/>
    <p:sldId id="753" r:id="rId8"/>
    <p:sldId id="754" r:id="rId9"/>
    <p:sldId id="755" r:id="rId10"/>
    <p:sldId id="756" r:id="rId11"/>
    <p:sldId id="758" r:id="rId12"/>
    <p:sldId id="757"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9608" autoAdjust="0"/>
  </p:normalViewPr>
  <p:slideViewPr>
    <p:cSldViewPr snapToGrid="0">
      <p:cViewPr varScale="1">
        <p:scale>
          <a:sx n="63" d="100"/>
          <a:sy n="63" d="100"/>
        </p:scale>
        <p:origin x="237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8/23/2025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8/23/2025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16169-5F8D-A248-7069-F4C961580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96A69-246E-D1ED-CB2C-63256A85A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46CE7-9001-E67A-B4D7-4BAFC8AD0F51}"/>
              </a:ext>
            </a:extLst>
          </p:cNvPr>
          <p:cNvSpPr>
            <a:spLocks noGrp="1"/>
          </p:cNvSpPr>
          <p:nvPr>
            <p:ph type="body" idx="1"/>
          </p:nvPr>
        </p:nvSpPr>
        <p:spPr/>
        <p:txBody>
          <a:bodyPr/>
          <a:lstStyle/>
          <a:p>
            <a:pPr marL="628650" lvl="1" indent="-171450">
              <a:spcBef>
                <a:spcPts val="0"/>
              </a:spcBef>
              <a:buFont typeface="Arial" panose="020B0604020202020204" pitchFamily="34" charset="0"/>
              <a:buChar char="•"/>
            </a:pPr>
            <a:r>
              <a:rPr lang="en-US" dirty="0"/>
              <a:t>A lot of people have problems deciding whether they should listen to God or man.  The choice isn’t really that hard see.</a:t>
            </a:r>
          </a:p>
          <a:p>
            <a:pPr marL="628650" lvl="1" indent="-171450">
              <a:spcBef>
                <a:spcPts val="0"/>
              </a:spcBef>
              <a:buFont typeface="Arial" panose="020B0604020202020204" pitchFamily="34" charset="0"/>
              <a:buChar char="•"/>
            </a:pPr>
            <a:r>
              <a:rPr lang="en-US" dirty="0"/>
              <a:t>The apostles were compelled by conviction to preach the gospel.</a:t>
            </a:r>
          </a:p>
        </p:txBody>
      </p:sp>
      <p:sp>
        <p:nvSpPr>
          <p:cNvPr id="4" name="Slide Number Placeholder 3">
            <a:extLst>
              <a:ext uri="{FF2B5EF4-FFF2-40B4-BE49-F238E27FC236}">
                <a16:creationId xmlns:a16="http://schemas.microsoft.com/office/drawing/2014/main" id="{6AAE72BB-FB08-E830-4214-61379877C4B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9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E00F-E7B6-C834-E072-F9FA35942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3392F-62C3-CBC3-F72B-BED040CE0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423CD-D0CA-B0D0-1390-DECB523DB97C}"/>
              </a:ext>
            </a:extLst>
          </p:cNvPr>
          <p:cNvSpPr>
            <a:spLocks noGrp="1"/>
          </p:cNvSpPr>
          <p:nvPr>
            <p:ph type="body" idx="1"/>
          </p:nvPr>
        </p:nvSpPr>
        <p:spPr/>
        <p:txBody>
          <a:bodyPr/>
          <a:lstStyle/>
          <a:p>
            <a:pPr marL="457200" lvl="1" indent="0">
              <a:spcBef>
                <a:spcPts val="0"/>
              </a:spcBef>
              <a:buFont typeface="Arial" panose="020B0604020202020204" pitchFamily="34" charset="0"/>
              <a:buNone/>
            </a:pPr>
            <a:r>
              <a:rPr lang="en-US" dirty="0"/>
              <a:t>The Greek is literally “own” (</a:t>
            </a:r>
            <a:r>
              <a:rPr lang="en-US" dirty="0" err="1"/>
              <a:t>idios</a:t>
            </a:r>
            <a:r>
              <a:rPr lang="en-US" dirty="0"/>
              <a:t>) and is an adjective with no noun supplied in the text.  Translations thus vary: “fellow believers” (NET) – “company” (ASV),  -- “companions” NKJV; “friends” ESV.</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Their prayer is one of PRAISE – acknowledging God’s power in Creation and in human affairs AND then making REQUEST for His help in boldly proclaiming His word.</a:t>
            </a:r>
          </a:p>
          <a:p>
            <a:pPr marL="457200" lvl="1" indent="0">
              <a:spcBef>
                <a:spcPts val="0"/>
              </a:spcBef>
              <a:buFont typeface="Arial" panose="020B0604020202020204" pitchFamily="34" charset="0"/>
              <a:buNone/>
            </a:pPr>
            <a:endParaRPr lang="en-US" dirty="0"/>
          </a:p>
          <a:p>
            <a:pPr marL="457200" lvl="1" indent="0">
              <a:spcBef>
                <a:spcPts val="0"/>
              </a:spcBef>
              <a:buFont typeface="Arial" panose="020B0604020202020204" pitchFamily="34" charset="0"/>
              <a:buNone/>
            </a:pPr>
            <a:r>
              <a:rPr lang="en-US" b="1" dirty="0"/>
              <a:t>Psalms 2:1-2  </a:t>
            </a:r>
            <a:r>
              <a:rPr lang="en-US" dirty="0"/>
              <a:t>Why do the nations rage, And the peoples meditate a vain thing?  2  The kings of the earth set themselves, And the rulers take counsel together, Against Jehovah, and against his anointed, saying,</a:t>
            </a:r>
          </a:p>
          <a:p>
            <a:pPr marL="457200" lvl="1" indent="0">
              <a:spcBef>
                <a:spcPts val="0"/>
              </a:spcBef>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05EB932-3C6C-1604-E52F-8DA6CDF8772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39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B1B8-06CB-6FE3-D092-2628F2973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E6F00-AE95-A09D-3ACF-1A710A12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8CD4E-462E-DF47-E90D-0BCA1670C2EF}"/>
              </a:ext>
            </a:extLst>
          </p:cNvPr>
          <p:cNvSpPr>
            <a:spLocks noGrp="1"/>
          </p:cNvSpPr>
          <p:nvPr>
            <p:ph type="body" idx="1"/>
          </p:nvPr>
        </p:nvSpPr>
        <p:spPr/>
        <p:txBody>
          <a:bodyPr/>
          <a:lstStyle/>
          <a:p>
            <a:pPr marL="457200" lvl="1" indent="0">
              <a:spcBef>
                <a:spcPts val="0"/>
              </a:spcBef>
              <a:buFont typeface="Arial" panose="020B0604020202020204" pitchFamily="34" charset="0"/>
              <a:buNone/>
            </a:pPr>
            <a:r>
              <a:rPr lang="en-US" dirty="0"/>
              <a:t>These works of God had been the reason people had heard and heeded the apostle’s words, and that the leaders could not successfully challenge their work.</a:t>
            </a:r>
          </a:p>
          <a:p>
            <a:pPr marL="457200" lvl="1" indent="0">
              <a:spcBef>
                <a:spcPts val="0"/>
              </a:spcBef>
              <a:buFont typeface="Arial" panose="020B0604020202020204" pitchFamily="34" charset="0"/>
              <a:buNone/>
            </a:pPr>
            <a:endParaRPr lang="en-US" dirty="0"/>
          </a:p>
          <a:p>
            <a:pPr marL="628650" lvl="1" indent="-171450">
              <a:spcBef>
                <a:spcPts val="0"/>
              </a:spcBef>
              <a:buFont typeface="Arial" panose="020B0604020202020204" pitchFamily="34" charset="0"/>
              <a:buChar char="•"/>
            </a:pPr>
            <a:r>
              <a:rPr lang="en-US" dirty="0"/>
              <a:t>The place where they prayed shook  (physical evidence  cp. 2:2-3)</a:t>
            </a:r>
          </a:p>
          <a:p>
            <a:pPr marL="628650" lvl="1" indent="-171450">
              <a:spcBef>
                <a:spcPts val="0"/>
              </a:spcBef>
              <a:buFont typeface="Arial" panose="020B0604020202020204" pitchFamily="34" charset="0"/>
              <a:buChar char="•"/>
            </a:pPr>
            <a:r>
              <a:rPr lang="en-US" dirty="0"/>
              <a:t>The apostles were once again filled with the Holy Spirit (confirmation of what had occurred earlier  cp. 2:4)</a:t>
            </a:r>
          </a:p>
          <a:p>
            <a:pPr marL="628650" lvl="1" indent="-171450">
              <a:spcBef>
                <a:spcPts val="0"/>
              </a:spcBef>
              <a:buFont typeface="Arial" panose="020B0604020202020204" pitchFamily="34" charset="0"/>
              <a:buChar char="•"/>
            </a:pPr>
            <a:r>
              <a:rPr lang="en-US" dirty="0"/>
              <a:t>The apostles “…spoke the word of God with boldness” (exactly what they had requested in prayer)</a:t>
            </a:r>
          </a:p>
          <a:p>
            <a:pPr marL="457200" lvl="1" indent="0">
              <a:spcBef>
                <a:spcPts val="0"/>
              </a:spcBef>
              <a:buFont typeface="Arial" panose="020B0604020202020204" pitchFamily="34" charset="0"/>
              <a:buNone/>
            </a:pPr>
            <a:endParaRPr lang="en-US" dirty="0"/>
          </a:p>
          <a:p>
            <a:pPr marL="457200" lvl="1" indent="0">
              <a:spcBef>
                <a:spcPts val="0"/>
              </a:spcBef>
              <a:buFont typeface="Arial" panose="020B0604020202020204" pitchFamily="34" charset="0"/>
              <a:buNone/>
            </a:pPr>
            <a:r>
              <a:rPr lang="en-US" dirty="0"/>
              <a:t>NOTE from Jeff Smith: The apostles prayed effectively and properly.</a:t>
            </a:r>
          </a:p>
          <a:p>
            <a:pPr marL="457200" lvl="1" indent="0">
              <a:spcBef>
                <a:spcPts val="0"/>
              </a:spcBef>
              <a:buFont typeface="Arial" panose="020B0604020202020204" pitchFamily="34" charset="0"/>
              <a:buNone/>
            </a:pPr>
            <a:r>
              <a:rPr lang="en-US" dirty="0"/>
              <a:t>Their request focused on how God could further help them accomplish their work for Him</a:t>
            </a:r>
          </a:p>
          <a:p>
            <a:pPr marL="457200" lvl="1" indent="0">
              <a:spcBef>
                <a:spcPts val="0"/>
              </a:spcBef>
              <a:buFont typeface="Arial" panose="020B0604020202020204" pitchFamily="34" charset="0"/>
              <a:buNone/>
            </a:pPr>
            <a:r>
              <a:rPr lang="en-US" dirty="0"/>
              <a:t>Our petitions must be in accordance with His will  (1 Jn 5:14-15, James 5:16b-18)</a:t>
            </a:r>
          </a:p>
          <a:p>
            <a:pPr marL="457200" lvl="1" indent="0">
              <a:spcBef>
                <a:spcPts val="0"/>
              </a:spcBef>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9F4570D-C20E-50BA-25C9-3B051A4A1FE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26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3AB7-D701-161B-22D2-CEDEA5C61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8A276-B924-06B0-78D9-E96F9FB19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DEDD7-7E8B-2DF6-2F82-E83E6AD595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had clearly told the apostles that this would occur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Mark 13:9  </a:t>
            </a:r>
            <a:r>
              <a:rPr lang="en-US" dirty="0"/>
              <a:t>"But watch out for yourselves, for they will deliver you up to councils, and you will be beaten in the synagogues. You will be brought before rulers and kings for My sake, for a testimony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receptive audience    v.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5,000 men  =  more than likely 10,000+  (women &amp; children)    cp. 2:41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opposition’s response represented the first overt persecution to come upon the N.T.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5E61D62-E104-EF40-A1B7-9E9A1F0BC5A8}"/>
              </a:ext>
            </a:extLst>
          </p:cNvPr>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42173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B65D-B61B-4F3D-C9BE-8E407B10A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50FE3-8237-271A-7A6B-00ADAE416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8622A-54C2-2FF6-4E18-365A300023CD}"/>
              </a:ext>
            </a:extLst>
          </p:cNvPr>
          <p:cNvSpPr>
            <a:spLocks noGrp="1"/>
          </p:cNvSpPr>
          <p:nvPr>
            <p:ph type="body" idx="1"/>
          </p:nvPr>
        </p:nvSpPr>
        <p:spPr/>
        <p:txBody>
          <a:bodyPr/>
          <a:lstStyle/>
          <a:p>
            <a:pPr lvl="1">
              <a:spcBef>
                <a:spcPts val="0"/>
              </a:spcBef>
            </a:pPr>
            <a:r>
              <a:rPr lang="en-US" altLang="en-US" sz="1200" b="1" dirty="0">
                <a:latin typeface="Calibri" panose="020F0502020204030204" pitchFamily="34" charset="0"/>
                <a:ea typeface="Calibri" panose="020F0502020204030204" pitchFamily="34" charset="0"/>
                <a:cs typeface="Calibri" panose="020F0502020204030204" pitchFamily="34" charset="0"/>
              </a:rPr>
              <a:t>Luke 22:54  </a:t>
            </a:r>
            <a:r>
              <a:rPr lang="en-US" altLang="en-US" sz="1200" b="0" dirty="0">
                <a:latin typeface="Calibri" panose="020F0502020204030204" pitchFamily="34" charset="0"/>
                <a:ea typeface="Calibri" panose="020F0502020204030204" pitchFamily="34" charset="0"/>
                <a:cs typeface="Calibri" panose="020F0502020204030204" pitchFamily="34" charset="0"/>
              </a:rPr>
              <a:t>Having arrested Him, they led Him and brought Him into the high priest's house. But Peter followed at a distance</a:t>
            </a:r>
            <a:r>
              <a:rPr lang="en-US" altLang="en-US" sz="1200" b="1" dirty="0">
                <a:latin typeface="Calibri" panose="020F0502020204030204" pitchFamily="34" charset="0"/>
                <a:ea typeface="Calibri" panose="020F0502020204030204" pitchFamily="34" charset="0"/>
                <a:cs typeface="Calibri" panose="020F0502020204030204" pitchFamily="34" charset="0"/>
              </a:rPr>
              <a:t>.</a:t>
            </a:r>
          </a:p>
          <a:p>
            <a:pPr lvl="1">
              <a:spcBef>
                <a:spcPts val="0"/>
              </a:spcBef>
            </a:pPr>
            <a:r>
              <a:rPr lang="en-US" altLang="en-US" sz="1200" b="1" dirty="0">
                <a:latin typeface="Calibri" panose="020F0502020204030204" pitchFamily="34" charset="0"/>
                <a:ea typeface="Calibri" panose="020F0502020204030204" pitchFamily="34" charset="0"/>
                <a:cs typeface="Calibri" panose="020F0502020204030204" pitchFamily="34" charset="0"/>
              </a:rPr>
              <a:t>John 18:12-16  </a:t>
            </a:r>
            <a:r>
              <a:rPr lang="en-US" altLang="en-US" sz="1200" b="0" dirty="0">
                <a:latin typeface="Calibri" panose="020F0502020204030204" pitchFamily="34" charset="0"/>
                <a:ea typeface="Calibri" panose="020F0502020204030204" pitchFamily="34" charset="0"/>
                <a:cs typeface="Calibri" panose="020F0502020204030204" pitchFamily="34" charset="0"/>
              </a:rPr>
              <a:t>Then the detachment of troops and the captain and the officers of the Jews arrested Jesus and bound Him.  13  And they led Him away to Annas first, for he was the father-in-law of Caiaphas who was high priest that year.  14  Now it was Caiaphas who advised the Jews that it was expedient that one man should die for the people.  15  And Simon Peter followed Jesus, and so did another disciple. Now that disciple was known to the high priest, and went with Jesus into the courtyard of the high priest.  16  But Peter stood at the door outside. Then the other disciple, who was known to the high priest, went out and spoke to her who kept the door, and brought Peter in.</a:t>
            </a:r>
          </a:p>
          <a:p>
            <a:pPr lvl="1">
              <a:spcBef>
                <a:spcPts val="0"/>
              </a:spcBef>
            </a:pPr>
            <a:r>
              <a:rPr lang="en-US" altLang="en-US" sz="1200" b="1" dirty="0">
                <a:latin typeface="Calibri" panose="020F0502020204030204" pitchFamily="34" charset="0"/>
                <a:ea typeface="Calibri" panose="020F0502020204030204" pitchFamily="34" charset="0"/>
                <a:cs typeface="Calibri" panose="020F0502020204030204" pitchFamily="34" charset="0"/>
              </a:rPr>
              <a:t>Luke 12:11-12  </a:t>
            </a:r>
            <a:r>
              <a:rPr lang="en-US" altLang="en-US" sz="1200" b="0" dirty="0">
                <a:latin typeface="Calibri" panose="020F0502020204030204" pitchFamily="34" charset="0"/>
                <a:ea typeface="Calibri" panose="020F0502020204030204" pitchFamily="34" charset="0"/>
                <a:cs typeface="Calibri" panose="020F0502020204030204" pitchFamily="34" charset="0"/>
              </a:rPr>
              <a:t>But when they bring you before the synagogues, the rulers, and the authorities, do not worry about how you should make your defense or what you should say,  12  for the Holy Spirit will teach you at that moment what you must say.”</a:t>
            </a:r>
          </a:p>
          <a:p>
            <a:pPr lvl="1">
              <a:spcBef>
                <a:spcPts val="0"/>
              </a:spcBef>
            </a:pPr>
            <a:r>
              <a:rPr lang="en-US" altLang="en-US" sz="1200" b="1" dirty="0">
                <a:latin typeface="Calibri" panose="020F0502020204030204" pitchFamily="34" charset="0"/>
                <a:ea typeface="Calibri" panose="020F0502020204030204" pitchFamily="34" charset="0"/>
                <a:cs typeface="Calibri" panose="020F0502020204030204" pitchFamily="34" charset="0"/>
              </a:rPr>
              <a:t>“Inquiry”  =  a repetitious asking  (possible “peppering” questions)</a:t>
            </a:r>
          </a:p>
          <a:p>
            <a:pPr lvl="1">
              <a:spcBef>
                <a:spcPts val="0"/>
              </a:spcBef>
            </a:pPr>
            <a:r>
              <a:rPr lang="en-US" altLang="en-US" sz="1200" b="1" dirty="0">
                <a:latin typeface="Calibri" panose="020F0502020204030204" pitchFamily="34" charset="0"/>
                <a:ea typeface="Calibri" panose="020F0502020204030204" pitchFamily="34" charset="0"/>
                <a:cs typeface="Calibri" panose="020F0502020204030204" pitchFamily="34" charset="0"/>
              </a:rPr>
              <a:t>Again, reminiscent of something familiar    Matt 21:23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E68AD73-B35C-73A5-B270-2B590A76481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81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Temple WAS NOT HANDICAP ACCESSIBLE</a:t>
            </a:r>
          </a:p>
          <a:p>
            <a:r>
              <a:rPr lang="en-US" dirty="0"/>
              <a:t>Solomons porch or portico was a covered colonnade along the eastern end of the court of the Gentiles (along the front of the picture).</a:t>
            </a:r>
            <a:r>
              <a:rPr lang="en-US" b="1" dirty="0"/>
              <a:t>.</a:t>
            </a:r>
          </a:p>
          <a:p>
            <a:r>
              <a:rPr lang="en-US" dirty="0"/>
              <a:t>The Beautiful Gate was probably the Double Gate on the south side (left in the picture) that led up by a stairway into the court of the Gentiles.</a:t>
            </a:r>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40359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208390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A4F3E-A73F-F6F8-C93E-4D9FBD221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E64BF-C8A2-136C-2C5A-81FAAC95D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0F8FC-077D-67A5-9645-AEA8F902EC76}"/>
              </a:ext>
            </a:extLst>
          </p:cNvPr>
          <p:cNvSpPr>
            <a:spLocks noGrp="1"/>
          </p:cNvSpPr>
          <p:nvPr>
            <p:ph type="body" idx="1"/>
          </p:nvPr>
        </p:nvSpPr>
        <p:spPr/>
        <p:txBody>
          <a:bodyPr/>
          <a:lstStyle/>
          <a:p>
            <a:pPr lvl="1">
              <a:spcBef>
                <a:spcPts val="0"/>
              </a:spcBef>
            </a:pP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Psalms 118:22  The stone which the builders rejected Has become the chief cornerstone.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had answered a similar question in the same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Matthew 21:23  </a:t>
            </a:r>
            <a:r>
              <a:rPr lang="en-US" dirty="0"/>
              <a:t>Now when He came into the temple, the chief priests and the elders of the people confronted Him as He was teaching, and said, "By what authority are You doing these things? And who gave You this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Jesus responds, asking them about John’s baptism (from heaven or men), and telling the parables of the two sons and the vinedressers.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Matthew 21:42  </a:t>
            </a:r>
            <a:r>
              <a:rPr lang="en-US" dirty="0"/>
              <a:t>Jesus said to them, "Have you never read in the Scriptures: 'THE STONE WHICH THE BUILDERS REJECTED HAS BECOME THE CHIEF CORNERSTONE. THIS WAS THE LORD'S DOING, AND IT IS MARVELOUS IN OUR EYES’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1 Peter 2:4-8  </a:t>
            </a:r>
            <a:r>
              <a:rPr lang="en-US" dirty="0"/>
              <a:t>Coming to Him as to a living stone, rejected indeed by men, but chosen by God and precious,  5  you also, as living stones, are being built up a spiritual house, a holy priesthood, to offer up spiritual sacrifices acceptable to God through Jesus Christ.  6  Therefore it is also contained in the Scripture, "BEHOLD, I LAY IN ZION A CHIEF CORNERSTONE, ELECT, PRECIOUS, AND HE WHO BELIEVES ON HIM WILL BY NO MEANS BE PUT TO SHAME."  7  Therefore, to you who believe, He is precious; but to those who are disobedient, "THE STONE WHICH THE BUILDERS REJECTED HAS BECOME THE CHIEF CORNERSTONE,"  8  and "A STONE OF STUMBLING AND A ROCK OF OFFENSE." They stumble, being disobedient to the word, to which they also were appointed.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Colossians 4:5-6  </a:t>
            </a:r>
            <a:r>
              <a:rPr lang="en-US" dirty="0"/>
              <a:t>Walk in wisdom toward those who are outside, redeeming the time.  6  Let your speech always be with grace, seasoned with salt, that you may know how you ought to answer each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797DB6AA-835C-3AE0-587C-E40514F4598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27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6D11-DAA7-D2BD-396A-5BC8F012C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5CF70-8317-4A8A-FCCA-D8068950C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409B1-97CF-62C4-38AF-B25CC71A97ED}"/>
              </a:ext>
            </a:extLst>
          </p:cNvPr>
          <p:cNvSpPr>
            <a:spLocks noGrp="1"/>
          </p:cNvSpPr>
          <p:nvPr>
            <p:ph type="body" idx="1"/>
          </p:nvPr>
        </p:nvSpPr>
        <p:spPr/>
        <p:txBody>
          <a:bodyPr/>
          <a:lstStyle/>
          <a:p>
            <a:pPr lvl="1">
              <a:spcBef>
                <a:spcPts val="0"/>
              </a:spcBef>
            </a:pPr>
            <a:r>
              <a:rPr lang="en-US" altLang="en-US" sz="2800" b="0" dirty="0">
                <a:latin typeface="Calibri" panose="020F0502020204030204" pitchFamily="34" charset="0"/>
                <a:ea typeface="Calibri" panose="020F0502020204030204" pitchFamily="34" charset="0"/>
                <a:cs typeface="Calibri" panose="020F0502020204030204" pitchFamily="34" charset="0"/>
              </a:rPr>
              <a:t>Uneducated is from </a:t>
            </a:r>
            <a:r>
              <a:rPr lang="el-GR" altLang="en-US" sz="2800" b="0" dirty="0">
                <a:latin typeface="Calibri" panose="020F0502020204030204" pitchFamily="34" charset="0"/>
                <a:ea typeface="Calibri" panose="020F0502020204030204" pitchFamily="34" charset="0"/>
                <a:cs typeface="Calibri" panose="020F0502020204030204" pitchFamily="34" charset="0"/>
              </a:rPr>
              <a:t>ἀγράμματος</a:t>
            </a:r>
            <a:r>
              <a:rPr lang="en-US" altLang="en-US" sz="2800" b="0" dirty="0">
                <a:latin typeface="Calibri" panose="020F0502020204030204" pitchFamily="34" charset="0"/>
                <a:ea typeface="Calibri" panose="020F0502020204030204" pitchFamily="34" charset="0"/>
                <a:cs typeface="Calibri" panose="020F0502020204030204" pitchFamily="34" charset="0"/>
              </a:rPr>
              <a:t> – “illiterate, unlearned” (Thayer).  They didn’t have formal education.</a:t>
            </a:r>
          </a:p>
          <a:p>
            <a:pPr lvl="1">
              <a:spcBef>
                <a:spcPts val="0"/>
              </a:spcBef>
            </a:pPr>
            <a:r>
              <a:rPr lang="en-US" altLang="en-US" sz="2800" b="0" dirty="0">
                <a:latin typeface="Calibri" panose="020F0502020204030204" pitchFamily="34" charset="0"/>
                <a:ea typeface="Calibri" panose="020F0502020204030204" pitchFamily="34" charset="0"/>
                <a:cs typeface="Calibri" panose="020F0502020204030204" pitchFamily="34" charset="0"/>
              </a:rPr>
              <a:t>“Untrained” (“common” ESV, “ignorant” ASV) is from </a:t>
            </a:r>
            <a:r>
              <a:rPr lang="el-GR" altLang="en-US" sz="2800" b="0" dirty="0">
                <a:latin typeface="Calibri" panose="020F0502020204030204" pitchFamily="34" charset="0"/>
                <a:ea typeface="Calibri" panose="020F0502020204030204" pitchFamily="34" charset="0"/>
                <a:cs typeface="Calibri" panose="020F0502020204030204" pitchFamily="34" charset="0"/>
              </a:rPr>
              <a:t>ἰδιώτης</a:t>
            </a:r>
            <a:r>
              <a:rPr lang="en-US" altLang="en-US" sz="2800" b="0" dirty="0">
                <a:latin typeface="Calibri" panose="020F0502020204030204" pitchFamily="34" charset="0"/>
                <a:ea typeface="Calibri" panose="020F0502020204030204" pitchFamily="34" charset="0"/>
                <a:cs typeface="Calibri" panose="020F0502020204030204" pitchFamily="34" charset="0"/>
              </a:rPr>
              <a:t>  “in the NT, an unlearned, illiterate, man as opposed to the learned and educated: one who is unskilled in any art” (Thayer)</a:t>
            </a:r>
          </a:p>
          <a:p>
            <a:pPr lvl="1">
              <a:spcBef>
                <a:spcPts val="0"/>
              </a:spcBef>
            </a:pPr>
            <a:endParaRPr lang="en-US" alt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A145058-AB2A-7D3F-C9CD-9EF58000463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5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394CA-8DC2-CA1F-266E-0FA55436A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A58A0-5A25-22D8-5650-8BCF70C93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99CAD-D6E1-CE52-1AC8-231A0B564003}"/>
              </a:ext>
            </a:extLst>
          </p:cNvPr>
          <p:cNvSpPr>
            <a:spLocks noGrp="1"/>
          </p:cNvSpPr>
          <p:nvPr>
            <p:ph type="body" idx="1"/>
          </p:nvPr>
        </p:nvSpPr>
        <p:spPr/>
        <p:txBody>
          <a:bodyPr/>
          <a:lstStyle/>
          <a:p>
            <a:pPr lvl="1">
              <a:spcBef>
                <a:spcPts val="0"/>
              </a:spcBef>
            </a:pPr>
            <a:endParaRPr lang="en-US" dirty="0"/>
          </a:p>
        </p:txBody>
      </p:sp>
      <p:sp>
        <p:nvSpPr>
          <p:cNvPr id="4" name="Slide Number Placeholder 3">
            <a:extLst>
              <a:ext uri="{FF2B5EF4-FFF2-40B4-BE49-F238E27FC236}">
                <a16:creationId xmlns:a16="http://schemas.microsoft.com/office/drawing/2014/main" id="{A46C1BF6-E81B-65FD-E255-FB86D7247C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29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24343-F557-B8D0-4E09-F01CCBB30B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06CA7D-6E98-7099-4CD4-59FE2406F807}"/>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The Council Deliberates</a:t>
            </a:r>
            <a:br>
              <a:rPr lang="en-US" sz="4000" dirty="0">
                <a:latin typeface="Bookman Old Style" panose="02050604050505020204" pitchFamily="18" charset="0"/>
              </a:rPr>
            </a:br>
            <a:r>
              <a:rPr lang="en-US" sz="3600" dirty="0">
                <a:latin typeface="Bookman Old Style" panose="02050604050505020204" pitchFamily="18" charset="0"/>
              </a:rPr>
              <a:t>Acts 4:13-22</a:t>
            </a:r>
            <a:endParaRPr lang="en-US" sz="4000" dirty="0"/>
          </a:p>
        </p:txBody>
      </p:sp>
      <p:sp>
        <p:nvSpPr>
          <p:cNvPr id="13314" name="Rectangle 3">
            <a:extLst>
              <a:ext uri="{FF2B5EF4-FFF2-40B4-BE49-F238E27FC236}">
                <a16:creationId xmlns:a16="http://schemas.microsoft.com/office/drawing/2014/main" id="{33FCCDEF-AF97-FEE1-1AF9-7C335FABFA2D}"/>
              </a:ext>
            </a:extLst>
          </p:cNvPr>
          <p:cNvSpPr>
            <a:spLocks noGrp="1" noChangeArrowheads="1"/>
          </p:cNvSpPr>
          <p:nvPr>
            <p:ph idx="1"/>
          </p:nvPr>
        </p:nvSpPr>
        <p:spPr>
          <a:xfrm>
            <a:off x="272374" y="145349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 Apostles’ response</a:t>
            </a:r>
          </a:p>
          <a:p>
            <a:pPr marL="466725" lvl="1" indent="-2333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“Whether it is right in the sight of God to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listen to you more than to God</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you judge.”*</a:t>
            </a:r>
          </a:p>
          <a:p>
            <a:pPr marL="466725" lvl="1" indent="-2333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cannot but speak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things which we have seen and heard.”</a:t>
            </a:r>
          </a:p>
          <a:p>
            <a:pPr marL="233363" indent="-233363">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 Council threatens the apostles further but lets them go (4:22)</a:t>
            </a:r>
            <a:r>
              <a:rPr lang="en-US" altLang="en-US" sz="3600" b="1" dirty="0">
                <a:latin typeface="Calibri" panose="020F0502020204030204" pitchFamily="34" charset="0"/>
                <a:ea typeface="Calibri" panose="020F0502020204030204" pitchFamily="34" charset="0"/>
                <a:cs typeface="Calibri" panose="020F0502020204030204" pitchFamily="34" charset="0"/>
              </a:rPr>
              <a:t>.</a:t>
            </a:r>
          </a:p>
          <a:p>
            <a:pPr marL="466725" lvl="1" indent="-23336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could not punish the apostles because the people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glorified God for what had been done.” </a:t>
            </a:r>
          </a:p>
        </p:txBody>
      </p:sp>
    </p:spTree>
    <p:extLst>
      <p:ext uri="{BB962C8B-B14F-4D97-AF65-F5344CB8AC3E}">
        <p14:creationId xmlns:p14="http://schemas.microsoft.com/office/powerpoint/2010/main" val="127701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8F37-EDCC-D526-6A2A-CEB8C06A72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7C4D0E-2423-6DC5-46DD-865CDE60C8C5}"/>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The Prayer Meeting</a:t>
            </a:r>
            <a:br>
              <a:rPr lang="en-US" sz="4000" dirty="0">
                <a:latin typeface="Bookman Old Style" panose="02050604050505020204" pitchFamily="18" charset="0"/>
              </a:rPr>
            </a:br>
            <a:r>
              <a:rPr lang="en-US" sz="3600" dirty="0">
                <a:latin typeface="Bookman Old Style" panose="02050604050505020204" pitchFamily="18" charset="0"/>
              </a:rPr>
              <a:t>Acts 4:23-31</a:t>
            </a:r>
            <a:endParaRPr lang="en-US" sz="4000" dirty="0"/>
          </a:p>
        </p:txBody>
      </p:sp>
      <p:sp>
        <p:nvSpPr>
          <p:cNvPr id="13314" name="Rectangle 3">
            <a:extLst>
              <a:ext uri="{FF2B5EF4-FFF2-40B4-BE49-F238E27FC236}">
                <a16:creationId xmlns:a16="http://schemas.microsoft.com/office/drawing/2014/main" id="{4D811624-372B-33F9-E136-BF6D84DC71B7}"/>
              </a:ext>
            </a:extLst>
          </p:cNvPr>
          <p:cNvSpPr>
            <a:spLocks noGrp="1" noChangeArrowheads="1"/>
          </p:cNvSpPr>
          <p:nvPr>
            <p:ph idx="1"/>
          </p:nvPr>
        </p:nvSpPr>
        <p:spPr>
          <a:xfrm>
            <a:off x="272374" y="145349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Peter and John return to their own* company of fellow workers and report what happened (4:23).</a:t>
            </a:r>
          </a:p>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They lift their collective voice in prayer (4:24-28).</a:t>
            </a:r>
          </a:p>
          <a:p>
            <a:pPr marL="466725" lvl="1" indent="-2333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praise God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as the Creator of all.</a:t>
            </a:r>
          </a:p>
          <a:p>
            <a:pPr marL="466725" lvl="1" indent="-2333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cite Scripture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which questions why rulers would do something so futile as to gather to stand against the LORD and His Christ (Ps. 2:1-2). </a:t>
            </a:r>
          </a:p>
          <a:p>
            <a:pPr marL="739775" lvl="2" indent="-233363">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They recognize that this is what the rulers had done to Jesus.</a:t>
            </a:r>
          </a:p>
          <a:p>
            <a:pPr marL="739775" lvl="2" indent="-233363">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And yet, those rulers had only managed to accomplish God’s “purpose.” </a:t>
            </a:r>
          </a:p>
          <a:p>
            <a:pPr marL="466725" lvl="1" indent="-233363">
              <a:spcBef>
                <a:spcPts val="0"/>
              </a:spcBef>
            </a:pPr>
            <a:endPar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66725" lvl="1" indent="-233363">
              <a:spcBef>
                <a:spcPts val="0"/>
              </a:spcBef>
            </a:pPr>
            <a:endPar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5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fade">
                                      <p:cBhvr>
                                        <p:cTn id="21" dur="1000"/>
                                        <p:tgtEl>
                                          <p:spTgt spid="13314">
                                            <p:txEl>
                                              <p:pRg st="2" end="2"/>
                                            </p:txEl>
                                          </p:spTgt>
                                        </p:tgtEl>
                                      </p:cBhvr>
                                    </p:animEffect>
                                    <p:anim calcmode="lin" valueType="num">
                                      <p:cBhvr>
                                        <p:cTn id="22"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314">
                                            <p:txEl>
                                              <p:pRg st="3" end="3"/>
                                            </p:txEl>
                                          </p:spTgt>
                                        </p:tgtEl>
                                        <p:attrNameLst>
                                          <p:attrName>style.visibility</p:attrName>
                                        </p:attrNameLst>
                                      </p:cBhvr>
                                      <p:to>
                                        <p:strVal val="visible"/>
                                      </p:to>
                                    </p:set>
                                    <p:animEffect transition="in" filter="fade">
                                      <p:cBhvr>
                                        <p:cTn id="28" dur="1000"/>
                                        <p:tgtEl>
                                          <p:spTgt spid="13314">
                                            <p:txEl>
                                              <p:pRg st="3" end="3"/>
                                            </p:txEl>
                                          </p:spTgt>
                                        </p:tgtEl>
                                      </p:cBhvr>
                                    </p:animEffect>
                                    <p:anim calcmode="lin" valueType="num">
                                      <p:cBhvr>
                                        <p:cTn id="29"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314">
                                            <p:txEl>
                                              <p:pRg st="4" end="4"/>
                                            </p:txEl>
                                          </p:spTgt>
                                        </p:tgtEl>
                                        <p:attrNameLst>
                                          <p:attrName>style.visibility</p:attrName>
                                        </p:attrNameLst>
                                      </p:cBhvr>
                                      <p:to>
                                        <p:strVal val="visible"/>
                                      </p:to>
                                    </p:set>
                                    <p:animEffect transition="in" filter="fade">
                                      <p:cBhvr>
                                        <p:cTn id="33" dur="1000"/>
                                        <p:tgtEl>
                                          <p:spTgt spid="13314">
                                            <p:txEl>
                                              <p:pRg st="4" end="4"/>
                                            </p:txEl>
                                          </p:spTgt>
                                        </p:tgtEl>
                                      </p:cBhvr>
                                    </p:animEffect>
                                    <p:anim calcmode="lin" valueType="num">
                                      <p:cBhvr>
                                        <p:cTn id="34"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314">
                                            <p:txEl>
                                              <p:pRg st="5" end="5"/>
                                            </p:txEl>
                                          </p:spTgt>
                                        </p:tgtEl>
                                        <p:attrNameLst>
                                          <p:attrName>style.visibility</p:attrName>
                                        </p:attrNameLst>
                                      </p:cBhvr>
                                      <p:to>
                                        <p:strVal val="visible"/>
                                      </p:to>
                                    </p:set>
                                    <p:animEffect transition="in" filter="fade">
                                      <p:cBhvr>
                                        <p:cTn id="38" dur="1000"/>
                                        <p:tgtEl>
                                          <p:spTgt spid="13314">
                                            <p:txEl>
                                              <p:pRg st="5" end="5"/>
                                            </p:txEl>
                                          </p:spTgt>
                                        </p:tgtEl>
                                      </p:cBhvr>
                                    </p:animEffect>
                                    <p:anim calcmode="lin" valueType="num">
                                      <p:cBhvr>
                                        <p:cTn id="39"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DCC1D-A8B4-A85F-0E6B-12E50985E8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A698BD-41DF-653C-3E90-1BD11B7A85CD}"/>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The Prayer Meeting</a:t>
            </a:r>
            <a:br>
              <a:rPr lang="en-US" sz="4000" dirty="0">
                <a:latin typeface="Bookman Old Style" panose="02050604050505020204" pitchFamily="18" charset="0"/>
              </a:rPr>
            </a:br>
            <a:r>
              <a:rPr lang="en-US" sz="3600" dirty="0">
                <a:latin typeface="Bookman Old Style" panose="02050604050505020204" pitchFamily="18" charset="0"/>
              </a:rPr>
              <a:t>Acts 4:23-31</a:t>
            </a:r>
            <a:endParaRPr lang="en-US" sz="4000" dirty="0"/>
          </a:p>
        </p:txBody>
      </p:sp>
      <p:sp>
        <p:nvSpPr>
          <p:cNvPr id="13314" name="Rectangle 3">
            <a:extLst>
              <a:ext uri="{FF2B5EF4-FFF2-40B4-BE49-F238E27FC236}">
                <a16:creationId xmlns:a16="http://schemas.microsoft.com/office/drawing/2014/main" id="{521DD087-FC5F-4A22-F501-ADC7B4346240}"/>
              </a:ext>
            </a:extLst>
          </p:cNvPr>
          <p:cNvSpPr>
            <a:spLocks noGrp="1" noChangeArrowheads="1"/>
          </p:cNvSpPr>
          <p:nvPr>
            <p:ph idx="1"/>
          </p:nvPr>
        </p:nvSpPr>
        <p:spPr>
          <a:xfrm>
            <a:off x="272374" y="145349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Their prayer REQUEST (4:29-30).</a:t>
            </a:r>
          </a:p>
          <a:p>
            <a:pPr marL="466725" lvl="1" indent="-23336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ask God to take note of the Council’s threats. </a:t>
            </a:r>
          </a:p>
          <a:p>
            <a:pPr marL="466725" lvl="1" indent="-23336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request</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“grant to Your servants that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with all boldness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may speak Your word…</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a:p>
            <a:pPr marL="796925" lvl="2" indent="-29051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By stretching out His hand to heal.</a:t>
            </a:r>
          </a:p>
          <a:p>
            <a:pPr marL="796925" lvl="2" indent="-29051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By working signs and wonders through the name of Jesus.* </a:t>
            </a:r>
          </a:p>
          <a:p>
            <a:pPr marL="339725" lvl="1" indent="-290513">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God’s ANSWER: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“When they had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prayed</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the place where they were assembled together was shaken; and they were all filled with the Holy Spirit, and they spoke the word of God with boldness” (4:31).</a:t>
            </a:r>
          </a:p>
          <a:p>
            <a:pPr marL="466725" lvl="1" indent="-233363">
              <a:spcBef>
                <a:spcPts val="0"/>
              </a:spcBef>
            </a:pPr>
            <a:endPar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29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314">
                                            <p:txEl>
                                              <p:pRg st="5" end="5"/>
                                            </p:txEl>
                                          </p:spTgt>
                                        </p:tgtEl>
                                        <p:attrNameLst>
                                          <p:attrName>style.visibility</p:attrName>
                                        </p:attrNameLst>
                                      </p:cBhvr>
                                      <p:to>
                                        <p:strVal val="visible"/>
                                      </p:to>
                                    </p:set>
                                    <p:animEffect transition="in" filter="fade">
                                      <p:cBhvr>
                                        <p:cTn id="36" dur="1000"/>
                                        <p:tgtEl>
                                          <p:spTgt spid="13314">
                                            <p:txEl>
                                              <p:pRg st="5" end="5"/>
                                            </p:txEl>
                                          </p:spTgt>
                                        </p:tgtEl>
                                      </p:cBhvr>
                                    </p:animEffect>
                                    <p:anim calcmode="lin" valueType="num">
                                      <p:cBhvr>
                                        <p:cTn id="37"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738625"/>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6</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4:1-31</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685474" y="4129258"/>
            <a:ext cx="3609819" cy="2400657"/>
          </a:xfrm>
          <a:prstGeom prst="rect">
            <a:avLst/>
          </a:prstGeom>
          <a:noFill/>
        </p:spPr>
        <p:txBody>
          <a:bodyPr wrap="square" rtlCol="0">
            <a:spAutoFit/>
          </a:bodyPr>
          <a:lstStyle/>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Peter &amp; John Arrested</a:t>
            </a:r>
          </a:p>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Their Defense before the Council</a:t>
            </a:r>
          </a:p>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A Prayer Meeting </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96C5-734A-AB6A-0EC7-A075E8143E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02DBE2-7E57-0560-E4AD-6CAF3F31A9DA}"/>
              </a:ext>
            </a:extLst>
          </p:cNvPr>
          <p:cNvSpPr>
            <a:spLocks noGrp="1"/>
          </p:cNvSpPr>
          <p:nvPr>
            <p:ph type="title"/>
          </p:nvPr>
        </p:nvSpPr>
        <p:spPr>
          <a:xfrm>
            <a:off x="214313" y="138037"/>
            <a:ext cx="8657313" cy="1315454"/>
          </a:xfrm>
        </p:spPr>
        <p:txBody>
          <a:bodyPr>
            <a:normAutofit/>
          </a:bodyPr>
          <a:lstStyle/>
          <a:p>
            <a:pPr algn="ctr"/>
            <a:r>
              <a:rPr lang="en-US" sz="4000" dirty="0">
                <a:latin typeface="Bookman Old Style" panose="02050604050505020204" pitchFamily="18" charset="0"/>
              </a:rPr>
              <a:t>Peter and John Arrested</a:t>
            </a:r>
            <a:br>
              <a:rPr lang="en-US" sz="4000" dirty="0">
                <a:latin typeface="Bookman Old Style" panose="02050604050505020204" pitchFamily="18" charset="0"/>
              </a:rPr>
            </a:br>
            <a:r>
              <a:rPr lang="en-US" sz="3600" dirty="0">
                <a:latin typeface="Bookman Old Style" panose="02050604050505020204" pitchFamily="18" charset="0"/>
              </a:rPr>
              <a:t>Acts 4:1-4</a:t>
            </a:r>
            <a:endParaRPr lang="en-US" sz="4000" dirty="0"/>
          </a:p>
        </p:txBody>
      </p:sp>
      <p:sp>
        <p:nvSpPr>
          <p:cNvPr id="13314" name="Rectangle 3">
            <a:extLst>
              <a:ext uri="{FF2B5EF4-FFF2-40B4-BE49-F238E27FC236}">
                <a16:creationId xmlns:a16="http://schemas.microsoft.com/office/drawing/2014/main" id="{EB52C5AF-7613-F17D-B57E-353465D214A7}"/>
              </a:ext>
            </a:extLst>
          </p:cNvPr>
          <p:cNvSpPr>
            <a:spLocks noGrp="1" noChangeArrowheads="1"/>
          </p:cNvSpPr>
          <p:nvPr>
            <p:ph idx="1"/>
          </p:nvPr>
        </p:nvSpPr>
        <p:spPr>
          <a:xfrm>
            <a:off x="214313" y="1453491"/>
            <a:ext cx="8929687" cy="5404509"/>
          </a:xfrm>
        </p:spPr>
        <p:txBody>
          <a:bodyPr>
            <a:no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Priests, the commander of the temple guard, and the Sadducees come upon Peter and John. </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Each of these had a vested interest in keeping order in the temple.</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Sadducees</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particular would have a hostile reaction to the preaching of the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resurrection</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233363" indent="-233363">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Peter and John are arrested and put in jail till morning </a:t>
            </a:r>
            <a:r>
              <a:rPr lang="en-US" altLang="en-US" sz="3400" dirty="0">
                <a:latin typeface="Calibri" panose="020F0502020204030204" pitchFamily="34" charset="0"/>
                <a:ea typeface="Calibri" panose="020F0502020204030204" pitchFamily="34" charset="0"/>
                <a:cs typeface="Calibri" panose="020F0502020204030204" pitchFamily="34" charset="0"/>
              </a:rPr>
              <a:t>(cf. Mark 13:9; Matthew 10:18).</a:t>
            </a:r>
          </a:p>
          <a:p>
            <a:pPr marL="233363" indent="-233363">
              <a:spcBef>
                <a:spcPts val="0"/>
              </a:spcBef>
            </a:pPr>
            <a:r>
              <a:rPr lang="en-US" altLang="en-US" sz="34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many of those who had </a:t>
            </a:r>
            <a:r>
              <a:rPr lang="en-US" altLang="en-US" sz="34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listened</a:t>
            </a:r>
            <a:r>
              <a:rPr lang="en-US" altLang="en-US" sz="34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to the </a:t>
            </a:r>
            <a:r>
              <a:rPr lang="en-US" altLang="en-US" sz="34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message</a:t>
            </a:r>
            <a:r>
              <a:rPr lang="en-US" altLang="en-US" sz="34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34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believed</a:t>
            </a:r>
            <a:r>
              <a:rPr lang="en-US" altLang="en-US" sz="34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the number of the men came to about </a:t>
            </a:r>
            <a:r>
              <a:rPr lang="en-US" altLang="en-US" sz="34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five thousand</a:t>
            </a:r>
            <a:r>
              <a:rPr lang="en-US" altLang="en-US" sz="34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24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Effect transition="in" filter="fade">
                                      <p:cBhvr>
                                        <p:cTn id="31" dur="1000"/>
                                        <p:tgtEl>
                                          <p:spTgt spid="13314">
                                            <p:txEl>
                                              <p:pRg st="4" end="4"/>
                                            </p:txEl>
                                          </p:spTgt>
                                        </p:tgtEl>
                                      </p:cBhvr>
                                    </p:animEffect>
                                    <p:anim calcmode="lin" valueType="num">
                                      <p:cBhvr>
                                        <p:cTn id="32"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294E-8634-5E23-4EFC-BBFB7AB459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E4202E-166C-75AC-9875-97446216D295}"/>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Peter &amp; John before the Council</a:t>
            </a:r>
            <a:br>
              <a:rPr lang="en-US" sz="4000" dirty="0">
                <a:latin typeface="Bookman Old Style" panose="02050604050505020204" pitchFamily="18" charset="0"/>
              </a:rPr>
            </a:br>
            <a:r>
              <a:rPr lang="en-US" sz="3600" dirty="0">
                <a:latin typeface="Bookman Old Style" panose="02050604050505020204" pitchFamily="18" charset="0"/>
              </a:rPr>
              <a:t>Acts 4:5-12</a:t>
            </a:r>
            <a:endParaRPr lang="en-US" sz="4000" dirty="0"/>
          </a:p>
        </p:txBody>
      </p:sp>
      <p:sp>
        <p:nvSpPr>
          <p:cNvPr id="13314" name="Rectangle 3">
            <a:extLst>
              <a:ext uri="{FF2B5EF4-FFF2-40B4-BE49-F238E27FC236}">
                <a16:creationId xmlns:a16="http://schemas.microsoft.com/office/drawing/2014/main" id="{01239B84-CADE-5A4D-AF3C-35DD9E85AF59}"/>
              </a:ext>
            </a:extLst>
          </p:cNvPr>
          <p:cNvSpPr>
            <a:spLocks noGrp="1" noChangeArrowheads="1"/>
          </p:cNvSpPr>
          <p:nvPr>
            <p:ph idx="1"/>
          </p:nvPr>
        </p:nvSpPr>
        <p:spPr>
          <a:xfrm>
            <a:off x="272374" y="145349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Peter and John are brought before the Sanhedrin Council (4:5-7).</a:t>
            </a:r>
          </a:p>
          <a:p>
            <a:pPr marL="466725" lvl="1" indent="-233363">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long before, these same apostles witnessed a similar gathering (Luke 22:54; John 18:12-16).</a:t>
            </a:r>
          </a:p>
          <a:p>
            <a:pPr marL="466725" lvl="1" indent="-233363">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Council demands to know by what name (authority) the apostles had done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(healed the lame man).</a:t>
            </a:r>
          </a:p>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Peter addresses the rulers (4:8-9).</a:t>
            </a:r>
          </a:p>
          <a:p>
            <a:pPr marL="466725" lvl="1" indent="-233363">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His response is aided by the Holy Spirit (Lk. 12:11-12).</a:t>
            </a:r>
          </a:p>
          <a:p>
            <a:pPr marL="466725" lvl="1" indent="-233363">
              <a:spcBef>
                <a:spcPts val="0"/>
              </a:spcBef>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 clarifies the question being asked; were they asking how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good deed done to a sick man was accomplished?</a:t>
            </a:r>
          </a:p>
        </p:txBody>
      </p:sp>
    </p:spTree>
    <p:extLst>
      <p:ext uri="{BB962C8B-B14F-4D97-AF65-F5344CB8AC3E}">
        <p14:creationId xmlns:p14="http://schemas.microsoft.com/office/powerpoint/2010/main" val="35578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4">
                                            <p:txEl>
                                              <p:pRg st="5" end="5"/>
                                            </p:txEl>
                                          </p:spTgt>
                                        </p:tgtEl>
                                        <p:attrNameLst>
                                          <p:attrName>style.visibility</p:attrName>
                                        </p:attrNameLst>
                                      </p:cBhvr>
                                      <p:to>
                                        <p:strVal val="visible"/>
                                      </p:to>
                                    </p:set>
                                    <p:animEffect transition="in" filter="fade">
                                      <p:cBhvr>
                                        <p:cTn id="34" dur="1000"/>
                                        <p:tgtEl>
                                          <p:spTgt spid="13314">
                                            <p:txEl>
                                              <p:pRg st="5" end="5"/>
                                            </p:txEl>
                                          </p:spTgt>
                                        </p:tgtEl>
                                      </p:cBhvr>
                                    </p:animEffect>
                                    <p:anim calcmode="lin" valueType="num">
                                      <p:cBhvr>
                                        <p:cTn id="35"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47CE-29C9-E448-EFC1-653DCFEBB369}"/>
              </a:ext>
            </a:extLst>
          </p:cNvPr>
          <p:cNvSpPr>
            <a:spLocks noGrp="1"/>
          </p:cNvSpPr>
          <p:nvPr>
            <p:ph type="title"/>
          </p:nvPr>
        </p:nvSpPr>
        <p:spPr>
          <a:xfrm>
            <a:off x="628650" y="365127"/>
            <a:ext cx="7886700" cy="996746"/>
          </a:xfrm>
        </p:spPr>
        <p:txBody>
          <a:bodyPr>
            <a:normAutofit/>
          </a:bodyPr>
          <a:lstStyle/>
          <a:p>
            <a:pPr algn="ctr"/>
            <a:r>
              <a:rPr lang="en-US" sz="5400" b="1" dirty="0">
                <a:latin typeface="+mn-lt"/>
              </a:rPr>
              <a:t>Herod’s Temple</a:t>
            </a:r>
          </a:p>
        </p:txBody>
      </p:sp>
      <p:sp>
        <p:nvSpPr>
          <p:cNvPr id="3" name="Content Placeholder 2">
            <a:extLst>
              <a:ext uri="{FF2B5EF4-FFF2-40B4-BE49-F238E27FC236}">
                <a16:creationId xmlns:a16="http://schemas.microsoft.com/office/drawing/2014/main" id="{914D5C9F-3DEE-BA67-916A-6065FEB59C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FECBC7-F16C-022E-5E62-91913198FD60}"/>
              </a:ext>
            </a:extLst>
          </p:cNvPr>
          <p:cNvPicPr>
            <a:picLocks noChangeAspect="1"/>
          </p:cNvPicPr>
          <p:nvPr/>
        </p:nvPicPr>
        <p:blipFill>
          <a:blip r:embed="rId3"/>
          <a:stretch>
            <a:fillRect/>
          </a:stretch>
        </p:blipFill>
        <p:spPr>
          <a:xfrm>
            <a:off x="0" y="1517515"/>
            <a:ext cx="9144000" cy="5303973"/>
          </a:xfrm>
          <a:prstGeom prst="rect">
            <a:avLst/>
          </a:prstGeom>
        </p:spPr>
      </p:pic>
    </p:spTree>
    <p:extLst>
      <p:ext uri="{BB962C8B-B14F-4D97-AF65-F5344CB8AC3E}">
        <p14:creationId xmlns:p14="http://schemas.microsoft.com/office/powerpoint/2010/main" val="246474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E533-C1F9-6C98-0380-380A51F486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62CF43-86DC-419A-EDF7-EE481E1C4A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8CF5D5D-5CE8-1514-A5EA-2287AA7FC785}"/>
              </a:ext>
            </a:extLst>
          </p:cNvPr>
          <p:cNvPicPr>
            <a:picLocks noChangeAspect="1"/>
          </p:cNvPicPr>
          <p:nvPr/>
        </p:nvPicPr>
        <p:blipFill>
          <a:blip r:embed="rId3"/>
          <a:stretch>
            <a:fillRect/>
          </a:stretch>
        </p:blipFill>
        <p:spPr>
          <a:xfrm>
            <a:off x="-79043" y="-233463"/>
            <a:ext cx="9670515" cy="7228304"/>
          </a:xfrm>
          <a:prstGeom prst="rect">
            <a:avLst/>
          </a:prstGeom>
        </p:spPr>
      </p:pic>
    </p:spTree>
    <p:extLst>
      <p:ext uri="{BB962C8B-B14F-4D97-AF65-F5344CB8AC3E}">
        <p14:creationId xmlns:p14="http://schemas.microsoft.com/office/powerpoint/2010/main" val="12957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B58E7-9FF1-4BC7-227A-A5D63431D3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789802-4829-BBA0-393F-28FCEA1B02F8}"/>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Peter &amp; John before the Council</a:t>
            </a:r>
            <a:br>
              <a:rPr lang="en-US" sz="4000" dirty="0">
                <a:latin typeface="Bookman Old Style" panose="02050604050505020204" pitchFamily="18" charset="0"/>
              </a:rPr>
            </a:br>
            <a:r>
              <a:rPr lang="en-US" sz="3600" dirty="0">
                <a:latin typeface="Bookman Old Style" panose="02050604050505020204" pitchFamily="18" charset="0"/>
              </a:rPr>
              <a:t>Acts 4:5-12</a:t>
            </a:r>
            <a:endParaRPr lang="en-US" sz="4000" dirty="0"/>
          </a:p>
        </p:txBody>
      </p:sp>
      <p:sp>
        <p:nvSpPr>
          <p:cNvPr id="13314" name="Rectangle 3">
            <a:extLst>
              <a:ext uri="{FF2B5EF4-FFF2-40B4-BE49-F238E27FC236}">
                <a16:creationId xmlns:a16="http://schemas.microsoft.com/office/drawing/2014/main" id="{261A5ABA-FACF-B746-EF00-CBACA83DA3B8}"/>
              </a:ext>
            </a:extLst>
          </p:cNvPr>
          <p:cNvSpPr>
            <a:spLocks noGrp="1" noChangeArrowheads="1"/>
          </p:cNvSpPr>
          <p:nvPr>
            <p:ph idx="1"/>
          </p:nvPr>
        </p:nvSpPr>
        <p:spPr>
          <a:xfrm>
            <a:off x="272374" y="145349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Peter answers the rulers (4:10-12).</a:t>
            </a:r>
          </a:p>
          <a:p>
            <a:pPr marL="466725" lvl="1" indent="-23336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name the Council inquired about was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“Jesus Christ of Nazareth!”</a:t>
            </a:r>
          </a:p>
          <a:p>
            <a:pPr marL="796925" lvl="2" indent="-29051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One whom they had crucified.</a:t>
            </a:r>
          </a:p>
          <a:p>
            <a:pPr marL="796925" lvl="2" indent="-29051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One whom God had raised up.</a:t>
            </a:r>
          </a:p>
          <a:p>
            <a:pPr marL="796925" lvl="2" indent="-29051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One who is the prophetic Cornerstone      (Ps. 118:22; Matt 21:23, 42; 1 Peter 2:4-8).</a:t>
            </a:r>
          </a:p>
          <a:p>
            <a:pPr marL="796925" lvl="2" indent="-29051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One who alone offers salvation (Jn. 14:6).</a:t>
            </a:r>
          </a:p>
          <a:p>
            <a:pPr marL="1147763" lvl="3" indent="-350838">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Peter seized the moment and spoke about salvation in Jesus.</a:t>
            </a:r>
          </a:p>
          <a:p>
            <a:pPr marL="1147763" lvl="3" indent="-350838">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We must also “redeem the time” and take advantage of opportunities (Col. 4:5-6).</a:t>
            </a:r>
          </a:p>
          <a:p>
            <a:pPr marL="923925" lvl="2" indent="-233363">
              <a:spcBef>
                <a:spcPts val="0"/>
              </a:spcBef>
            </a:pPr>
            <a:endPar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988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fade">
                                      <p:cBhvr>
                                        <p:cTn id="7" dur="1000"/>
                                        <p:tgtEl>
                                          <p:spTgt spid="13314">
                                            <p:txEl>
                                              <p:pRg st="2" end="2"/>
                                            </p:txEl>
                                          </p:spTgt>
                                        </p:tgtEl>
                                      </p:cBhvr>
                                    </p:animEffect>
                                    <p:anim calcmode="lin" valueType="num">
                                      <p:cBhvr>
                                        <p:cTn id="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4">
                                            <p:txEl>
                                              <p:pRg st="3" end="3"/>
                                            </p:txEl>
                                          </p:spTgt>
                                        </p:tgtEl>
                                        <p:attrNameLst>
                                          <p:attrName>style.visibility</p:attrName>
                                        </p:attrNameLst>
                                      </p:cBhvr>
                                      <p:to>
                                        <p:strVal val="visible"/>
                                      </p:to>
                                    </p:set>
                                    <p:animEffect transition="in" filter="fade">
                                      <p:cBhvr>
                                        <p:cTn id="14" dur="1000"/>
                                        <p:tgtEl>
                                          <p:spTgt spid="13314">
                                            <p:txEl>
                                              <p:pRg st="3" end="3"/>
                                            </p:txEl>
                                          </p:spTgt>
                                        </p:tgtEl>
                                      </p:cBhvr>
                                    </p:animEffect>
                                    <p:anim calcmode="lin" valueType="num">
                                      <p:cBhvr>
                                        <p:cTn id="1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Effect transition="in" filter="fade">
                                      <p:cBhvr>
                                        <p:cTn id="21" dur="1000"/>
                                        <p:tgtEl>
                                          <p:spTgt spid="13314">
                                            <p:txEl>
                                              <p:pRg st="4" end="4"/>
                                            </p:txEl>
                                          </p:spTgt>
                                        </p:tgtEl>
                                      </p:cBhvr>
                                    </p:animEffect>
                                    <p:anim calcmode="lin" valueType="num">
                                      <p:cBhvr>
                                        <p:cTn id="22"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314">
                                            <p:txEl>
                                              <p:pRg st="5" end="5"/>
                                            </p:txEl>
                                          </p:spTgt>
                                        </p:tgtEl>
                                        <p:attrNameLst>
                                          <p:attrName>style.visibility</p:attrName>
                                        </p:attrNameLst>
                                      </p:cBhvr>
                                      <p:to>
                                        <p:strVal val="visible"/>
                                      </p:to>
                                    </p:set>
                                    <p:animEffect transition="in" filter="fade">
                                      <p:cBhvr>
                                        <p:cTn id="28" dur="1000"/>
                                        <p:tgtEl>
                                          <p:spTgt spid="13314">
                                            <p:txEl>
                                              <p:pRg st="5" end="5"/>
                                            </p:txEl>
                                          </p:spTgt>
                                        </p:tgtEl>
                                      </p:cBhvr>
                                    </p:animEffect>
                                    <p:anim calcmode="lin" valueType="num">
                                      <p:cBhvr>
                                        <p:cTn id="29"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314">
                                            <p:txEl>
                                              <p:pRg st="6" end="6"/>
                                            </p:txEl>
                                          </p:spTgt>
                                        </p:tgtEl>
                                        <p:attrNameLst>
                                          <p:attrName>style.visibility</p:attrName>
                                        </p:attrNameLst>
                                      </p:cBhvr>
                                      <p:to>
                                        <p:strVal val="visible"/>
                                      </p:to>
                                    </p:set>
                                    <p:animEffect transition="in" filter="fade">
                                      <p:cBhvr>
                                        <p:cTn id="33" dur="1000"/>
                                        <p:tgtEl>
                                          <p:spTgt spid="13314">
                                            <p:txEl>
                                              <p:pRg st="6" end="6"/>
                                            </p:txEl>
                                          </p:spTgt>
                                        </p:tgtEl>
                                      </p:cBhvr>
                                    </p:animEffect>
                                    <p:anim calcmode="lin" valueType="num">
                                      <p:cBhvr>
                                        <p:cTn id="34"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3314">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314">
                                            <p:txEl>
                                              <p:pRg st="7" end="7"/>
                                            </p:txEl>
                                          </p:spTgt>
                                        </p:tgtEl>
                                        <p:attrNameLst>
                                          <p:attrName>style.visibility</p:attrName>
                                        </p:attrNameLst>
                                      </p:cBhvr>
                                      <p:to>
                                        <p:strVal val="visible"/>
                                      </p:to>
                                    </p:set>
                                    <p:animEffect transition="in" filter="fade">
                                      <p:cBhvr>
                                        <p:cTn id="38" dur="1000"/>
                                        <p:tgtEl>
                                          <p:spTgt spid="13314">
                                            <p:txEl>
                                              <p:pRg st="7" end="7"/>
                                            </p:txEl>
                                          </p:spTgt>
                                        </p:tgtEl>
                                      </p:cBhvr>
                                    </p:animEffect>
                                    <p:anim calcmode="lin" valueType="num">
                                      <p:cBhvr>
                                        <p:cTn id="39" dur="10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33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923C1-8E7A-6BC8-DFAE-E124899AC8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DD1648-6D5C-F33D-4B07-366EB39F7E9C}"/>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The Council Deliberates</a:t>
            </a:r>
            <a:br>
              <a:rPr lang="en-US" sz="4000" dirty="0">
                <a:latin typeface="Bookman Old Style" panose="02050604050505020204" pitchFamily="18" charset="0"/>
              </a:rPr>
            </a:br>
            <a:r>
              <a:rPr lang="en-US" sz="3600" dirty="0">
                <a:latin typeface="Bookman Old Style" panose="02050604050505020204" pitchFamily="18" charset="0"/>
              </a:rPr>
              <a:t>Acts 4:13-22</a:t>
            </a:r>
            <a:endParaRPr lang="en-US" sz="4000" dirty="0"/>
          </a:p>
        </p:txBody>
      </p:sp>
      <p:sp>
        <p:nvSpPr>
          <p:cNvPr id="13314" name="Rectangle 3">
            <a:extLst>
              <a:ext uri="{FF2B5EF4-FFF2-40B4-BE49-F238E27FC236}">
                <a16:creationId xmlns:a16="http://schemas.microsoft.com/office/drawing/2014/main" id="{E8457FBC-2FA0-00D9-4E2E-8E2F72BA6696}"/>
              </a:ext>
            </a:extLst>
          </p:cNvPr>
          <p:cNvSpPr>
            <a:spLocks noGrp="1" noChangeArrowheads="1"/>
          </p:cNvSpPr>
          <p:nvPr>
            <p:ph idx="1"/>
          </p:nvPr>
        </p:nvSpPr>
        <p:spPr>
          <a:xfrm>
            <a:off x="272374" y="145349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 Council’s Dilemma (4:13-14).</a:t>
            </a:r>
          </a:p>
          <a:p>
            <a:pPr marL="622300" lvl="2" indent="-330200">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apostles’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boldness</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put the Council on the defensive.</a:t>
            </a:r>
          </a:p>
          <a:p>
            <a:pPr marL="622300" lvl="2" indent="-330200">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Although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uneducated</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untrained</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the Council realized they had been with Jesus.  </a:t>
            </a:r>
          </a:p>
          <a:p>
            <a:pPr marL="622300" lvl="2" indent="-330200">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man who had been healed was standing with Peter and John, and the council “could say nothing against it.” </a:t>
            </a:r>
          </a:p>
        </p:txBody>
      </p:sp>
    </p:spTree>
    <p:extLst>
      <p:ext uri="{BB962C8B-B14F-4D97-AF65-F5344CB8AC3E}">
        <p14:creationId xmlns:p14="http://schemas.microsoft.com/office/powerpoint/2010/main" val="6721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wipe(down)">
                                      <p:cBhvr>
                                        <p:cTn id="13" dur="500"/>
                                        <p:tgtEl>
                                          <p:spTgt spid="133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animEffect transition="in" filter="wipe(down)">
                                      <p:cBhvr>
                                        <p:cTn id="18"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6C63-5E1C-3095-2651-13023FCD32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9AA224-1FBA-082C-45E2-06A2CB9719C8}"/>
              </a:ext>
            </a:extLst>
          </p:cNvPr>
          <p:cNvSpPr>
            <a:spLocks noGrp="1"/>
          </p:cNvSpPr>
          <p:nvPr>
            <p:ph type="title"/>
          </p:nvPr>
        </p:nvSpPr>
        <p:spPr>
          <a:xfrm>
            <a:off x="272374" y="138037"/>
            <a:ext cx="8599251" cy="1315454"/>
          </a:xfrm>
        </p:spPr>
        <p:txBody>
          <a:bodyPr>
            <a:normAutofit/>
          </a:bodyPr>
          <a:lstStyle/>
          <a:p>
            <a:pPr algn="ctr"/>
            <a:r>
              <a:rPr lang="en-US" sz="4000" dirty="0">
                <a:latin typeface="Bookman Old Style" panose="02050604050505020204" pitchFamily="18" charset="0"/>
              </a:rPr>
              <a:t>The Council Deliberates</a:t>
            </a:r>
            <a:br>
              <a:rPr lang="en-US" sz="4000" dirty="0">
                <a:latin typeface="Bookman Old Style" panose="02050604050505020204" pitchFamily="18" charset="0"/>
              </a:rPr>
            </a:br>
            <a:r>
              <a:rPr lang="en-US" sz="3600" dirty="0">
                <a:latin typeface="Bookman Old Style" panose="02050604050505020204" pitchFamily="18" charset="0"/>
              </a:rPr>
              <a:t>Acts 4:13-22</a:t>
            </a:r>
            <a:endParaRPr lang="en-US" sz="4000" dirty="0"/>
          </a:p>
        </p:txBody>
      </p:sp>
      <p:sp>
        <p:nvSpPr>
          <p:cNvPr id="13314" name="Rectangle 3">
            <a:extLst>
              <a:ext uri="{FF2B5EF4-FFF2-40B4-BE49-F238E27FC236}">
                <a16:creationId xmlns:a16="http://schemas.microsoft.com/office/drawing/2014/main" id="{B1E91041-F5E8-64A3-9F3D-550CF07520B9}"/>
              </a:ext>
            </a:extLst>
          </p:cNvPr>
          <p:cNvSpPr>
            <a:spLocks noGrp="1" noChangeArrowheads="1"/>
          </p:cNvSpPr>
          <p:nvPr>
            <p:ph idx="1"/>
          </p:nvPr>
        </p:nvSpPr>
        <p:spPr>
          <a:xfrm>
            <a:off x="272374" y="1414581"/>
            <a:ext cx="8871626"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The Council dismisses Peter and John to deliberate in private (4:15).</a:t>
            </a:r>
          </a:p>
          <a:p>
            <a:pPr marL="466725" lvl="1" indent="-23336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realize that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notable miracle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has been done through them is evident to all who dwell in Jerusalem, and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cannot deny it</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(4:16).</a:t>
            </a:r>
          </a:p>
          <a:p>
            <a:pPr marL="466725" lvl="1" indent="-233363">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to keep the apostles’ teaching from spreading “further among the people” they decide to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severely threaten them</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that from now on they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speak to no man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this name” (4:17).</a:t>
            </a:r>
          </a:p>
          <a:p>
            <a:pPr marL="466725" lvl="1" indent="-2333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called them and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commanded</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them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to speak at all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nor </a:t>
            </a:r>
            <a:r>
              <a:rPr lang="en-US" altLang="en-US" sz="32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teach</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the name of Jesus” (4:18).</a:t>
            </a:r>
          </a:p>
        </p:txBody>
      </p:sp>
    </p:spTree>
    <p:extLst>
      <p:ext uri="{BB962C8B-B14F-4D97-AF65-F5344CB8AC3E}">
        <p14:creationId xmlns:p14="http://schemas.microsoft.com/office/powerpoint/2010/main" val="24777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wipe(down)">
                                      <p:cBhvr>
                                        <p:cTn id="14" dur="500"/>
                                        <p:tgtEl>
                                          <p:spTgt spid="133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wipe(down)">
                                      <p:cBhvr>
                                        <p:cTn id="19" dur="500"/>
                                        <p:tgtEl>
                                          <p:spTgt spid="133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down)">
                                      <p:cBhvr>
                                        <p:cTn id="22"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2307</TotalTime>
  <Words>1906</Words>
  <Application>Microsoft Office PowerPoint</Application>
  <PresentationFormat>On-screen Show (4:3)</PresentationFormat>
  <Paragraphs>115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Bookman Old Style</vt:lpstr>
      <vt:lpstr>Calibri</vt:lpstr>
      <vt:lpstr>Calibri Light</vt:lpstr>
      <vt:lpstr>Office Theme</vt:lpstr>
      <vt:lpstr>A C T S</vt:lpstr>
      <vt:lpstr>A C T S</vt:lpstr>
      <vt:lpstr>Peter and John Arrested Acts 4:1-4</vt:lpstr>
      <vt:lpstr>Peter &amp; John before the Council Acts 4:5-12</vt:lpstr>
      <vt:lpstr>Herod’s Temple</vt:lpstr>
      <vt:lpstr>PowerPoint Presentation</vt:lpstr>
      <vt:lpstr>Peter &amp; John before the Council Acts 4:5-12</vt:lpstr>
      <vt:lpstr>The Council Deliberates Acts 4:13-22</vt:lpstr>
      <vt:lpstr>The Council Deliberates Acts 4:13-22</vt:lpstr>
      <vt:lpstr>The Council Deliberates Acts 4:13-22</vt:lpstr>
      <vt:lpstr>The Prayer Meeting Acts 4:23-31</vt:lpstr>
      <vt:lpstr>The Prayer Meeting Acts 4:23-31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Michael Nix</cp:lastModifiedBy>
  <cp:revision>139</cp:revision>
  <cp:lastPrinted>2025-08-22T17:49:50Z</cp:lastPrinted>
  <dcterms:created xsi:type="dcterms:W3CDTF">2017-02-28T16:48:13Z</dcterms:created>
  <dcterms:modified xsi:type="dcterms:W3CDTF">2025-08-23T17:51:50Z</dcterms:modified>
</cp:coreProperties>
</file>