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724" r:id="rId3"/>
    <p:sldId id="760" r:id="rId4"/>
    <p:sldId id="759" r:id="rId5"/>
    <p:sldId id="761" r:id="rId6"/>
    <p:sldId id="763" r:id="rId7"/>
    <p:sldId id="762" r:id="rId8"/>
    <p:sldId id="764" r:id="rId9"/>
    <p:sldId id="765" r:id="rId10"/>
    <p:sldId id="766" r:id="rId11"/>
    <p:sldId id="767" r:id="rId12"/>
    <p:sldId id="273" r:id="rId13"/>
    <p:sldId id="742"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69608" autoAdjust="0"/>
  </p:normalViewPr>
  <p:slideViewPr>
    <p:cSldViewPr snapToGrid="0">
      <p:cViewPr varScale="1">
        <p:scale>
          <a:sx n="33" d="100"/>
          <a:sy n="33" d="100"/>
        </p:scale>
        <p:origin x="1568" y="256"/>
      </p:cViewPr>
      <p:guideLst/>
    </p:cSldViewPr>
  </p:slideViewPr>
  <p:notesTextViewPr>
    <p:cViewPr>
      <p:scale>
        <a:sx n="1" d="1"/>
        <a:sy n="1" d="1"/>
      </p:scale>
      <p:origin x="0" y="-10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8/26/2025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8/26/2025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BE30B-FB5D-AF3B-440F-E128ED062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84D04-4BBB-82F0-61A5-1EBF957A0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A27BD-8CB4-EC5D-949F-DD670435B066}"/>
              </a:ext>
            </a:extLst>
          </p:cNvPr>
          <p:cNvSpPr>
            <a:spLocks noGrp="1"/>
          </p:cNvSpPr>
          <p:nvPr>
            <p:ph type="body" idx="1"/>
          </p:nvPr>
        </p:nvSpPr>
        <p:spPr/>
        <p:txBody>
          <a:bodyPr/>
          <a:lstStyle/>
          <a:p>
            <a:r>
              <a:rPr lang="en-US" sz="1200" dirty="0"/>
              <a:t>Ephesians 4:25  Therefore, putting away lying, "LET EACH ONE OF YOU SPEAK TRUTH WITH HIS NEIGHBOR," for we are members of one another.</a:t>
            </a:r>
          </a:p>
          <a:p>
            <a:r>
              <a:rPr lang="en-US" sz="1200" b="1" dirty="0"/>
              <a:t>Colossians 3:9  </a:t>
            </a:r>
            <a:r>
              <a:rPr lang="en-US" sz="1200" dirty="0"/>
              <a:t>Do not lie to one another, since you have put off the old man with his deeds,</a:t>
            </a:r>
          </a:p>
          <a:p>
            <a:r>
              <a:rPr lang="en-US" sz="1200" dirty="0"/>
              <a:t>Revelation 21:8  But the cowardly, unbelieving, abominable, murderers, sexually immoral, sorcerers, idolaters, and all liars shall have their part in the lake which burns with fire and brimstone, which is the second death.“</a:t>
            </a:r>
          </a:p>
          <a:p>
            <a:r>
              <a:rPr lang="en-US" sz="1200" b="1" dirty="0"/>
              <a:t>Revelation 21:27  </a:t>
            </a:r>
            <a:r>
              <a:rPr lang="en-US" sz="1200" dirty="0"/>
              <a:t>But there shall by no means enter it anything that defiles, or causes an abomination or a lie, but only those who are written in the Lamb's Book of Life.</a:t>
            </a:r>
          </a:p>
          <a:p>
            <a:r>
              <a:rPr lang="en-US" sz="1200" b="1" dirty="0"/>
              <a:t>1 Corinthians 5:6  </a:t>
            </a:r>
            <a:r>
              <a:rPr lang="en-US" sz="1200" dirty="0"/>
              <a:t>Your glorying is not good. Do you not know that a little leaven leavens the whole lump?</a:t>
            </a:r>
          </a:p>
          <a:p>
            <a:r>
              <a:rPr lang="en-US" sz="1200" b="1" dirty="0"/>
              <a:t>1 Timothy 5:20  </a:t>
            </a:r>
            <a:r>
              <a:rPr lang="en-US" sz="1200" dirty="0"/>
              <a:t>Those who are sinning rebuke in the presence of all, that the rest also may fear.</a:t>
            </a:r>
          </a:p>
          <a:p>
            <a:endParaRPr lang="en-US" sz="1200" dirty="0"/>
          </a:p>
        </p:txBody>
      </p:sp>
      <p:sp>
        <p:nvSpPr>
          <p:cNvPr id="4" name="Slide Number Placeholder 3">
            <a:extLst>
              <a:ext uri="{FF2B5EF4-FFF2-40B4-BE49-F238E27FC236}">
                <a16:creationId xmlns:a16="http://schemas.microsoft.com/office/drawing/2014/main" id="{5E0C52DE-D9BF-844B-DB8D-D22623A7A89A}"/>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403440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Temple WAS NOT HANDICAP ACCESSIBLE</a:t>
            </a:r>
          </a:p>
          <a:p>
            <a:r>
              <a:rPr lang="en-US" dirty="0"/>
              <a:t>Solomons porch or portico was a covered colonnade along the eastern end of the court of the Gentiles (along the front of the picture).</a:t>
            </a:r>
            <a:r>
              <a:rPr lang="en-US" b="1" dirty="0"/>
              <a:t>.</a:t>
            </a:r>
          </a:p>
          <a:p>
            <a:r>
              <a:rPr lang="en-US" dirty="0"/>
              <a:t>The Beautiful Gate was probably the Double Gate on the south side (left in the picture) that led up by a stairway into the court of the Gentiles.</a:t>
            </a:r>
          </a:p>
        </p:txBody>
      </p:sp>
      <p:sp>
        <p:nvSpPr>
          <p:cNvPr id="4" name="Slide Number Placeholder 3"/>
          <p:cNvSpPr>
            <a:spLocks noGrp="1"/>
          </p:cNvSpPr>
          <p:nvPr>
            <p:ph type="sldNum" sz="quarter" idx="5"/>
          </p:nvPr>
        </p:nvSpPr>
        <p:spPr/>
        <p:txBody>
          <a:bodyPr/>
          <a:lstStyle/>
          <a:p>
            <a:fld id="{6C375006-0123-1F4D-8D80-DD5E1EF6A871}" type="slidenum">
              <a:rPr lang="en-US" smtClean="0"/>
              <a:t>13</a:t>
            </a:fld>
            <a:endParaRPr lang="en-US"/>
          </a:p>
        </p:txBody>
      </p:sp>
    </p:spTree>
    <p:extLst>
      <p:ext uri="{BB962C8B-B14F-4D97-AF65-F5344CB8AC3E}">
        <p14:creationId xmlns:p14="http://schemas.microsoft.com/office/powerpoint/2010/main" val="40359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43A0-68F5-F8D1-C0C7-F397BA890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45F42-86C6-0D0E-DC4C-27480126D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C8BF2-BBFF-5C45-B0EE-195C4ED89338}"/>
              </a:ext>
            </a:extLst>
          </p:cNvPr>
          <p:cNvSpPr>
            <a:spLocks noGrp="1"/>
          </p:cNvSpPr>
          <p:nvPr>
            <p:ph type="body" idx="1"/>
          </p:nvPr>
        </p:nvSpPr>
        <p:spPr/>
        <p:txBody>
          <a:bodyPr/>
          <a:lstStyle/>
          <a:p>
            <a:r>
              <a:rPr lang="en-US" b="1" dirty="0"/>
              <a:t>John 3:16-18  </a:t>
            </a:r>
            <a:r>
              <a:rPr lang="en-US" dirty="0"/>
              <a:t>By this we know love, because He laid down His life for us. And we also ought to lay down our lives for the brethren.  17  But whoever has this world's goods, and sees his brother in need, and shuts up his heart from him, how does the love of God abide in him?  18  My little children, let us not love in word or in tongue, but in deed and in truth.</a:t>
            </a:r>
          </a:p>
          <a:p>
            <a:r>
              <a:rPr lang="en-US" b="1" dirty="0"/>
              <a:t>Luke 12:33-34  </a:t>
            </a:r>
            <a:r>
              <a:rPr lang="en-US" dirty="0"/>
              <a:t>Sell what you have and give alms; provide yourselves money bags which do not grow old, a treasure in the heavens that does not fail, where no thief approaches nor moth destroys.  34  For where your treasure is, there your heart will be also.</a:t>
            </a:r>
          </a:p>
          <a:p>
            <a:r>
              <a:rPr lang="en-US" b="1" dirty="0"/>
              <a:t>Titus 3:14  </a:t>
            </a:r>
            <a:r>
              <a:rPr lang="en-US" dirty="0"/>
              <a:t>And let our people also learn to maintain good works, to meet urgent needs, that they may not be unfruitful.</a:t>
            </a:r>
          </a:p>
          <a:p>
            <a:r>
              <a:rPr lang="en-US" b="1" dirty="0"/>
              <a:t>Ephesians 4:28  </a:t>
            </a:r>
            <a:r>
              <a:rPr lang="en-US" dirty="0"/>
              <a:t>Let him who stole steal no longer, but rather let him labor, working with his hands what is good, that he may have something to give him who has need.</a:t>
            </a:r>
          </a:p>
          <a:p>
            <a:r>
              <a:rPr lang="en-US" b="1" dirty="0"/>
              <a:t>1 Timothy 6:17-19  </a:t>
            </a:r>
            <a:r>
              <a:rPr lang="en-US" dirty="0"/>
              <a:t>Command those who are rich in this present age not to be haughty, nor to trust in uncertain riches but in the living God, who gives us richly all things to enjoy.  18  Let them do good, that they be rich in good works, ready to give, willing to share,  19  storing up for themselves a good foundation for the time to come, that they may lay hold on eternal life.</a:t>
            </a:r>
          </a:p>
        </p:txBody>
      </p:sp>
      <p:sp>
        <p:nvSpPr>
          <p:cNvPr id="4" name="Slide Number Placeholder 3">
            <a:extLst>
              <a:ext uri="{FF2B5EF4-FFF2-40B4-BE49-F238E27FC236}">
                <a16:creationId xmlns:a16="http://schemas.microsoft.com/office/drawing/2014/main" id="{0D42FF73-24E2-C464-2DBC-DC07A5A33E2F}"/>
              </a:ext>
            </a:extLst>
          </p:cNvPr>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153709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resurrection-based testimony, coupled with the believers’ display of unselfishness, brought about “abundant grace</a:t>
            </a:r>
          </a:p>
          <a:p>
            <a:endParaRPr lang="en-US" sz="1200" dirty="0"/>
          </a:p>
        </p:txBody>
      </p:sp>
      <p:sp>
        <p:nvSpPr>
          <p:cNvPr id="4" name="Slide Number Placeholder 3"/>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190221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3D7AA-2B17-605B-888B-480CFADC0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39F51-A90E-CEBA-A49C-E3A23663F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DF1C5-320B-1D70-6CEA-444AF8CF1E00}"/>
              </a:ext>
            </a:extLst>
          </p:cNvPr>
          <p:cNvSpPr>
            <a:spLocks noGrp="1"/>
          </p:cNvSpPr>
          <p:nvPr>
            <p:ph type="body" idx="1"/>
          </p:nvPr>
        </p:nvSpPr>
        <p:spPr/>
        <p:txBody>
          <a:bodyPr/>
          <a:lstStyle/>
          <a:p>
            <a:r>
              <a:rPr lang="en-US" sz="1200" b="1" dirty="0"/>
              <a:t>Acts 11:22-24  </a:t>
            </a:r>
            <a:r>
              <a:rPr lang="en-US" sz="1200" dirty="0"/>
              <a:t>Then news of these things came to the ears of the church in Jerusalem, and they sent out Barnabas to go as far as Antioch.  23  When he came and had seen the grace of God, he was glad, and encouraged them all that with purpose of heart they should continue with the Lord.  24  For he was a good man, full of the Holy Spirit and of faith. And a great many people were added to the Lord.</a:t>
            </a:r>
          </a:p>
          <a:p>
            <a:r>
              <a:rPr lang="en-US" sz="1200" dirty="0"/>
              <a:t>We do not know under what conditions he obeyed the gospel</a:t>
            </a:r>
          </a:p>
          <a:p>
            <a:r>
              <a:rPr lang="en-US" sz="1200" dirty="0"/>
              <a:t>     –	Who baptized him, where, when?</a:t>
            </a:r>
          </a:p>
          <a:p>
            <a:r>
              <a:rPr lang="en-US" sz="1200" dirty="0"/>
              <a:t>     –	Could he have been in Jerusalem on Pentecost as a faithful Jew?   2:41</a:t>
            </a:r>
          </a:p>
          <a:p>
            <a:r>
              <a:rPr lang="en-US" sz="1200" dirty="0"/>
              <a:t>     –	Though not stated, Cyprus being represented in Jerusalem on that day 	is not entirely unbelievable    2:9-11 </a:t>
            </a:r>
          </a:p>
          <a:p>
            <a:endParaRPr lang="en-US" sz="1200" dirty="0"/>
          </a:p>
          <a:p>
            <a:endParaRPr lang="en-US" sz="1200" dirty="0"/>
          </a:p>
        </p:txBody>
      </p:sp>
      <p:sp>
        <p:nvSpPr>
          <p:cNvPr id="4" name="Slide Number Placeholder 3">
            <a:extLst>
              <a:ext uri="{FF2B5EF4-FFF2-40B4-BE49-F238E27FC236}">
                <a16:creationId xmlns:a16="http://schemas.microsoft.com/office/drawing/2014/main" id="{CA20DF85-4B9C-0641-016A-C8D2A81F0065}"/>
              </a:ext>
            </a:extLst>
          </p:cNvPr>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250909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45765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73C1D-C0AB-94DE-ED1E-59261A8E4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07814-546E-868F-2568-F185C5913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982F2-F4E5-ECEF-21B1-7EA225A2134F}"/>
              </a:ext>
            </a:extLst>
          </p:cNvPr>
          <p:cNvSpPr>
            <a:spLocks noGrp="1"/>
          </p:cNvSpPr>
          <p:nvPr>
            <p:ph type="body" idx="1"/>
          </p:nvPr>
        </p:nvSpPr>
        <p:spPr/>
        <p:txBody>
          <a:bodyPr/>
          <a:lstStyle/>
          <a:p>
            <a:r>
              <a:rPr lang="en-US" sz="1200" dirty="0"/>
              <a:t>The divinity of the Holy Spirit is proven by Peter’s words  (Acts 5:3-4)</a:t>
            </a:r>
          </a:p>
          <a:p>
            <a:endParaRPr lang="en-US" sz="1200" dirty="0"/>
          </a:p>
        </p:txBody>
      </p:sp>
      <p:sp>
        <p:nvSpPr>
          <p:cNvPr id="4" name="Slide Number Placeholder 3">
            <a:extLst>
              <a:ext uri="{FF2B5EF4-FFF2-40B4-BE49-F238E27FC236}">
                <a16:creationId xmlns:a16="http://schemas.microsoft.com/office/drawing/2014/main" id="{0023672C-4107-D3F9-E6B9-261773EC997D}"/>
              </a:ext>
            </a:extLst>
          </p:cNvPr>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226739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15B46-D347-CFDA-992D-3719488F7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D3E6A-5257-900A-DBC3-4FA8ECF78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0D97D-F193-771B-1E9E-6E3B6D15E705}"/>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913A79F8-6B6E-AB96-A0CC-4F2A39C57FB0}"/>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69565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6933-AFAC-A728-326A-62B88864D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741CC-90B0-200C-B3D7-E059D9FA4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8BDF1-C1E2-4133-3011-3B159C89D3D5}"/>
              </a:ext>
            </a:extLst>
          </p:cNvPr>
          <p:cNvSpPr>
            <a:spLocks noGrp="1"/>
          </p:cNvSpPr>
          <p:nvPr>
            <p:ph type="body" idx="1"/>
          </p:nvPr>
        </p:nvSpPr>
        <p:spPr/>
        <p:txBody>
          <a:bodyPr/>
          <a:lstStyle/>
          <a:p>
            <a:r>
              <a:rPr lang="en-US" sz="1200" dirty="0"/>
              <a:t>*Satan’s desire is for us to make choices that put God to the test (daring Him to act as He has said He will) </a:t>
            </a:r>
          </a:p>
          <a:p>
            <a:r>
              <a:rPr lang="en-US" sz="1200" b="1" dirty="0"/>
              <a:t>Matthew 4:6-7  </a:t>
            </a:r>
            <a:r>
              <a:rPr lang="en-US" sz="1200" dirty="0"/>
              <a:t>and said to Him, "If You are the Son of God, throw Yourself down. For it is written: 'HE SHALL GIVE HIS ANGELS CHARGE OVER YOU,' and, IN THEIR HANDS THEY SHALL BEAR YOU UP, LEST YOU DASH YOUR FOOT AGAINST A STONE.' "  7  Jesus said to him, "It is written again, 'YOU SHALL NOT TEMPT THE LORD YOUR GOD.' "</a:t>
            </a:r>
          </a:p>
          <a:p>
            <a:endParaRPr lang="en-US" sz="1200" dirty="0"/>
          </a:p>
          <a:p>
            <a:endParaRPr lang="en-US" sz="1200" dirty="0"/>
          </a:p>
          <a:p>
            <a:r>
              <a:rPr lang="en-US" sz="1200" dirty="0"/>
              <a:t>They likely wanted the admiration faithful brethren were receiving for their loving sacrificial gifts toward the needy</a:t>
            </a:r>
          </a:p>
          <a:p>
            <a:r>
              <a:rPr lang="en-US" sz="1200" dirty="0"/>
              <a:t>Their problem was they weren’t willing to sacrifice to the same extent to receive such admiration honorably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Their lies exposed a sinful attitude </a:t>
            </a:r>
            <a:r>
              <a:rPr lang="en-US" sz="1200" dirty="0">
                <a:sym typeface="Wingdings" panose="05000000000000000000" pitchFamily="2" charset="2"/>
              </a:rPr>
              <a:t></a:t>
            </a:r>
            <a:r>
              <a:rPr lang="en-US" sz="1200" dirty="0"/>
              <a:t> greed </a:t>
            </a:r>
            <a:r>
              <a:rPr lang="en-US" sz="1200" b="1" dirty="0"/>
              <a:t>1 Timothy 6:10  </a:t>
            </a:r>
            <a:r>
              <a:rPr lang="en-US" sz="1200" dirty="0"/>
              <a:t>For the love of money is a root of all kinds of evil, for which some have strayed from the faith in their greediness, and pierced themselves through with many sorrows.</a:t>
            </a:r>
          </a:p>
          <a:p>
            <a:r>
              <a:rPr lang="en-US" sz="1200" dirty="0"/>
              <a:t>Satan played the major role in their plans to defraud    </a:t>
            </a:r>
          </a:p>
          <a:p>
            <a:r>
              <a:rPr lang="en-US" sz="1200" dirty="0"/>
              <a:t>Not giving all the proceeds from the sale was not sinful.</a:t>
            </a:r>
          </a:p>
          <a:p>
            <a:r>
              <a:rPr lang="en-US" sz="1200" dirty="0"/>
              <a:t>Peter’s Holy Spirit-led ability exposed their fraudulence</a:t>
            </a:r>
          </a:p>
          <a:p>
            <a:endParaRPr lang="en-US" sz="1200" dirty="0"/>
          </a:p>
          <a:p>
            <a:endParaRPr lang="en-US" sz="1200" dirty="0"/>
          </a:p>
        </p:txBody>
      </p:sp>
      <p:sp>
        <p:nvSpPr>
          <p:cNvPr id="4" name="Slide Number Placeholder 3">
            <a:extLst>
              <a:ext uri="{FF2B5EF4-FFF2-40B4-BE49-F238E27FC236}">
                <a16:creationId xmlns:a16="http://schemas.microsoft.com/office/drawing/2014/main" id="{875208C8-52FD-6C7E-1D98-AE05C0FEBA59}"/>
              </a:ext>
            </a:extLst>
          </p:cNvPr>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419605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8/26/2025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8/26/2025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8/26/2025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8/26/2025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8/26/2025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8/26/2025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3C51-3F76-842B-1293-86F61EA07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3BFFC-1633-2AAB-55DF-4BF690A5B22E}"/>
              </a:ext>
            </a:extLst>
          </p:cNvPr>
          <p:cNvSpPr>
            <a:spLocks noGrp="1"/>
          </p:cNvSpPr>
          <p:nvPr>
            <p:ph type="title"/>
          </p:nvPr>
        </p:nvSpPr>
        <p:spPr>
          <a:xfrm>
            <a:off x="350197" y="190770"/>
            <a:ext cx="8580048" cy="1325563"/>
          </a:xfrm>
        </p:spPr>
        <p:txBody>
          <a:bodyPr>
            <a:normAutofit/>
          </a:bodyPr>
          <a:lstStyle/>
          <a:p>
            <a:r>
              <a:rPr lang="en-US" b="1" dirty="0">
                <a:latin typeface="Bookman Old Style" panose="02050604050505020204" pitchFamily="18" charset="0"/>
              </a:rPr>
              <a:t>Lessons for Us</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E02DE334-D6AA-581E-3E22-847D60288126}"/>
              </a:ext>
            </a:extLst>
          </p:cNvPr>
          <p:cNvSpPr>
            <a:spLocks noGrp="1"/>
          </p:cNvSpPr>
          <p:nvPr>
            <p:ph idx="1"/>
          </p:nvPr>
        </p:nvSpPr>
        <p:spPr>
          <a:xfrm>
            <a:off x="350198" y="1516333"/>
            <a:ext cx="8580048" cy="5369669"/>
          </a:xfrm>
        </p:spPr>
        <p:txBody>
          <a:bodyPr>
            <a:normAutofit/>
          </a:bodyPr>
          <a:lstStyle/>
          <a:p>
            <a:pPr marL="514350" lvl="0" indent="-514350">
              <a:spcBef>
                <a:spcPts val="0"/>
              </a:spcBef>
              <a:buFont typeface="+mj-lt"/>
              <a:buAutoNum type="arabicPeriod"/>
            </a:pPr>
            <a:r>
              <a:rPr lang="en-US" sz="3200" b="1" dirty="0">
                <a:solidFill>
                  <a:prstClr val="black"/>
                </a:solidFill>
              </a:rPr>
              <a:t>The love of money results in all manner of evil consequences (1 Timothy 6:10).</a:t>
            </a:r>
          </a:p>
          <a:p>
            <a:pPr marL="514350" lvl="0" indent="-514350">
              <a:spcBef>
                <a:spcPts val="0"/>
              </a:spcBef>
              <a:buFont typeface="+mj-lt"/>
              <a:buAutoNum type="arabicPeriod"/>
            </a:pPr>
            <a:r>
              <a:rPr lang="en-US" sz="3200" b="1" dirty="0">
                <a:solidFill>
                  <a:prstClr val="black"/>
                </a:solidFill>
              </a:rPr>
              <a:t>Lying is a sin with eternal consequences.</a:t>
            </a:r>
          </a:p>
          <a:p>
            <a:pPr marL="796925" lvl="1" indent="-330200">
              <a:spcBef>
                <a:spcPts val="0"/>
              </a:spcBef>
            </a:pPr>
            <a:r>
              <a:rPr lang="en-US" sz="3200" i="1" dirty="0">
                <a:solidFill>
                  <a:prstClr val="black"/>
                </a:solidFill>
                <a:effectLst>
                  <a:outerShdw blurRad="38100" dist="38100" dir="2700000" algn="tl">
                    <a:srgbClr val="000000">
                      <a:alpha val="43137"/>
                    </a:srgbClr>
                  </a:outerShdw>
                </a:effectLst>
              </a:rPr>
              <a:t>It is the work of the devil (John 8:44).</a:t>
            </a:r>
          </a:p>
          <a:p>
            <a:pPr marL="796925" lvl="1" indent="-330200">
              <a:spcBef>
                <a:spcPts val="0"/>
              </a:spcBef>
            </a:pPr>
            <a:r>
              <a:rPr lang="en-US" sz="3200" i="1" dirty="0">
                <a:solidFill>
                  <a:prstClr val="black"/>
                </a:solidFill>
                <a:effectLst>
                  <a:outerShdw blurRad="38100" dist="38100" dir="2700000" algn="tl">
                    <a:srgbClr val="000000">
                      <a:alpha val="43137"/>
                    </a:srgbClr>
                  </a:outerShdw>
                </a:effectLst>
              </a:rPr>
              <a:t>Unrepentant liars will not spend eternity with God. (Eph. 4:25; Col. 3:9; Rev. 21:8, 27).</a:t>
            </a:r>
          </a:p>
          <a:p>
            <a:pPr marL="514350" indent="-514350">
              <a:spcBef>
                <a:spcPts val="0"/>
              </a:spcBef>
              <a:buFont typeface="+mj-lt"/>
              <a:buAutoNum type="arabicPeriod"/>
            </a:pPr>
            <a:r>
              <a:rPr lang="en-US" sz="3200" b="1" dirty="0">
                <a:solidFill>
                  <a:prstClr val="black"/>
                </a:solidFill>
              </a:rPr>
              <a:t>Punishing sin is necessary for the offender and instructive for others.</a:t>
            </a:r>
          </a:p>
          <a:p>
            <a:pPr marL="796925" lvl="1" indent="-339725">
              <a:spcBef>
                <a:spcPts val="0"/>
              </a:spcBef>
            </a:pPr>
            <a:r>
              <a:rPr lang="en-US" sz="3200" i="1" dirty="0">
                <a:solidFill>
                  <a:prstClr val="black"/>
                </a:solidFill>
                <a:effectLst>
                  <a:outerShdw blurRad="38100" dist="38100" dir="2700000" algn="tl">
                    <a:srgbClr val="000000">
                      <a:alpha val="43137"/>
                    </a:srgbClr>
                  </a:outerShdw>
                </a:effectLst>
              </a:rPr>
              <a:t>Fear that results from seeing evil punished is  a good (Acts 5:5, 11; 1 Cor. 5:6; 1 Tim. 5:20).</a:t>
            </a:r>
          </a:p>
          <a:p>
            <a:pPr>
              <a:spcBef>
                <a:spcPts val="600"/>
              </a:spcBef>
            </a:pPr>
            <a:endParaRPr lang="en-US" sz="3600" i="1" dirty="0">
              <a:solidFill>
                <a:prstClr val="black"/>
              </a:solidFill>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4042413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2E8-83AB-CBDD-2266-EFBF15F72C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FA3ACD-E710-E4ED-82E1-07B13D1FB6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0903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81" y="211756"/>
            <a:ext cx="8749364" cy="4521417"/>
          </a:xfrm>
        </p:spPr>
        <p:txBody>
          <a:bodyPr/>
          <a:lstStyle/>
          <a:p>
            <a:pPr marL="0" indent="0">
              <a:buNone/>
            </a:pPr>
            <a:r>
              <a:rPr lang="en-US" sz="3600" b="1" dirty="0">
                <a:latin typeface="Bookman Old Style" panose="02050604050505020204" pitchFamily="18" charset="0"/>
              </a:rPr>
              <a:t>The Apostles Continue their Work              </a:t>
            </a:r>
            <a:r>
              <a:rPr lang="en-US" dirty="0">
                <a:latin typeface="Bookman Old Style" panose="02050604050505020204" pitchFamily="18" charset="0"/>
              </a:rPr>
              <a:t>(Acts 5:12-16)</a:t>
            </a:r>
            <a:endParaRPr lang="en-US" sz="3200" dirty="0">
              <a:latin typeface="Bookman Old Style" panose="02050604050505020204" pitchFamily="18" charset="0"/>
            </a:endParaRPr>
          </a:p>
          <a:p>
            <a:pPr>
              <a:spcBef>
                <a:spcPts val="0"/>
              </a:spcBef>
            </a:pPr>
            <a:r>
              <a:rPr lang="en-US" dirty="0"/>
              <a:t>The disciples are together on Solomon’s porch.</a:t>
            </a:r>
          </a:p>
          <a:p>
            <a:pPr>
              <a:spcBef>
                <a:spcPts val="0"/>
              </a:spcBef>
            </a:pPr>
            <a:r>
              <a:rPr lang="en-US" b="1" dirty="0"/>
              <a:t>The apostles </a:t>
            </a:r>
            <a:r>
              <a:rPr lang="en-US" dirty="0"/>
              <a:t>continue to perform many miracles, attracting people from other Judean cities </a:t>
            </a:r>
            <a:r>
              <a:rPr lang="en-US" sz="2400" dirty="0"/>
              <a:t>(2:43; 3:6-9; 4:33)</a:t>
            </a:r>
            <a:endParaRPr lang="en-US" dirty="0"/>
          </a:p>
          <a:p>
            <a:pPr>
              <a:spcBef>
                <a:spcPts val="0"/>
              </a:spcBef>
            </a:pPr>
            <a:r>
              <a:rPr lang="en-US" dirty="0"/>
              <a:t>Although none of the “rest” dared join them, the saints were highly esteemed by the people.  Multitudes of believers are added to the Lord.</a:t>
            </a:r>
          </a:p>
          <a:p>
            <a:endParaRPr lang="en-US" dirty="0"/>
          </a:p>
        </p:txBody>
      </p:sp>
      <p:pic>
        <p:nvPicPr>
          <p:cNvPr id="4" name="Picture 3"/>
          <p:cNvPicPr>
            <a:picLocks noChangeAspect="1"/>
          </p:cNvPicPr>
          <p:nvPr/>
        </p:nvPicPr>
        <p:blipFill>
          <a:blip r:embed="rId2"/>
          <a:stretch>
            <a:fillRect/>
          </a:stretch>
        </p:blipFill>
        <p:spPr>
          <a:xfrm>
            <a:off x="0" y="3527659"/>
            <a:ext cx="9144000" cy="3330341"/>
          </a:xfrm>
          <a:prstGeom prst="rect">
            <a:avLst/>
          </a:prstGeom>
        </p:spPr>
      </p:pic>
    </p:spTree>
    <p:extLst>
      <p:ext uri="{BB962C8B-B14F-4D97-AF65-F5344CB8AC3E}">
        <p14:creationId xmlns:p14="http://schemas.microsoft.com/office/powerpoint/2010/main" val="574321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47CE-29C9-E448-EFC1-653DCFEBB369}"/>
              </a:ext>
            </a:extLst>
          </p:cNvPr>
          <p:cNvSpPr>
            <a:spLocks noGrp="1"/>
          </p:cNvSpPr>
          <p:nvPr>
            <p:ph type="title"/>
          </p:nvPr>
        </p:nvSpPr>
        <p:spPr>
          <a:xfrm>
            <a:off x="628650" y="365127"/>
            <a:ext cx="7886700" cy="996746"/>
          </a:xfrm>
        </p:spPr>
        <p:txBody>
          <a:bodyPr>
            <a:normAutofit/>
          </a:bodyPr>
          <a:lstStyle/>
          <a:p>
            <a:pPr algn="ctr"/>
            <a:r>
              <a:rPr lang="en-US" sz="5400" b="1" dirty="0">
                <a:latin typeface="+mn-lt"/>
              </a:rPr>
              <a:t>Herod’s Temple</a:t>
            </a:r>
          </a:p>
        </p:txBody>
      </p:sp>
      <p:sp>
        <p:nvSpPr>
          <p:cNvPr id="3" name="Content Placeholder 2">
            <a:extLst>
              <a:ext uri="{FF2B5EF4-FFF2-40B4-BE49-F238E27FC236}">
                <a16:creationId xmlns:a16="http://schemas.microsoft.com/office/drawing/2014/main" id="{914D5C9F-3DEE-BA67-916A-6065FEB59C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AFECBC7-F16C-022E-5E62-91913198FD60}"/>
              </a:ext>
            </a:extLst>
          </p:cNvPr>
          <p:cNvPicPr>
            <a:picLocks noChangeAspect="1"/>
          </p:cNvPicPr>
          <p:nvPr/>
        </p:nvPicPr>
        <p:blipFill>
          <a:blip r:embed="rId3"/>
          <a:stretch>
            <a:fillRect/>
          </a:stretch>
        </p:blipFill>
        <p:spPr>
          <a:xfrm>
            <a:off x="0" y="1517515"/>
            <a:ext cx="9144000" cy="5303973"/>
          </a:xfrm>
          <a:prstGeom prst="rect">
            <a:avLst/>
          </a:prstGeom>
        </p:spPr>
      </p:pic>
    </p:spTree>
    <p:extLst>
      <p:ext uri="{BB962C8B-B14F-4D97-AF65-F5344CB8AC3E}">
        <p14:creationId xmlns:p14="http://schemas.microsoft.com/office/powerpoint/2010/main" val="2464749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266945" y="2641168"/>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7</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4:32--5:11</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836769" y="3904908"/>
            <a:ext cx="3307231" cy="2862322"/>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Two Attitudes regarding Benevolence:</a:t>
            </a:r>
          </a:p>
          <a:p>
            <a:pPr marL="223838" indent="-223838">
              <a:buFont typeface="Arial" panose="020B0604020202020204" pitchFamily="34" charset="0"/>
              <a:buChar char="•"/>
            </a:pPr>
            <a:r>
              <a:rPr lang="en-US" sz="3000" i="1" dirty="0">
                <a:effectLst>
                  <a:outerShdw blurRad="38100" dist="38100" dir="2700000" algn="tl">
                    <a:srgbClr val="000000">
                      <a:alpha val="43137"/>
                    </a:srgbClr>
                  </a:outerShdw>
                </a:effectLst>
              </a:rPr>
              <a:t>Barnabas</a:t>
            </a:r>
          </a:p>
          <a:p>
            <a:pPr marL="223838" indent="-223838">
              <a:buFont typeface="Arial" panose="020B0604020202020204" pitchFamily="34" charset="0"/>
              <a:buChar char="•"/>
            </a:pPr>
            <a:r>
              <a:rPr lang="en-US" sz="3000" i="1" dirty="0">
                <a:effectLst>
                  <a:outerShdw blurRad="38100" dist="38100" dir="2700000" algn="tl">
                    <a:srgbClr val="000000">
                      <a:alpha val="43137"/>
                    </a:srgbClr>
                  </a:outerShdw>
                </a:effectLst>
              </a:rPr>
              <a:t>Ananias &amp; Sapphira</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25389-F2BC-BD09-72D0-A82D222C6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F1C00-EB6D-69E9-2DC4-E243CA5689DD}"/>
              </a:ext>
            </a:extLst>
          </p:cNvPr>
          <p:cNvSpPr>
            <a:spLocks noGrp="1"/>
          </p:cNvSpPr>
          <p:nvPr>
            <p:ph type="title"/>
          </p:nvPr>
        </p:nvSpPr>
        <p:spPr>
          <a:xfrm>
            <a:off x="628650" y="190770"/>
            <a:ext cx="7886700" cy="1325563"/>
          </a:xfrm>
        </p:spPr>
        <p:txBody>
          <a:bodyPr>
            <a:normAutofit/>
          </a:bodyPr>
          <a:lstStyle/>
          <a:p>
            <a:r>
              <a:rPr lang="en-US" b="1" dirty="0">
                <a:latin typeface="Bookman Old Style" panose="02050604050505020204" pitchFamily="18" charset="0"/>
              </a:rPr>
              <a:t>The Disciples Share their Possessions </a:t>
            </a:r>
            <a:r>
              <a:rPr lang="en-US" sz="3200" dirty="0">
                <a:latin typeface="Bookman Old Style" panose="02050604050505020204" pitchFamily="18" charset="0"/>
              </a:rPr>
              <a:t>(Acts 4:32-35)</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390E23D-8A3F-44E1-57F8-665C8120C48E}"/>
              </a:ext>
            </a:extLst>
          </p:cNvPr>
          <p:cNvSpPr>
            <a:spLocks noGrp="1"/>
          </p:cNvSpPr>
          <p:nvPr>
            <p:ph idx="1"/>
          </p:nvPr>
        </p:nvSpPr>
        <p:spPr>
          <a:xfrm>
            <a:off x="314325" y="1554062"/>
            <a:ext cx="8515350" cy="5341667"/>
          </a:xfrm>
        </p:spPr>
        <p:txBody>
          <a:bodyPr>
            <a:normAutofit fontScale="85000" lnSpcReduction="20000"/>
          </a:bodyPr>
          <a:lstStyle/>
          <a:p>
            <a:pPr>
              <a:spcBef>
                <a:spcPts val="600"/>
              </a:spcBef>
            </a:pPr>
            <a:r>
              <a:rPr lang="en-US" sz="3800" b="1" dirty="0"/>
              <a:t>The believers were of “one heart” and willingly shared their possessions.</a:t>
            </a:r>
          </a:p>
          <a:p>
            <a:pPr marL="506413" lvl="1" indent="-331788">
              <a:spcBef>
                <a:spcPts val="600"/>
              </a:spcBef>
            </a:pPr>
            <a:r>
              <a:rPr lang="en-US" sz="3500" i="1" dirty="0">
                <a:solidFill>
                  <a:srgbClr val="800000"/>
                </a:solidFill>
                <a:effectLst>
                  <a:outerShdw blurRad="38100" dist="38100" dir="2700000" algn="tl">
                    <a:srgbClr val="000000">
                      <a:alpha val="43137"/>
                    </a:srgbClr>
                  </a:outerShdw>
                </a:effectLst>
              </a:rPr>
              <a:t>Their unity stands out (cf. 2:44-46).</a:t>
            </a:r>
          </a:p>
          <a:p>
            <a:pPr marL="506413" lvl="1" indent="-331788">
              <a:spcBef>
                <a:spcPts val="600"/>
              </a:spcBef>
            </a:pPr>
            <a:r>
              <a:rPr lang="en-US" sz="3500" i="1" dirty="0">
                <a:solidFill>
                  <a:srgbClr val="800000"/>
                </a:solidFill>
                <a:effectLst>
                  <a:outerShdw blurRad="38100" dist="38100" dir="2700000" algn="tl">
                    <a:srgbClr val="000000">
                      <a:alpha val="43137"/>
                    </a:srgbClr>
                  </a:outerShdw>
                </a:effectLst>
              </a:rPr>
              <a:t>Special circumstances in the early church had resulted in many being in need (Acts 2:5, 41).</a:t>
            </a:r>
          </a:p>
          <a:p>
            <a:pPr marL="506413" lvl="1" indent="-331788">
              <a:spcBef>
                <a:spcPts val="600"/>
              </a:spcBef>
            </a:pPr>
            <a:r>
              <a:rPr lang="en-US" sz="3500" i="1" dirty="0">
                <a:solidFill>
                  <a:srgbClr val="800000"/>
                </a:solidFill>
                <a:effectLst>
                  <a:outerShdw blurRad="38100" dist="38100" dir="2700000" algn="tl">
                    <a:srgbClr val="000000">
                      <a:alpha val="43137"/>
                    </a:srgbClr>
                  </a:outerShdw>
                </a:effectLst>
              </a:rPr>
              <a:t>This is the second reference in Acts to benevolence being provided to needy saints (Acts 2:42-45).</a:t>
            </a:r>
          </a:p>
          <a:p>
            <a:pPr marL="796925" lvl="2" indent="-290513">
              <a:spcBef>
                <a:spcPts val="600"/>
              </a:spcBef>
            </a:pPr>
            <a:r>
              <a:rPr lang="en-US" sz="3500" i="1" dirty="0">
                <a:effectLst>
                  <a:outerShdw blurRad="38100" dist="38100" dir="2700000" algn="tl">
                    <a:srgbClr val="000000">
                      <a:alpha val="43137"/>
                    </a:srgbClr>
                  </a:outerShdw>
                </a:effectLst>
              </a:rPr>
              <a:t>Being benevolent (charitable) is problematic without love for others and the proper attitude toward one’s possessions (1 John 3:16-18).</a:t>
            </a:r>
          </a:p>
          <a:p>
            <a:pPr marL="796925" lvl="2" indent="-290513">
              <a:spcBef>
                <a:spcPts val="600"/>
              </a:spcBef>
            </a:pPr>
            <a:r>
              <a:rPr lang="en-US" sz="3500" i="1" dirty="0">
                <a:effectLst>
                  <a:outerShdw blurRad="38100" dist="38100" dir="2700000" algn="tl">
                    <a:srgbClr val="000000">
                      <a:alpha val="43137"/>
                    </a:srgbClr>
                  </a:outerShdw>
                </a:effectLst>
              </a:rPr>
              <a:t>Throughout the New Testament, we see disciples being taught to give up possessions to meet “urgent needs” (Luke 12:33-34; Titus 3:14; Ephesians 4:28; 1 Timothy 6:17-19).</a:t>
            </a:r>
          </a:p>
          <a:p>
            <a:pPr marL="506413" lvl="1" indent="-331788">
              <a:spcBef>
                <a:spcPts val="600"/>
              </a:spcBef>
            </a:pPr>
            <a:endParaRPr lang="en-US" sz="3500" i="1" dirty="0">
              <a:solidFill>
                <a:srgbClr val="C00000"/>
              </a:solidFill>
              <a:effectLst>
                <a:outerShdw blurRad="38100" dist="38100" dir="2700000" algn="tl">
                  <a:srgbClr val="000000">
                    <a:alpha val="43137"/>
                  </a:srgbClr>
                </a:outerShdw>
              </a:effectLst>
            </a:endParaRPr>
          </a:p>
          <a:p>
            <a:pPr>
              <a:spcBef>
                <a:spcPts val="600"/>
              </a:spcBef>
            </a:pPr>
            <a:endParaRPr lang="en-US" sz="3600" b="1" dirty="0"/>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4031507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4A6B-8260-5219-C4DA-1A5B0DF95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C5FF8-C4AA-3851-C783-CDC7EEBF837F}"/>
              </a:ext>
            </a:extLst>
          </p:cNvPr>
          <p:cNvSpPr>
            <a:spLocks noGrp="1"/>
          </p:cNvSpPr>
          <p:nvPr>
            <p:ph type="title"/>
          </p:nvPr>
        </p:nvSpPr>
        <p:spPr>
          <a:xfrm>
            <a:off x="628650" y="190770"/>
            <a:ext cx="7886700" cy="1325563"/>
          </a:xfrm>
        </p:spPr>
        <p:txBody>
          <a:bodyPr>
            <a:normAutofit/>
          </a:bodyPr>
          <a:lstStyle/>
          <a:p>
            <a:r>
              <a:rPr lang="en-US" b="1" dirty="0">
                <a:latin typeface="Bookman Old Style" panose="02050604050505020204" pitchFamily="18" charset="0"/>
              </a:rPr>
              <a:t>The Disciples Share their Possessions </a:t>
            </a:r>
            <a:r>
              <a:rPr lang="en-US" sz="3200" dirty="0">
                <a:latin typeface="Bookman Old Style" panose="02050604050505020204" pitchFamily="18" charset="0"/>
              </a:rPr>
              <a:t>(Acts 4:32-35)</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9B92F58-1498-DFCE-AC37-A40DCDFDD931}"/>
              </a:ext>
            </a:extLst>
          </p:cNvPr>
          <p:cNvSpPr>
            <a:spLocks noGrp="1"/>
          </p:cNvSpPr>
          <p:nvPr>
            <p:ph idx="1"/>
          </p:nvPr>
        </p:nvSpPr>
        <p:spPr>
          <a:xfrm>
            <a:off x="281976" y="1691430"/>
            <a:ext cx="8580048" cy="5166570"/>
          </a:xfrm>
        </p:spPr>
        <p:txBody>
          <a:bodyPr>
            <a:normAutofit lnSpcReduction="10000"/>
          </a:bodyPr>
          <a:lstStyle/>
          <a:p>
            <a:pPr>
              <a:spcBef>
                <a:spcPts val="0"/>
              </a:spcBef>
            </a:pPr>
            <a:r>
              <a:rPr lang="en-US" sz="3200" b="1" dirty="0"/>
              <a:t>With great power the apostles gave witness to the resurrection of the Lord Jesus. </a:t>
            </a:r>
          </a:p>
          <a:p>
            <a:pPr marL="506413" lvl="1" indent="-273050">
              <a:spcBef>
                <a:spcPts val="0"/>
              </a:spcBef>
            </a:pPr>
            <a:r>
              <a:rPr lang="en-US" sz="3000" i="1" dirty="0">
                <a:solidFill>
                  <a:srgbClr val="800000"/>
                </a:solidFill>
                <a:effectLst>
                  <a:outerShdw blurRad="38100" dist="38100" dir="2700000" algn="tl">
                    <a:srgbClr val="000000">
                      <a:alpha val="43137"/>
                    </a:srgbClr>
                  </a:outerShdw>
                </a:effectLst>
              </a:rPr>
              <a:t>The continual testimony of the apostles may account for the charitable attitude of so many.</a:t>
            </a:r>
          </a:p>
          <a:p>
            <a:pPr marL="506413" lvl="1" indent="-273050">
              <a:spcBef>
                <a:spcPts val="0"/>
              </a:spcBef>
            </a:pPr>
            <a:r>
              <a:rPr lang="en-US" sz="3000" i="1" dirty="0">
                <a:solidFill>
                  <a:srgbClr val="800000"/>
                </a:solidFill>
                <a:effectLst>
                  <a:outerShdw blurRad="38100" dist="38100" dir="2700000" algn="tl">
                    <a:srgbClr val="000000">
                      <a:alpha val="43137"/>
                    </a:srgbClr>
                  </a:outerShdw>
                </a:effectLst>
              </a:rPr>
              <a:t>This resurrection-based testimony, coupled with the believers’ display of unselfishness, brought “abundant grace” upon them all. </a:t>
            </a:r>
          </a:p>
          <a:p>
            <a:pPr marL="739775" lvl="2" indent="-273050">
              <a:spcBef>
                <a:spcPts val="0"/>
              </a:spcBef>
            </a:pPr>
            <a:r>
              <a:rPr lang="en-US" sz="3000" dirty="0">
                <a:effectLst>
                  <a:outerShdw blurRad="38100" dist="38100" dir="2700000" algn="tl">
                    <a:srgbClr val="000000">
                      <a:alpha val="43137"/>
                    </a:srgbClr>
                  </a:outerShdw>
                </a:effectLst>
              </a:rPr>
              <a:t>No one lacked!</a:t>
            </a:r>
          </a:p>
          <a:p>
            <a:pPr marL="739775" lvl="2" indent="-273050">
              <a:spcBef>
                <a:spcPts val="0"/>
              </a:spcBef>
            </a:pPr>
            <a:r>
              <a:rPr lang="en-US" sz="3000" dirty="0">
                <a:effectLst>
                  <a:outerShdw blurRad="38100" dist="38100" dir="2700000" algn="tl">
                    <a:srgbClr val="000000">
                      <a:alpha val="43137"/>
                    </a:srgbClr>
                  </a:outerShdw>
                </a:effectLst>
              </a:rPr>
              <a:t>This </a:t>
            </a:r>
            <a:r>
              <a:rPr lang="en-US" sz="3000" b="1" dirty="0">
                <a:effectLst>
                  <a:outerShdw blurRad="38100" dist="38100" dir="2700000" algn="tl">
                    <a:srgbClr val="000000">
                      <a:alpha val="43137"/>
                    </a:srgbClr>
                  </a:outerShdw>
                </a:effectLst>
              </a:rPr>
              <a:t>caring and sharing </a:t>
            </a:r>
            <a:r>
              <a:rPr lang="en-US" sz="3000" dirty="0">
                <a:effectLst>
                  <a:outerShdw blurRad="38100" dist="38100" dir="2700000" algn="tl">
                    <a:srgbClr val="000000">
                      <a:alpha val="43137"/>
                    </a:srgbClr>
                  </a:outerShdw>
                </a:effectLst>
              </a:rPr>
              <a:t>mindset moved believers to act in accordance with their attitudes.</a:t>
            </a:r>
          </a:p>
          <a:p>
            <a:pPr marL="282575" lvl="1" indent="-273050">
              <a:spcBef>
                <a:spcPts val="0"/>
              </a:spcBef>
            </a:pPr>
            <a:r>
              <a:rPr lang="en-US" sz="3200" dirty="0">
                <a:effectLst>
                  <a:outerShdw blurRad="38100" dist="38100" dir="2700000" algn="tl">
                    <a:srgbClr val="000000">
                      <a:alpha val="43137"/>
                    </a:srgbClr>
                  </a:outerShdw>
                </a:effectLst>
              </a:rPr>
              <a:t>The apostles served as distributing agents.</a:t>
            </a:r>
          </a:p>
          <a:p>
            <a:pPr marL="563563" lvl="2" indent="-271463">
              <a:spcBef>
                <a:spcPts val="0"/>
              </a:spcBef>
            </a:pPr>
            <a:r>
              <a:rPr lang="en-US" sz="3000" i="1" dirty="0">
                <a:solidFill>
                  <a:srgbClr val="800000"/>
                </a:solidFill>
                <a:effectLst>
                  <a:outerShdw blurRad="38100" dist="38100" dir="2700000" algn="tl">
                    <a:srgbClr val="000000">
                      <a:alpha val="43137"/>
                    </a:srgbClr>
                  </a:outerShdw>
                </a:effectLst>
              </a:rPr>
              <a:t>Distribution was based upon </a:t>
            </a:r>
            <a:r>
              <a:rPr lang="en-US" sz="3000" b="1" i="1" dirty="0">
                <a:solidFill>
                  <a:srgbClr val="800000"/>
                </a:solidFill>
                <a:effectLst>
                  <a:outerShdw blurRad="38100" dist="38100" dir="2700000" algn="tl">
                    <a:srgbClr val="000000">
                      <a:alpha val="43137"/>
                    </a:srgbClr>
                  </a:outerShdw>
                </a:effectLst>
              </a:rPr>
              <a:t>need</a:t>
            </a:r>
            <a:r>
              <a:rPr lang="en-US" sz="3000" i="1" dirty="0">
                <a:solidFill>
                  <a:srgbClr val="800000"/>
                </a:solidFill>
                <a:effectLst>
                  <a:outerShdw blurRad="38100" dist="38100" dir="2700000" algn="tl">
                    <a:srgbClr val="000000">
                      <a:alpha val="43137"/>
                    </a:srgbClr>
                  </a:outerShdw>
                </a:effectLst>
              </a:rPr>
              <a:t>. It was not a guaranteed income.</a:t>
            </a:r>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1472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9B7A-7F6B-EDEC-40F9-149609116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DC194-1154-C589-7A40-BF6D72742507}"/>
              </a:ext>
            </a:extLst>
          </p:cNvPr>
          <p:cNvSpPr>
            <a:spLocks noGrp="1"/>
          </p:cNvSpPr>
          <p:nvPr>
            <p:ph type="title"/>
          </p:nvPr>
        </p:nvSpPr>
        <p:spPr>
          <a:xfrm>
            <a:off x="628650" y="190770"/>
            <a:ext cx="7886700" cy="1325563"/>
          </a:xfrm>
        </p:spPr>
        <p:txBody>
          <a:bodyPr>
            <a:normAutofit/>
          </a:bodyPr>
          <a:lstStyle/>
          <a:p>
            <a:r>
              <a:rPr lang="en-US" b="1" dirty="0">
                <a:latin typeface="Bookman Old Style" panose="02050604050505020204" pitchFamily="18" charset="0"/>
              </a:rPr>
              <a:t>Barnabas exemplifies a selfless attitude </a:t>
            </a:r>
            <a:r>
              <a:rPr lang="en-US" sz="3200" dirty="0">
                <a:latin typeface="Bookman Old Style" panose="02050604050505020204" pitchFamily="18" charset="0"/>
              </a:rPr>
              <a:t>(Acts 4:36-37)</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30391B2-D941-51B7-3B1B-6D8787A817EE}"/>
              </a:ext>
            </a:extLst>
          </p:cNvPr>
          <p:cNvSpPr>
            <a:spLocks noGrp="1"/>
          </p:cNvSpPr>
          <p:nvPr>
            <p:ph idx="1"/>
          </p:nvPr>
        </p:nvSpPr>
        <p:spPr>
          <a:xfrm>
            <a:off x="628650" y="1653701"/>
            <a:ext cx="8340252" cy="5369669"/>
          </a:xfrm>
        </p:spPr>
        <p:txBody>
          <a:bodyPr>
            <a:normAutofit/>
          </a:bodyPr>
          <a:lstStyle/>
          <a:p>
            <a:pPr>
              <a:spcBef>
                <a:spcPts val="0"/>
              </a:spcBef>
            </a:pPr>
            <a:r>
              <a:rPr lang="en-US" sz="3200" b="1" dirty="0"/>
              <a:t>Joses was also named “Barnabas” by the apostles. </a:t>
            </a:r>
          </a:p>
          <a:p>
            <a:pPr marL="506413" lvl="1" indent="-273050">
              <a:spcBef>
                <a:spcPts val="0"/>
              </a:spcBef>
            </a:pPr>
            <a:r>
              <a:rPr lang="en-US" sz="3000" i="1" dirty="0">
                <a:solidFill>
                  <a:srgbClr val="800000"/>
                </a:solidFill>
                <a:effectLst>
                  <a:outerShdw blurRad="38100" dist="38100" dir="2700000" algn="tl">
                    <a:srgbClr val="000000">
                      <a:alpha val="43137"/>
                    </a:srgbClr>
                  </a:outerShdw>
                </a:effectLst>
              </a:rPr>
              <a:t>Barnabas means “Son of </a:t>
            </a:r>
            <a:r>
              <a:rPr lang="en-US" sz="3000" b="1" i="1" dirty="0">
                <a:solidFill>
                  <a:srgbClr val="800000"/>
                </a:solidFill>
                <a:effectLst>
                  <a:outerShdw blurRad="38100" dist="38100" dir="2700000" algn="tl">
                    <a:srgbClr val="000000">
                      <a:alpha val="43137"/>
                    </a:srgbClr>
                  </a:outerShdw>
                </a:effectLst>
              </a:rPr>
              <a:t>Encouragement</a:t>
            </a:r>
            <a:r>
              <a:rPr lang="en-US" sz="3000" i="1" dirty="0">
                <a:solidFill>
                  <a:srgbClr val="800000"/>
                </a:solidFill>
                <a:effectLst>
                  <a:outerShdw blurRad="38100" dist="38100" dir="2700000" algn="tl">
                    <a:srgbClr val="000000">
                      <a:alpha val="43137"/>
                    </a:srgbClr>
                  </a:outerShdw>
                </a:effectLst>
              </a:rPr>
              <a:t>.”</a:t>
            </a:r>
          </a:p>
          <a:p>
            <a:pPr marL="506413" lvl="1" indent="-273050">
              <a:spcBef>
                <a:spcPts val="0"/>
              </a:spcBef>
            </a:pPr>
            <a:r>
              <a:rPr lang="en-US" sz="3000" i="1" dirty="0">
                <a:solidFill>
                  <a:srgbClr val="800000"/>
                </a:solidFill>
                <a:effectLst>
                  <a:outerShdw blurRad="38100" dist="38100" dir="2700000" algn="tl">
                    <a:srgbClr val="000000">
                      <a:alpha val="43137"/>
                    </a:srgbClr>
                  </a:outerShdw>
                </a:effectLst>
              </a:rPr>
              <a:t>He was a Levite of the country of </a:t>
            </a:r>
            <a:r>
              <a:rPr lang="en-US" sz="3000" b="1" i="1" dirty="0">
                <a:solidFill>
                  <a:srgbClr val="800000"/>
                </a:solidFill>
                <a:effectLst>
                  <a:outerShdw blurRad="38100" dist="38100" dir="2700000" algn="tl">
                    <a:srgbClr val="000000">
                      <a:alpha val="43137"/>
                    </a:srgbClr>
                  </a:outerShdw>
                </a:effectLst>
              </a:rPr>
              <a:t>Cyprus</a:t>
            </a:r>
            <a:r>
              <a:rPr lang="en-US" sz="3000" i="1" dirty="0">
                <a:solidFill>
                  <a:srgbClr val="800000"/>
                </a:solidFill>
                <a:effectLst>
                  <a:outerShdw blurRad="38100" dist="38100" dir="2700000" algn="tl">
                    <a:srgbClr val="000000">
                      <a:alpha val="43137"/>
                    </a:srgbClr>
                  </a:outerShdw>
                </a:effectLst>
              </a:rPr>
              <a:t>.</a:t>
            </a:r>
          </a:p>
          <a:p>
            <a:pPr marL="282575" lvl="1" indent="-273050">
              <a:spcBef>
                <a:spcPts val="0"/>
              </a:spcBef>
            </a:pPr>
            <a:r>
              <a:rPr lang="en-US" sz="3200" dirty="0">
                <a:effectLst>
                  <a:outerShdw blurRad="38100" dist="38100" dir="2700000" algn="tl">
                    <a:srgbClr val="000000">
                      <a:alpha val="43137"/>
                    </a:srgbClr>
                  </a:outerShdw>
                </a:effectLst>
              </a:rPr>
              <a:t>Barnabas is an example of what many others apparently were doing:</a:t>
            </a:r>
          </a:p>
          <a:p>
            <a:pPr marL="506413" lvl="2" indent="-273050">
              <a:spcBef>
                <a:spcPts val="0"/>
              </a:spcBef>
            </a:pPr>
            <a:r>
              <a:rPr lang="en-US" sz="3000" i="1" dirty="0">
                <a:solidFill>
                  <a:srgbClr val="800000"/>
                </a:solidFill>
                <a:effectLst>
                  <a:outerShdw blurRad="38100" dist="38100" dir="2700000" algn="tl">
                    <a:srgbClr val="000000">
                      <a:alpha val="43137"/>
                    </a:srgbClr>
                  </a:outerShdw>
                </a:effectLst>
              </a:rPr>
              <a:t>Having land, he sold it and brought the money and laid it at the apostles' feet (cf. 4:34-35).</a:t>
            </a:r>
          </a:p>
          <a:p>
            <a:pPr marL="506413" lvl="2" indent="-273050">
              <a:spcBef>
                <a:spcPts val="0"/>
              </a:spcBef>
            </a:pPr>
            <a:r>
              <a:rPr lang="en-US" sz="3000" i="1" dirty="0">
                <a:solidFill>
                  <a:srgbClr val="800000"/>
                </a:solidFill>
                <a:effectLst>
                  <a:outerShdw blurRad="38100" dist="38100" dir="2700000" algn="tl">
                    <a:srgbClr val="000000">
                      <a:alpha val="43137"/>
                    </a:srgbClr>
                  </a:outerShdw>
                </a:effectLst>
              </a:rPr>
              <a:t>With this account, Barnabas is introduced into the narrative as a man of inspirational convictions (cp. Acts 11:22-24)</a:t>
            </a:r>
          </a:p>
          <a:p>
            <a:pPr marL="963613" lvl="2" indent="-273050">
              <a:spcBef>
                <a:spcPts val="600"/>
              </a:spcBef>
            </a:pPr>
            <a:endParaRPr lang="en-US" sz="2400" dirty="0">
              <a:effectLst>
                <a:outerShdw blurRad="38100" dist="38100" dir="2700000" algn="tl">
                  <a:srgbClr val="000000">
                    <a:alpha val="43137"/>
                  </a:srgbClr>
                </a:outerShdw>
              </a:effectLst>
            </a:endParaRPr>
          </a:p>
          <a:p>
            <a:pPr lvl="1">
              <a:spcBef>
                <a:spcPts val="600"/>
              </a:spcBef>
            </a:pPr>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327841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8DB0-C1B3-6985-7B5B-8C65EFEC9F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20D190-7CEE-0595-7339-BCB46309719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F49438-B508-2807-A723-371EE1109D95}"/>
              </a:ext>
            </a:extLst>
          </p:cNvPr>
          <p:cNvPicPr>
            <a:picLocks noChangeAspect="1"/>
          </p:cNvPicPr>
          <p:nvPr/>
        </p:nvPicPr>
        <p:blipFill>
          <a:blip r:embed="rId3"/>
          <a:srcRect l="46686" t="43414" r="18546" b="23970"/>
          <a:stretch>
            <a:fillRect/>
          </a:stretch>
        </p:blipFill>
        <p:spPr>
          <a:xfrm>
            <a:off x="1" y="0"/>
            <a:ext cx="9143999" cy="6858000"/>
          </a:xfrm>
          <a:prstGeom prst="rect">
            <a:avLst/>
          </a:prstGeom>
        </p:spPr>
      </p:pic>
    </p:spTree>
    <p:extLst>
      <p:ext uri="{BB962C8B-B14F-4D97-AF65-F5344CB8AC3E}">
        <p14:creationId xmlns:p14="http://schemas.microsoft.com/office/powerpoint/2010/main" val="2949745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D2F08-C912-5BC1-ADA9-E25F5ED0C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483CD-AB85-3DBD-D21F-837A414FFBF1}"/>
              </a:ext>
            </a:extLst>
          </p:cNvPr>
          <p:cNvSpPr>
            <a:spLocks noGrp="1"/>
          </p:cNvSpPr>
          <p:nvPr>
            <p:ph type="title"/>
          </p:nvPr>
        </p:nvSpPr>
        <p:spPr>
          <a:xfrm>
            <a:off x="350197" y="190770"/>
            <a:ext cx="8580048" cy="1325563"/>
          </a:xfrm>
        </p:spPr>
        <p:txBody>
          <a:bodyPr>
            <a:normAutofit/>
          </a:bodyPr>
          <a:lstStyle/>
          <a:p>
            <a:r>
              <a:rPr lang="en-US" b="1" dirty="0">
                <a:latin typeface="Bookman Old Style" panose="02050604050505020204" pitchFamily="18" charset="0"/>
              </a:rPr>
              <a:t>Ananias &amp; Sapphira display a selfish attitude </a:t>
            </a:r>
            <a:r>
              <a:rPr lang="en-US" sz="3200" dirty="0">
                <a:latin typeface="Bookman Old Style" panose="02050604050505020204" pitchFamily="18" charset="0"/>
              </a:rPr>
              <a:t>(Acts 5:1-11)</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AD007D9-D3CA-8273-9179-486D33A50A5A}"/>
              </a:ext>
            </a:extLst>
          </p:cNvPr>
          <p:cNvSpPr>
            <a:spLocks noGrp="1"/>
          </p:cNvSpPr>
          <p:nvPr>
            <p:ph idx="1"/>
          </p:nvPr>
        </p:nvSpPr>
        <p:spPr>
          <a:xfrm>
            <a:off x="243319" y="1673156"/>
            <a:ext cx="8793803" cy="5369669"/>
          </a:xfrm>
        </p:spPr>
        <p:txBody>
          <a:bodyPr>
            <a:normAutofit/>
          </a:bodyPr>
          <a:lstStyle/>
          <a:p>
            <a:pPr lvl="0">
              <a:spcBef>
                <a:spcPts val="600"/>
              </a:spcBef>
            </a:pPr>
            <a:r>
              <a:rPr lang="en-US" sz="3200" b="1" dirty="0">
                <a:solidFill>
                  <a:prstClr val="black"/>
                </a:solidFill>
              </a:rPr>
              <a:t>“But” Ananias and Sapphira sell a possession and keep back part of the proceeds.</a:t>
            </a:r>
            <a:endParaRPr lang="en-US" b="1" dirty="0">
              <a:solidFill>
                <a:prstClr val="black"/>
              </a:solidFill>
            </a:endParaRPr>
          </a:p>
          <a:p>
            <a:pPr lvl="0">
              <a:spcBef>
                <a:spcPts val="600"/>
              </a:spcBef>
            </a:pPr>
            <a:r>
              <a:rPr lang="en-US" sz="3200" b="1" dirty="0">
                <a:solidFill>
                  <a:prstClr val="black"/>
                </a:solidFill>
              </a:rPr>
              <a:t>Peter confronts Ananias with rhetorical questions uncovering the motive and foolishness of his sin:</a:t>
            </a:r>
            <a:endParaRPr lang="en-US" i="1" dirty="0">
              <a:solidFill>
                <a:srgbClr val="C00000"/>
              </a:solidFill>
              <a:effectLst>
                <a:outerShdw blurRad="38100" dist="38100" dir="2700000" algn="tl">
                  <a:srgbClr val="000000">
                    <a:alpha val="43137"/>
                  </a:srgbClr>
                </a:outerShdw>
              </a:effectLst>
            </a:endParaRPr>
          </a:p>
          <a:p>
            <a:pPr marL="509588" lvl="1" indent="-220663">
              <a:spcBef>
                <a:spcPts val="600"/>
              </a:spcBef>
            </a:pPr>
            <a:r>
              <a:rPr lang="en-US" sz="3100" b="1" i="1" dirty="0">
                <a:solidFill>
                  <a:srgbClr val="800000"/>
                </a:solidFill>
                <a:effectLst>
                  <a:outerShdw blurRad="38100" dist="38100" dir="2700000" algn="tl">
                    <a:srgbClr val="000000">
                      <a:alpha val="43137"/>
                    </a:srgbClr>
                  </a:outerShdw>
                </a:effectLst>
              </a:rPr>
              <a:t>Why</a:t>
            </a:r>
            <a:r>
              <a:rPr lang="en-US" sz="3100" i="1" dirty="0">
                <a:solidFill>
                  <a:srgbClr val="800000"/>
                </a:solidFill>
                <a:effectLst>
                  <a:outerShdw blurRad="38100" dist="38100" dir="2700000" algn="tl">
                    <a:srgbClr val="000000">
                      <a:alpha val="43137"/>
                    </a:srgbClr>
                  </a:outerShdw>
                </a:effectLst>
              </a:rPr>
              <a:t> had </a:t>
            </a:r>
            <a:r>
              <a:rPr lang="en-US" sz="3100" b="1" i="1" dirty="0">
                <a:solidFill>
                  <a:srgbClr val="800000"/>
                </a:solidFill>
                <a:effectLst>
                  <a:outerShdw blurRad="38100" dist="38100" dir="2700000" algn="tl">
                    <a:srgbClr val="000000">
                      <a:alpha val="43137"/>
                    </a:srgbClr>
                  </a:outerShdw>
                </a:effectLst>
              </a:rPr>
              <a:t>Satan filled his heart </a:t>
            </a:r>
            <a:r>
              <a:rPr lang="en-US" sz="3100" i="1" dirty="0">
                <a:solidFill>
                  <a:srgbClr val="800000"/>
                </a:solidFill>
                <a:effectLst>
                  <a:outerShdw blurRad="38100" dist="38100" dir="2700000" algn="tl">
                    <a:srgbClr val="000000">
                      <a:alpha val="43137"/>
                    </a:srgbClr>
                  </a:outerShdw>
                </a:effectLst>
              </a:rPr>
              <a:t>to </a:t>
            </a:r>
            <a:r>
              <a:rPr lang="en-US" sz="3100" b="1" i="1" dirty="0">
                <a:solidFill>
                  <a:srgbClr val="800000"/>
                </a:solidFill>
                <a:effectLst>
                  <a:outerShdw blurRad="38100" dist="38100" dir="2700000" algn="tl">
                    <a:srgbClr val="000000">
                      <a:alpha val="43137"/>
                    </a:srgbClr>
                  </a:outerShdw>
                </a:effectLst>
              </a:rPr>
              <a:t>lie</a:t>
            </a:r>
            <a:r>
              <a:rPr lang="en-US" sz="3100" i="1" dirty="0">
                <a:solidFill>
                  <a:srgbClr val="800000"/>
                </a:solidFill>
                <a:effectLst>
                  <a:outerShdw blurRad="38100" dist="38100" dir="2700000" algn="tl">
                    <a:srgbClr val="000000">
                      <a:alpha val="43137"/>
                    </a:srgbClr>
                  </a:outerShdw>
                </a:effectLst>
              </a:rPr>
              <a:t> to </a:t>
            </a:r>
            <a:r>
              <a:rPr lang="en-US" sz="3100" b="1" i="1" dirty="0">
                <a:solidFill>
                  <a:srgbClr val="800000"/>
                </a:solidFill>
                <a:effectLst>
                  <a:outerShdw blurRad="38100" dist="38100" dir="2700000" algn="tl">
                    <a:srgbClr val="000000">
                      <a:alpha val="43137"/>
                    </a:srgbClr>
                  </a:outerShdw>
                </a:effectLst>
              </a:rPr>
              <a:t>the Holy Spirit</a:t>
            </a:r>
            <a:r>
              <a:rPr lang="en-US" sz="3100" i="1" dirty="0">
                <a:solidFill>
                  <a:srgbClr val="800000"/>
                </a:solidFill>
                <a:effectLst>
                  <a:outerShdw blurRad="38100" dist="38100" dir="2700000" algn="tl">
                    <a:srgbClr val="000000">
                      <a:alpha val="43137"/>
                    </a:srgbClr>
                  </a:outerShdw>
                </a:effectLst>
              </a:rPr>
              <a:t> and keep back part of the price of the land?</a:t>
            </a:r>
          </a:p>
          <a:p>
            <a:pPr marL="509588" lvl="1" indent="-220663">
              <a:spcBef>
                <a:spcPts val="600"/>
              </a:spcBef>
            </a:pPr>
            <a:r>
              <a:rPr lang="en-US" sz="3100" i="1" dirty="0">
                <a:solidFill>
                  <a:srgbClr val="800000"/>
                </a:solidFill>
                <a:effectLst>
                  <a:outerShdw blurRad="38100" dist="38100" dir="2700000" algn="tl">
                    <a:srgbClr val="000000">
                      <a:alpha val="43137"/>
                    </a:srgbClr>
                  </a:outerShdw>
                </a:effectLst>
              </a:rPr>
              <a:t>“While it remained, was it not your own? And after it was sold, was it not in your own control? Why have you conceived this thing in your heart?”</a:t>
            </a:r>
          </a:p>
          <a:p>
            <a:pPr marL="52388" indent="-220663">
              <a:spcBef>
                <a:spcPts val="600"/>
              </a:spcBef>
            </a:pPr>
            <a:r>
              <a:rPr lang="en-US" sz="3200" b="1" dirty="0"/>
              <a:t>“You have not lied to men but to God!”*</a:t>
            </a:r>
          </a:p>
          <a:p>
            <a:pPr marL="963613" lvl="2" indent="-273050">
              <a:spcBef>
                <a:spcPts val="600"/>
              </a:spcBef>
            </a:pPr>
            <a:endParaRPr lang="en-US" sz="2400" dirty="0">
              <a:effectLst>
                <a:outerShdw blurRad="38100" dist="38100" dir="2700000" algn="tl">
                  <a:srgbClr val="000000">
                    <a:alpha val="43137"/>
                  </a:srgbClr>
                </a:outerShdw>
              </a:effectLst>
            </a:endParaRPr>
          </a:p>
          <a:p>
            <a:pPr lvl="1">
              <a:spcBef>
                <a:spcPts val="600"/>
              </a:spcBef>
            </a:pPr>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205404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E868-7F89-E734-53D2-CE866035E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9A99-48B6-A78C-E6F2-71B0EE4E666C}"/>
              </a:ext>
            </a:extLst>
          </p:cNvPr>
          <p:cNvSpPr>
            <a:spLocks noGrp="1"/>
          </p:cNvSpPr>
          <p:nvPr>
            <p:ph type="title"/>
          </p:nvPr>
        </p:nvSpPr>
        <p:spPr>
          <a:xfrm>
            <a:off x="350197" y="190770"/>
            <a:ext cx="8580048" cy="1325563"/>
          </a:xfrm>
        </p:spPr>
        <p:txBody>
          <a:bodyPr>
            <a:normAutofit/>
          </a:bodyPr>
          <a:lstStyle/>
          <a:p>
            <a:r>
              <a:rPr lang="en-US" b="1" dirty="0">
                <a:latin typeface="Bookman Old Style" panose="02050604050505020204" pitchFamily="18" charset="0"/>
              </a:rPr>
              <a:t>Ananias &amp; Sapphira display a selfish attitude </a:t>
            </a:r>
            <a:r>
              <a:rPr lang="en-US" sz="3200" dirty="0">
                <a:latin typeface="Bookman Old Style" panose="02050604050505020204" pitchFamily="18" charset="0"/>
              </a:rPr>
              <a:t>(Acts 5:1-11)</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B61106E-5E43-07F5-8FF0-EC24A0AB1A49}"/>
              </a:ext>
            </a:extLst>
          </p:cNvPr>
          <p:cNvSpPr>
            <a:spLocks noGrp="1"/>
          </p:cNvSpPr>
          <p:nvPr>
            <p:ph idx="1"/>
          </p:nvPr>
        </p:nvSpPr>
        <p:spPr>
          <a:xfrm>
            <a:off x="243319" y="1673156"/>
            <a:ext cx="8793803" cy="5369669"/>
          </a:xfrm>
        </p:spPr>
        <p:txBody>
          <a:bodyPr>
            <a:normAutofit/>
          </a:bodyPr>
          <a:lstStyle/>
          <a:p>
            <a:pPr lvl="0">
              <a:spcBef>
                <a:spcPts val="600"/>
              </a:spcBef>
            </a:pPr>
            <a:r>
              <a:rPr lang="en-US" sz="3200" b="1" dirty="0">
                <a:solidFill>
                  <a:prstClr val="black"/>
                </a:solidFill>
              </a:rPr>
              <a:t>Then Ananias, hearing these words, fell down and breathed his last. </a:t>
            </a:r>
          </a:p>
          <a:p>
            <a:pPr marL="506413" lvl="1" indent="-273050">
              <a:spcBef>
                <a:spcPts val="600"/>
              </a:spcBef>
            </a:pPr>
            <a:r>
              <a:rPr lang="en-US" sz="3000" i="1" dirty="0">
                <a:solidFill>
                  <a:srgbClr val="800000"/>
                </a:solidFill>
                <a:effectLst>
                  <a:outerShdw blurRad="38100" dist="38100" dir="2700000" algn="tl">
                    <a:srgbClr val="000000">
                      <a:alpha val="43137"/>
                    </a:srgbClr>
                  </a:outerShdw>
                </a:effectLst>
              </a:rPr>
              <a:t>So </a:t>
            </a:r>
            <a:r>
              <a:rPr lang="en-US" sz="3000" b="1" i="1" dirty="0">
                <a:solidFill>
                  <a:srgbClr val="800000"/>
                </a:solidFill>
                <a:effectLst>
                  <a:outerShdw blurRad="38100" dist="38100" dir="2700000" algn="tl">
                    <a:srgbClr val="000000">
                      <a:alpha val="43137"/>
                    </a:srgbClr>
                  </a:outerShdw>
                </a:effectLst>
              </a:rPr>
              <a:t>great fear </a:t>
            </a:r>
            <a:r>
              <a:rPr lang="en-US" sz="3000" i="1" dirty="0">
                <a:solidFill>
                  <a:srgbClr val="800000"/>
                </a:solidFill>
                <a:effectLst>
                  <a:outerShdw blurRad="38100" dist="38100" dir="2700000" algn="tl">
                    <a:srgbClr val="000000">
                      <a:alpha val="43137"/>
                    </a:srgbClr>
                  </a:outerShdw>
                </a:effectLst>
              </a:rPr>
              <a:t>came upon all those who heard these things.  </a:t>
            </a:r>
          </a:p>
          <a:p>
            <a:pPr marL="506413" lvl="1" indent="-273050">
              <a:spcBef>
                <a:spcPts val="600"/>
              </a:spcBef>
            </a:pPr>
            <a:r>
              <a:rPr lang="en-US" sz="3000" i="1" dirty="0">
                <a:solidFill>
                  <a:srgbClr val="800000"/>
                </a:solidFill>
                <a:effectLst>
                  <a:outerShdw blurRad="38100" dist="38100" dir="2700000" algn="tl">
                    <a:srgbClr val="000000">
                      <a:alpha val="43137"/>
                    </a:srgbClr>
                  </a:outerShdw>
                </a:effectLst>
              </a:rPr>
              <a:t>The young men arose and wrapped him up, carried him out, and buried him.</a:t>
            </a:r>
          </a:p>
          <a:p>
            <a:pPr lvl="1">
              <a:spcBef>
                <a:spcPts val="600"/>
              </a:spcBef>
            </a:pPr>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1428001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6C52-60BF-9605-2B23-1282EEAE2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8ED6D-901C-3FDF-59CF-1BC058545FDB}"/>
              </a:ext>
            </a:extLst>
          </p:cNvPr>
          <p:cNvSpPr>
            <a:spLocks noGrp="1"/>
          </p:cNvSpPr>
          <p:nvPr>
            <p:ph type="title"/>
          </p:nvPr>
        </p:nvSpPr>
        <p:spPr>
          <a:xfrm>
            <a:off x="350197" y="190770"/>
            <a:ext cx="8580048" cy="1325563"/>
          </a:xfrm>
        </p:spPr>
        <p:txBody>
          <a:bodyPr>
            <a:normAutofit/>
          </a:bodyPr>
          <a:lstStyle/>
          <a:p>
            <a:r>
              <a:rPr lang="en-US" b="1" dirty="0">
                <a:latin typeface="Bookman Old Style" panose="02050604050505020204" pitchFamily="18" charset="0"/>
              </a:rPr>
              <a:t>Ananias &amp; Sapphira display a selfish attitude </a:t>
            </a:r>
            <a:r>
              <a:rPr lang="en-US" sz="3200" dirty="0">
                <a:latin typeface="Bookman Old Style" panose="02050604050505020204" pitchFamily="18" charset="0"/>
              </a:rPr>
              <a:t>(Acts 5:1-11)</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12BFF2B6-43C8-9B1E-0676-4195D5B475AC}"/>
              </a:ext>
            </a:extLst>
          </p:cNvPr>
          <p:cNvSpPr>
            <a:spLocks noGrp="1"/>
          </p:cNvSpPr>
          <p:nvPr>
            <p:ph idx="1"/>
          </p:nvPr>
        </p:nvSpPr>
        <p:spPr>
          <a:xfrm>
            <a:off x="350197" y="1516333"/>
            <a:ext cx="8900681" cy="5369669"/>
          </a:xfrm>
        </p:spPr>
        <p:txBody>
          <a:bodyPr>
            <a:normAutofit fontScale="92500" lnSpcReduction="20000"/>
          </a:bodyPr>
          <a:lstStyle/>
          <a:p>
            <a:pPr lvl="0">
              <a:spcBef>
                <a:spcPts val="600"/>
              </a:spcBef>
            </a:pPr>
            <a:r>
              <a:rPr lang="en-US" sz="3200" b="1" dirty="0">
                <a:solidFill>
                  <a:prstClr val="black"/>
                </a:solidFill>
              </a:rPr>
              <a:t>About three hours later Sapphira comes in, not knowing what had happened.  </a:t>
            </a:r>
          </a:p>
          <a:p>
            <a:pPr lvl="0">
              <a:spcBef>
                <a:spcPts val="600"/>
              </a:spcBef>
            </a:pPr>
            <a:r>
              <a:rPr lang="en-US" sz="3200" b="1" dirty="0">
                <a:solidFill>
                  <a:prstClr val="black"/>
                </a:solidFill>
              </a:rPr>
              <a:t>Peter asks if she sold the land for a certain price and she answers, "Yes." </a:t>
            </a:r>
          </a:p>
          <a:p>
            <a:pPr lvl="0">
              <a:spcBef>
                <a:spcPts val="600"/>
              </a:spcBef>
            </a:pPr>
            <a:r>
              <a:rPr lang="en-US" sz="3200" b="1" dirty="0">
                <a:solidFill>
                  <a:prstClr val="black"/>
                </a:solidFill>
              </a:rPr>
              <a:t>Then Peter said to her, </a:t>
            </a:r>
            <a:r>
              <a:rPr lang="en-US" sz="3200" b="1" i="1" dirty="0">
                <a:solidFill>
                  <a:srgbClr val="800000"/>
                </a:solidFill>
              </a:rPr>
              <a:t>"How is it that you have agreed together to test* the Spirit of the Lord?” </a:t>
            </a:r>
          </a:p>
          <a:p>
            <a:pPr marL="506413" lvl="1" indent="-331788">
              <a:spcBef>
                <a:spcPts val="600"/>
              </a:spcBef>
            </a:pPr>
            <a:r>
              <a:rPr lang="en-US" sz="3200" i="1" dirty="0">
                <a:solidFill>
                  <a:srgbClr val="800000"/>
                </a:solidFill>
                <a:effectLst>
                  <a:outerShdw blurRad="38100" dist="38100" dir="2700000" algn="tl">
                    <a:srgbClr val="000000">
                      <a:alpha val="43137"/>
                    </a:srgbClr>
                  </a:outerShdw>
                </a:effectLst>
              </a:rPr>
              <a:t>Those who had buried her husband would carry her out as well.</a:t>
            </a:r>
          </a:p>
          <a:p>
            <a:pPr marL="506413" lvl="1" indent="-331788">
              <a:spcBef>
                <a:spcPts val="600"/>
              </a:spcBef>
            </a:pPr>
            <a:r>
              <a:rPr lang="en-US" sz="3200" i="1" dirty="0">
                <a:solidFill>
                  <a:srgbClr val="800000"/>
                </a:solidFill>
                <a:effectLst>
                  <a:outerShdw blurRad="38100" dist="38100" dir="2700000" algn="tl">
                    <a:srgbClr val="000000">
                      <a:alpha val="43137"/>
                    </a:srgbClr>
                  </a:outerShdw>
                </a:effectLst>
              </a:rPr>
              <a:t>Immediately she fell down at his feet and breathed her last. </a:t>
            </a:r>
          </a:p>
          <a:p>
            <a:pPr marL="506413" lvl="1" indent="-331788">
              <a:spcBef>
                <a:spcPts val="600"/>
              </a:spcBef>
            </a:pPr>
            <a:r>
              <a:rPr lang="en-US" sz="3200" i="1" dirty="0">
                <a:solidFill>
                  <a:srgbClr val="800000"/>
                </a:solidFill>
                <a:effectLst>
                  <a:outerShdw blurRad="38100" dist="38100" dir="2700000" algn="tl">
                    <a:srgbClr val="000000">
                      <a:alpha val="43137"/>
                    </a:srgbClr>
                  </a:outerShdw>
                </a:effectLst>
              </a:rPr>
              <a:t>The young men came in and found her dead, and carrying her out, buried her by her husband.  </a:t>
            </a:r>
          </a:p>
          <a:p>
            <a:pPr>
              <a:spcBef>
                <a:spcPts val="600"/>
              </a:spcBef>
            </a:pPr>
            <a:r>
              <a:rPr lang="en-US" sz="3200" b="1" dirty="0">
                <a:solidFill>
                  <a:prstClr val="black"/>
                </a:solidFill>
              </a:rPr>
              <a:t>So great fear came upon all the church and upon all who heard these things.*</a:t>
            </a:r>
            <a:endParaRPr lang="en-US"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lvl="1"/>
            <a:endParaRPr lang="en-US" sz="2800" dirty="0">
              <a:effectLst>
                <a:outerShdw blurRad="38100" dist="38100" dir="2700000" algn="tl">
                  <a:srgbClr val="000000">
                    <a:alpha val="43137"/>
                  </a:srgbClr>
                </a:outerShdw>
              </a:effectLst>
            </a:endParaRPr>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630780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2569</TotalTime>
  <Words>1746</Words>
  <Application>Microsoft Office PowerPoint</Application>
  <PresentationFormat>On-screen Show (4:3)</PresentationFormat>
  <Paragraphs>155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Baskerville Old Face</vt:lpstr>
      <vt:lpstr>Bookman Old Style</vt:lpstr>
      <vt:lpstr>Calibri</vt:lpstr>
      <vt:lpstr>Calibri Light</vt:lpstr>
      <vt:lpstr>Wingdings</vt:lpstr>
      <vt:lpstr>Office Theme</vt:lpstr>
      <vt:lpstr>A C T S</vt:lpstr>
      <vt:lpstr>A C T S</vt:lpstr>
      <vt:lpstr>The Disciples Share their Possessions (Acts 4:32-35)</vt:lpstr>
      <vt:lpstr>The Disciples Share their Possessions (Acts 4:32-35)</vt:lpstr>
      <vt:lpstr>Barnabas exemplifies a selfless attitude (Acts 4:36-37)</vt:lpstr>
      <vt:lpstr>PowerPoint Presentation</vt:lpstr>
      <vt:lpstr>Ananias &amp; Sapphira display a selfish attitude (Acts 5:1-11)</vt:lpstr>
      <vt:lpstr>Ananias &amp; Sapphira display a selfish attitude (Acts 5:1-11)</vt:lpstr>
      <vt:lpstr>Ananias &amp; Sapphira display a selfish attitude (Acts 5:1-11)</vt:lpstr>
      <vt:lpstr>Lessons for Us</vt:lpstr>
      <vt:lpstr>PowerPoint Presentation</vt:lpstr>
      <vt:lpstr>PowerPoint Presentation</vt:lpstr>
      <vt:lpstr>Herod’s Temple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150</cp:revision>
  <cp:lastPrinted>2025-08-26T19:50:21Z</cp:lastPrinted>
  <dcterms:created xsi:type="dcterms:W3CDTF">2017-02-28T16:48:13Z</dcterms:created>
  <dcterms:modified xsi:type="dcterms:W3CDTF">2025-08-26T19:58:04Z</dcterms:modified>
</cp:coreProperties>
</file>