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7" r:id="rId2"/>
    <p:sldId id="724" r:id="rId3"/>
    <p:sldId id="768" r:id="rId4"/>
    <p:sldId id="742" r:id="rId5"/>
    <p:sldId id="769" r:id="rId6"/>
    <p:sldId id="274" r:id="rId7"/>
    <p:sldId id="275" r:id="rId8"/>
    <p:sldId id="770" r:id="rId9"/>
    <p:sldId id="276" r:id="rId10"/>
    <p:sldId id="277" r:id="rId11"/>
    <p:sldId id="767" r:id="rId1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7591" autoAdjust="0"/>
  </p:normalViewPr>
  <p:slideViewPr>
    <p:cSldViewPr snapToGrid="0">
      <p:cViewPr varScale="1">
        <p:scale>
          <a:sx n="42" d="100"/>
          <a:sy n="42" d="100"/>
        </p:scale>
        <p:origin x="223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8/30/2025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8/30/2025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1:2-4  </a:t>
            </a:r>
            <a:r>
              <a:rPr lang="en-US" dirty="0"/>
              <a:t>My brethren, count it all joy when you fall into various trials,  3  knowing that the testing of your faith produces patience.  4  But let patience have its perfect work, that you may be perfect and complete, lacking nothing.</a:t>
            </a:r>
          </a:p>
          <a:p>
            <a:r>
              <a:rPr lang="en-US" b="1" dirty="0"/>
              <a:t>1 Peter 1:6-9  </a:t>
            </a:r>
            <a:r>
              <a:rPr lang="en-US" dirty="0"/>
              <a:t>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9  receiving the end of your faith—the salvation of your souls.</a:t>
            </a:r>
          </a:p>
          <a:p>
            <a:r>
              <a:rPr lang="en-US" dirty="0"/>
              <a:t>It is a fearful thing to fall into the hands of the living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 6:7 </a:t>
            </a:r>
            <a:r>
              <a:rPr lang="en-US" dirty="0"/>
              <a:t>“Be not deceived, God is not mocked…”</a:t>
            </a:r>
          </a:p>
        </p:txBody>
      </p:sp>
      <p:sp>
        <p:nvSpPr>
          <p:cNvPr id="4" name="Slide Number Placeholder 3"/>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328715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previous points made…</a:t>
            </a:r>
          </a:p>
          <a:p>
            <a:pPr marL="171450" indent="-171450">
              <a:buFont typeface="Arial" panose="020B0604020202020204" pitchFamily="34" charset="0"/>
              <a:buChar char="•"/>
            </a:pPr>
            <a:r>
              <a:rPr lang="en-US" dirty="0"/>
              <a:t>The apostles had requested God work signs &amp; wonders through them  –  this would give them courage (boldness) to keep preaching    Acts 4:24-30</a:t>
            </a:r>
          </a:p>
          <a:p>
            <a:pPr marL="171450" indent="-171450">
              <a:buFont typeface="Arial" panose="020B0604020202020204" pitchFamily="34" charset="0"/>
              <a:buChar char="•"/>
            </a:pPr>
            <a:r>
              <a:rPr lang="en-US" dirty="0"/>
              <a:t>The purpose of miracles – to confirm, authenticate, and certify the word. </a:t>
            </a:r>
            <a:r>
              <a:rPr lang="en-US" b="1" dirty="0"/>
              <a:t>Mark 16:20  </a:t>
            </a:r>
            <a:r>
              <a:rPr lang="en-US" dirty="0"/>
              <a:t>And they went out and preached everywhere, the Lord working with them and confirming the word through the accompanying signs. Amen.</a:t>
            </a:r>
          </a:p>
          <a:p>
            <a:endParaRPr lang="en-US" dirty="0"/>
          </a:p>
          <a:p>
            <a:r>
              <a:rPr lang="en-US" dirty="0"/>
              <a:t>The “rest” are likely Jewish leaders and the upper crust of society, who would have status and power to lose.  </a:t>
            </a:r>
          </a:p>
          <a:p>
            <a:r>
              <a:rPr lang="en-US" dirty="0"/>
              <a:t>Barnes notes: The phrase “the rest” denotes sometimes what is more excellent, or which is superior in value or importance to something else. See Luk_12:26.</a:t>
            </a:r>
          </a:p>
          <a:p>
            <a:r>
              <a:rPr lang="en-US" dirty="0"/>
              <a:t>And that “the great, though they believed on Jesus, were afraid to come forth publicly and profess him before people. See Joh_12:42-43; Joh_5:44.”</a:t>
            </a:r>
          </a:p>
          <a:p>
            <a:r>
              <a:rPr lang="en-US" b="1" dirty="0"/>
              <a:t>John 12:42  </a:t>
            </a:r>
            <a:r>
              <a:rPr lang="en-US" dirty="0"/>
              <a:t>Nevertheless even among the rulers many believed in Him, but because of the Pharisees they did not confess Him, lest they should be put out of the synagogue;</a:t>
            </a:r>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369914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Solomons porch or portico was a covered colonnade along the eastern end of the court of the Gentiles (along the front of the picture).</a:t>
            </a:r>
            <a:r>
              <a:rPr lang="en-US" b="1" dirty="0"/>
              <a:t>.</a:t>
            </a:r>
          </a:p>
          <a:p>
            <a:r>
              <a:rPr lang="en-US" b="1" dirty="0"/>
              <a:t>The Hall of Hewn stone, where the Sanhedrin meets, is in the wall of the sanctuary.</a:t>
            </a:r>
          </a:p>
          <a:p>
            <a:r>
              <a:rPr lang="en-US" dirty="0"/>
              <a:t>The Beautiful Gate was probably the Double Gate on the south side (left in the picture) that led up by a stairway into the court of the Gentiles.</a:t>
            </a:r>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40359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E2B0-DBE3-C290-02F9-DD163548B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77097-2079-5115-D957-BEDC83221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20FE3-6480-B28D-6A99-E3113C89ECBC}"/>
              </a:ext>
            </a:extLst>
          </p:cNvPr>
          <p:cNvSpPr>
            <a:spLocks noGrp="1"/>
          </p:cNvSpPr>
          <p:nvPr>
            <p:ph type="body" idx="1"/>
          </p:nvPr>
        </p:nvSpPr>
        <p:spPr/>
        <p:txBody>
          <a:bodyPr/>
          <a:lstStyle/>
          <a:p>
            <a:r>
              <a:rPr lang="en-US" dirty="0"/>
              <a:t>“Indignation” (“jealousy”, ESV) is translated from “</a:t>
            </a:r>
            <a:r>
              <a:rPr lang="en-US" dirty="0" err="1"/>
              <a:t>zelos</a:t>
            </a:r>
            <a:r>
              <a:rPr lang="en-US" dirty="0"/>
              <a:t>” often translated zeal, but here with the meaning of “1a2) the fierceness of indignation, punitive zeal</a:t>
            </a:r>
          </a:p>
          <a:p>
            <a:r>
              <a:rPr lang="en-US" dirty="0"/>
              <a:t>1b) an envious and contentious rivalry, jealousy” (Thayer’s Lexicon).</a:t>
            </a:r>
          </a:p>
          <a:p>
            <a:endParaRPr lang="en-US" dirty="0"/>
          </a:p>
        </p:txBody>
      </p:sp>
      <p:sp>
        <p:nvSpPr>
          <p:cNvPr id="4" name="Slide Number Placeholder 3">
            <a:extLst>
              <a:ext uri="{FF2B5EF4-FFF2-40B4-BE49-F238E27FC236}">
                <a16:creationId xmlns:a16="http://schemas.microsoft.com/office/drawing/2014/main" id="{8E3E39B6-EE04-C0DA-7252-17D85DA2E669}"/>
              </a:ext>
            </a:extLst>
          </p:cNvPr>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88529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27:24-25  </a:t>
            </a:r>
            <a:r>
              <a:rPr lang="en-US" dirty="0"/>
              <a:t>When Pilate saw that he could not prevail at all, but rather that a tumult was rising, he took water and washed his hands before the multitude, saying, "I am innocent of the blood of this just Person. You see to it."  25  And all the people answered and said, "His blood be on us and on our children."</a:t>
            </a:r>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64002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Prince is translated from “ἀ</a:t>
            </a:r>
            <a:r>
              <a:rPr lang="en-US" dirty="0" err="1"/>
              <a:t>ρχηγός</a:t>
            </a:r>
            <a:r>
              <a:rPr lang="en-US" dirty="0"/>
              <a:t>” Thayer Definition:1) the chief leader, prince 2) one that takes the lead in any thing and thus affords an example, a predecessor in a matter, pioneer 3) the author</a:t>
            </a:r>
          </a:p>
          <a:p>
            <a:r>
              <a:rPr lang="en-US" b="1" dirty="0"/>
              <a:t>Acts 3:15  </a:t>
            </a:r>
            <a:r>
              <a:rPr lang="en-US" dirty="0"/>
              <a:t>and killed the Prince of life, whom God raised from the dead, of which we are witnesses.</a:t>
            </a:r>
          </a:p>
          <a:p>
            <a:r>
              <a:rPr lang="en-US" b="1" dirty="0"/>
              <a:t>Hebrews 2:10  </a:t>
            </a:r>
            <a:r>
              <a:rPr lang="en-US" dirty="0"/>
              <a:t>For it was fitting for Him, for whom are all things and by whom are all things, in bringing many sons to glory, to make the captain of their salvation perfect through sufferings.</a:t>
            </a:r>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107483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2CBF-5178-00D3-33A2-113000400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8074-2EF3-E861-2CBA-B316D3C89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62DB4-0234-D95D-DD84-9671476A8749}"/>
              </a:ext>
            </a:extLst>
          </p:cNvPr>
          <p:cNvSpPr>
            <a:spLocks noGrp="1"/>
          </p:cNvSpPr>
          <p:nvPr>
            <p:ph type="body" idx="1"/>
          </p:nvPr>
        </p:nvSpPr>
        <p:spPr/>
        <p:txBody>
          <a:bodyPr/>
          <a:lstStyle/>
          <a:p>
            <a:r>
              <a:rPr lang="en-US" b="1" dirty="0"/>
              <a:t>Furios </a:t>
            </a:r>
            <a:r>
              <a:rPr lang="en-US" dirty="0"/>
              <a:t>(cut to the heart), from </a:t>
            </a:r>
            <a:r>
              <a:rPr lang="el-GR" dirty="0"/>
              <a:t>διαπρίω</a:t>
            </a:r>
            <a:r>
              <a:rPr lang="en-US" dirty="0"/>
              <a:t> 1) to saw asunder or in two, to divide by a saw 2) to be sawn through mentally, i.e</a:t>
            </a:r>
            <a:r>
              <a:rPr lang="en-US" b="1" i="1" dirty="0"/>
              <a:t>. to be rent with vexation (Thayer).</a:t>
            </a:r>
          </a:p>
          <a:p>
            <a:r>
              <a:rPr lang="en-US" b="0" i="0" dirty="0"/>
              <a:t>He also reasoned from practical reality:</a:t>
            </a:r>
          </a:p>
          <a:p>
            <a:r>
              <a:rPr lang="en-US" b="0" i="0" dirty="0"/>
              <a:t>  – Movements from men will always fade INFERIOR origin</a:t>
            </a:r>
          </a:p>
          <a:p>
            <a:r>
              <a:rPr lang="en-US" b="0" i="0" dirty="0"/>
              <a:t>  -- Movements from God will always succeed SUPERIOR origin (e.g. the Hebrews multiplying in Egypt despite Pharaoh’s efforts, Ex 1:8-12, 15-17, and the success of John the Baptist, Matt 21:23-27)</a:t>
            </a:r>
          </a:p>
          <a:p>
            <a:endParaRPr lang="en-US" b="0" i="0" dirty="0"/>
          </a:p>
          <a:p>
            <a:r>
              <a:rPr lang="en-US" b="0" i="0" dirty="0"/>
              <a:t>Nothing is known of this </a:t>
            </a:r>
            <a:r>
              <a:rPr lang="en-US" b="0" i="0" dirty="0" err="1"/>
              <a:t>Theudus</a:t>
            </a:r>
            <a:r>
              <a:rPr lang="en-US" b="0" i="0" dirty="0"/>
              <a:t>, although Josephus mentions a later rebellion under a man by this name.</a:t>
            </a:r>
          </a:p>
          <a:p>
            <a:r>
              <a:rPr lang="en-US" b="0" i="0" dirty="0"/>
              <a:t>Judas of Galilee "With this account agrees the history of Josephus (Antiq. xviii. 1. 1), except that, as has been already noticed, he calls Judas a </a:t>
            </a:r>
            <a:r>
              <a:rPr lang="en-US" b="0" i="0" dirty="0" err="1"/>
              <a:t>Gaulonite</a:t>
            </a:r>
            <a:r>
              <a:rPr lang="en-US" b="0" i="0" dirty="0"/>
              <a:t>, but as when speaking of the same man again (xx. 5. 2) he calls him Judas of Galilee, and in the same sentence alludes to the history before narrated “as we have shewn in a foregoing book,” we can have no hesitation in accepting Gamaliel’s story as the correct one, while at the same time we may learn from this example what value we ought to place on the accuracy of Josephus when we have to weigh his statements against those of the New Testament.</a:t>
            </a:r>
          </a:p>
          <a:p>
            <a:r>
              <a:rPr lang="en-US" b="0" i="0" dirty="0"/>
              <a:t>in the days of the taxing] Not the same which is mentioned Luk_2:2. That was rather an enrolment or census-taking preliminary to taxation. The revolt of Judas, about seven years later, was caused by the actual imposition of a tax. Josephus says of it (xviii. 1. 1): “Cyrenius came into </a:t>
            </a:r>
            <a:r>
              <a:rPr lang="en-US" b="0" i="0" dirty="0" err="1"/>
              <a:t>Judæa</a:t>
            </a:r>
            <a:r>
              <a:rPr lang="en-US" b="0" i="0" dirty="0"/>
              <a:t> to take an account of their substance,” and afterwards “Judas said that this taxation was no better than an introduction to slavery, and exhorted the nation to assert their liberty.”</a:t>
            </a:r>
          </a:p>
          <a:p>
            <a:r>
              <a:rPr lang="en-US" b="0" i="0" dirty="0"/>
              <a:t>drew away much people after him] The Greek word rendered much is wanting in the best MSS. Read, drew away [some of the] people after him. he also perished] Josephus gives no notice of the fate of Judas and his party, though he mentions the revolt several times and says (B. J. ii. 8. 1) that this “Judas was a teacher of a peculiar sect of his own.</a:t>
            </a:r>
          </a:p>
        </p:txBody>
      </p:sp>
      <p:sp>
        <p:nvSpPr>
          <p:cNvPr id="4" name="Slide Number Placeholder 3">
            <a:extLst>
              <a:ext uri="{FF2B5EF4-FFF2-40B4-BE49-F238E27FC236}">
                <a16:creationId xmlns:a16="http://schemas.microsoft.com/office/drawing/2014/main" id="{AD40E2D8-8B90-55BB-D182-579D73F93F5B}"/>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126162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5:10-12  </a:t>
            </a:r>
            <a:r>
              <a:rPr lang="en-US" dirty="0"/>
              <a:t>Blessed are those who are persecuted for righteousness' sake, For theirs is the kingdom of heaven.  11  "Blessed are you when they revile and persecute you, and say all kinds of evil against you falsely for My sake.  12  Rejoice and be exceedingly glad, for great is your reward in heaven, for so they persecuted the prophets who were before you.</a:t>
            </a:r>
          </a:p>
        </p:txBody>
      </p:sp>
      <p:sp>
        <p:nvSpPr>
          <p:cNvPr id="4" name="Slide Number Placeholder 3"/>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232696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1"/>
            <a:ext cx="7886700" cy="1350162"/>
          </a:xfrm>
        </p:spPr>
        <p:txBody>
          <a:bodyPr>
            <a:normAutofit/>
          </a:bodyPr>
          <a:lstStyle/>
          <a:p>
            <a:r>
              <a:rPr lang="en-US" b="1" dirty="0">
                <a:latin typeface="Bookman Old Style" panose="02050604050505020204" pitchFamily="18" charset="0"/>
              </a:rPr>
              <a:t>The Apostles are Beaten and Released </a:t>
            </a:r>
            <a:r>
              <a:rPr lang="en-US" sz="36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p:cNvSpPr>
            <a:spLocks noGrp="1"/>
          </p:cNvSpPr>
          <p:nvPr>
            <p:ph idx="1"/>
          </p:nvPr>
        </p:nvSpPr>
        <p:spPr>
          <a:xfrm>
            <a:off x="152400" y="1540933"/>
            <a:ext cx="8528875" cy="5707781"/>
          </a:xfrm>
        </p:spPr>
        <p:txBody>
          <a:bodyPr>
            <a:normAutofit/>
          </a:bodyPr>
          <a:lstStyle/>
          <a:p>
            <a:pPr marL="231775" lvl="1" indent="0">
              <a:spcBef>
                <a:spcPts val="600"/>
              </a:spcBef>
              <a:buNone/>
            </a:pPr>
            <a:endParaRPr lang="en-US" sz="900" dirty="0">
              <a:effectLst>
                <a:outerShdw blurRad="38100" dist="38100" dir="2700000" algn="tl">
                  <a:srgbClr val="000000">
                    <a:alpha val="43137"/>
                  </a:srgbClr>
                </a:outerShdw>
              </a:effectLst>
            </a:endParaRPr>
          </a:p>
          <a:p>
            <a:pPr marL="231775" lvl="1" indent="0" algn="ctr">
              <a:spcBef>
                <a:spcPts val="600"/>
              </a:spcBef>
              <a:buNone/>
            </a:pPr>
            <a:r>
              <a:rPr lang="en-US" sz="3200" i="1" dirty="0">
                <a:effectLst>
                  <a:outerShdw blurRad="38100" dist="38100" dir="2700000" algn="tl">
                    <a:srgbClr val="000000">
                      <a:alpha val="43137"/>
                    </a:srgbClr>
                  </a:outerShdw>
                </a:effectLst>
              </a:rPr>
              <a:t>“…and when they had called for the apostles and </a:t>
            </a:r>
            <a:r>
              <a:rPr lang="en-US" sz="3200" i="1" dirty="0">
                <a:solidFill>
                  <a:srgbClr val="800000"/>
                </a:solidFill>
                <a:effectLst>
                  <a:outerShdw blurRad="38100" dist="38100" dir="2700000" algn="tl">
                    <a:srgbClr val="000000">
                      <a:alpha val="43137"/>
                    </a:srgbClr>
                  </a:outerShdw>
                </a:effectLst>
              </a:rPr>
              <a:t>beaten them</a:t>
            </a:r>
            <a:r>
              <a:rPr lang="en-US" sz="3200" i="1" dirty="0">
                <a:effectLst>
                  <a:outerShdw blurRad="38100" dist="38100" dir="2700000" algn="tl">
                    <a:srgbClr val="000000">
                      <a:alpha val="43137"/>
                    </a:srgbClr>
                  </a:outerShdw>
                </a:effectLst>
              </a:rPr>
              <a:t>, they commanded that they should not speak in the name of Jesus, and let them go. So they departed from the presence of the council, </a:t>
            </a:r>
            <a:r>
              <a:rPr lang="en-US" sz="3200" b="1" i="1" dirty="0">
                <a:solidFill>
                  <a:srgbClr val="800000"/>
                </a:solidFill>
                <a:effectLst>
                  <a:outerShdw blurRad="38100" dist="38100" dir="2700000" algn="tl">
                    <a:srgbClr val="000000">
                      <a:alpha val="43137"/>
                    </a:srgbClr>
                  </a:outerShdw>
                </a:effectLst>
              </a:rPr>
              <a:t>rejoicing</a:t>
            </a:r>
            <a:r>
              <a:rPr lang="en-US" sz="3200" b="1" i="1" dirty="0">
                <a:solidFill>
                  <a:srgbClr val="C00000"/>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that they were </a:t>
            </a:r>
            <a:r>
              <a:rPr lang="en-US" sz="3200" b="1" i="1" dirty="0">
                <a:solidFill>
                  <a:srgbClr val="800000"/>
                </a:solidFill>
                <a:effectLst>
                  <a:outerShdw blurRad="38100" dist="38100" dir="2700000" algn="tl">
                    <a:srgbClr val="000000">
                      <a:alpha val="43137"/>
                    </a:srgbClr>
                  </a:outerShdw>
                </a:effectLst>
              </a:rPr>
              <a:t>counted worthy to suffer</a:t>
            </a:r>
            <a:r>
              <a:rPr lang="en-US" sz="3200" b="1" i="1" dirty="0">
                <a:solidFill>
                  <a:srgbClr val="C00000"/>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shame for His name. And</a:t>
            </a:r>
            <a:r>
              <a:rPr lang="en-US" sz="3200" i="1" dirty="0">
                <a:solidFill>
                  <a:srgbClr val="800000"/>
                </a:solidFill>
                <a:effectLst>
                  <a:outerShdw blurRad="38100" dist="38100" dir="2700000" algn="tl">
                    <a:srgbClr val="000000">
                      <a:alpha val="43137"/>
                    </a:srgbClr>
                  </a:outerShdw>
                </a:effectLst>
              </a:rPr>
              <a:t> </a:t>
            </a:r>
            <a:r>
              <a:rPr lang="en-US" sz="3200" b="1" i="1" dirty="0">
                <a:solidFill>
                  <a:srgbClr val="800000"/>
                </a:solidFill>
                <a:effectLst>
                  <a:outerShdw blurRad="38100" dist="38100" dir="2700000" algn="tl">
                    <a:srgbClr val="000000">
                      <a:alpha val="43137"/>
                    </a:srgbClr>
                  </a:outerShdw>
                </a:effectLst>
              </a:rPr>
              <a:t>daily</a:t>
            </a:r>
            <a:r>
              <a:rPr lang="en-US" sz="3200" i="1" dirty="0">
                <a:solidFill>
                  <a:srgbClr val="800000"/>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in the </a:t>
            </a:r>
            <a:r>
              <a:rPr lang="en-US" sz="3200" b="1" i="1" dirty="0">
                <a:solidFill>
                  <a:srgbClr val="800000"/>
                </a:solidFill>
                <a:effectLst>
                  <a:outerShdw blurRad="38100" dist="38100" dir="2700000" algn="tl">
                    <a:srgbClr val="000000">
                      <a:alpha val="43137"/>
                    </a:srgbClr>
                  </a:outerShdw>
                </a:effectLst>
              </a:rPr>
              <a:t>temple</a:t>
            </a:r>
            <a:r>
              <a:rPr lang="en-US" sz="3200" i="1" dirty="0">
                <a:effectLst>
                  <a:outerShdw blurRad="38100" dist="38100" dir="2700000" algn="tl">
                    <a:srgbClr val="000000">
                      <a:alpha val="43137"/>
                    </a:srgbClr>
                  </a:outerShdw>
                </a:effectLst>
              </a:rPr>
              <a:t>, and in</a:t>
            </a:r>
            <a:r>
              <a:rPr lang="en-US" sz="3200" i="1" dirty="0">
                <a:solidFill>
                  <a:srgbClr val="800000"/>
                </a:solidFill>
                <a:effectLst>
                  <a:outerShdw blurRad="38100" dist="38100" dir="2700000" algn="tl">
                    <a:srgbClr val="000000">
                      <a:alpha val="43137"/>
                    </a:srgbClr>
                  </a:outerShdw>
                </a:effectLst>
              </a:rPr>
              <a:t> </a:t>
            </a:r>
            <a:r>
              <a:rPr lang="en-US" sz="3200" b="1" i="1" dirty="0">
                <a:solidFill>
                  <a:srgbClr val="800000"/>
                </a:solidFill>
                <a:effectLst>
                  <a:outerShdw blurRad="38100" dist="38100" dir="2700000" algn="tl">
                    <a:srgbClr val="000000">
                      <a:alpha val="43137"/>
                    </a:srgbClr>
                  </a:outerShdw>
                </a:effectLst>
              </a:rPr>
              <a:t>every house</a:t>
            </a:r>
            <a:r>
              <a:rPr lang="en-US" sz="3200" i="1" dirty="0">
                <a:effectLst>
                  <a:outerShdw blurRad="38100" dist="38100" dir="2700000" algn="tl">
                    <a:srgbClr val="000000">
                      <a:alpha val="43137"/>
                    </a:srgbClr>
                  </a:outerShdw>
                </a:effectLst>
              </a:rPr>
              <a:t>, </a:t>
            </a:r>
            <a:r>
              <a:rPr lang="en-US" sz="3200" b="1" i="1" dirty="0">
                <a:solidFill>
                  <a:srgbClr val="800000"/>
                </a:solidFill>
                <a:effectLst>
                  <a:outerShdw blurRad="38100" dist="38100" dir="2700000" algn="tl">
                    <a:srgbClr val="000000">
                      <a:alpha val="43137"/>
                    </a:srgbClr>
                  </a:outerShdw>
                </a:effectLst>
              </a:rPr>
              <a:t>they did not cease</a:t>
            </a:r>
            <a:r>
              <a:rPr lang="en-US" sz="3200" i="1" dirty="0">
                <a:solidFill>
                  <a:srgbClr val="800000"/>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teaching and preaching Jesus as the Christ.”</a:t>
            </a:r>
            <a:r>
              <a:rPr lang="en-US" sz="28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(Acts 5:40-42 cf. Matthew 5:10-12)</a:t>
            </a:r>
            <a:endParaRPr lang="en-US" sz="3200" i="1" dirty="0"/>
          </a:p>
          <a:p>
            <a:pPr marL="457200" lvl="1" indent="0">
              <a:buNone/>
            </a:pPr>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20905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2E8-83AB-CBDD-2266-EFBF15F72CAF}"/>
              </a:ext>
            </a:extLst>
          </p:cNvPr>
          <p:cNvSpPr>
            <a:spLocks noGrp="1"/>
          </p:cNvSpPr>
          <p:nvPr>
            <p:ph type="title"/>
          </p:nvPr>
        </p:nvSpPr>
        <p:spPr/>
        <p:txBody>
          <a:bodyPr/>
          <a:lstStyle/>
          <a:p>
            <a:r>
              <a:rPr lang="en-US" b="1" dirty="0">
                <a:latin typeface="Bookman Old Style" panose="02050604050505020204" pitchFamily="18" charset="0"/>
              </a:rPr>
              <a:t>Lessons for Us </a:t>
            </a:r>
          </a:p>
        </p:txBody>
      </p:sp>
      <p:sp>
        <p:nvSpPr>
          <p:cNvPr id="3" name="Content Placeholder 2">
            <a:extLst>
              <a:ext uri="{FF2B5EF4-FFF2-40B4-BE49-F238E27FC236}">
                <a16:creationId xmlns:a16="http://schemas.microsoft.com/office/drawing/2014/main" id="{4EFA3ACD-E710-E4ED-82E1-07B13D1FB652}"/>
              </a:ext>
            </a:extLst>
          </p:cNvPr>
          <p:cNvSpPr>
            <a:spLocks noGrp="1"/>
          </p:cNvSpPr>
          <p:nvPr>
            <p:ph idx="1"/>
          </p:nvPr>
        </p:nvSpPr>
        <p:spPr>
          <a:xfrm>
            <a:off x="628650" y="1540934"/>
            <a:ext cx="7886700" cy="4951940"/>
          </a:xfrm>
        </p:spPr>
        <p:txBody>
          <a:bodyPr>
            <a:normAutofit lnSpcReduction="10000"/>
          </a:bodyPr>
          <a:lstStyle/>
          <a:p>
            <a:pPr marL="514350" indent="-514350">
              <a:buFont typeface="+mj-lt"/>
              <a:buAutoNum type="arabicPeriod"/>
            </a:pPr>
            <a:r>
              <a:rPr lang="en-US" sz="3200" b="1" dirty="0"/>
              <a:t>Suffering for Jesus is a privilege that  brings joy</a:t>
            </a:r>
            <a:r>
              <a:rPr lang="en-US" sz="3200" dirty="0"/>
              <a:t>.</a:t>
            </a:r>
          </a:p>
          <a:p>
            <a:pPr lvl="1"/>
            <a:r>
              <a:rPr lang="en-US" sz="3200" i="1" dirty="0">
                <a:solidFill>
                  <a:srgbClr val="800000"/>
                </a:solidFill>
                <a:effectLst>
                  <a:outerShdw blurRad="38100" dist="38100" dir="2700000" algn="tl">
                    <a:srgbClr val="000000">
                      <a:alpha val="43137"/>
                    </a:srgbClr>
                  </a:outerShdw>
                </a:effectLst>
              </a:rPr>
              <a:t>This requires and develops spiritual maturity (James 1:2-4; 1 Peter 1:6-9).</a:t>
            </a:r>
            <a:endParaRPr lang="en-US" sz="3200" dirty="0">
              <a:solidFill>
                <a:srgbClr val="800000"/>
              </a:solidFill>
            </a:endParaRPr>
          </a:p>
          <a:p>
            <a:pPr marL="508000" indent="-508000">
              <a:buFont typeface="+mj-lt"/>
              <a:buAutoNum type="arabicPeriod"/>
            </a:pPr>
            <a:r>
              <a:rPr lang="en-US" sz="3200" b="1" dirty="0">
                <a:effectLst>
                  <a:outerShdw blurRad="38100" dist="38100" dir="2700000" algn="tl">
                    <a:srgbClr val="000000">
                      <a:alpha val="43137"/>
                    </a:srgbClr>
                  </a:outerShdw>
                </a:effectLst>
              </a:rPr>
              <a:t>One cannot </a:t>
            </a:r>
            <a:r>
              <a:rPr lang="en-US" sz="3200" b="1" dirty="0"/>
              <a:t>successfully</a:t>
            </a:r>
            <a:r>
              <a:rPr lang="en-US" sz="3200" b="1" dirty="0">
                <a:effectLst>
                  <a:outerShdw blurRad="38100" dist="38100" dir="2700000" algn="tl">
                    <a:srgbClr val="000000">
                      <a:alpha val="43137"/>
                    </a:srgbClr>
                  </a:outerShdw>
                </a:effectLst>
              </a:rPr>
              <a:t> oppose God.  </a:t>
            </a:r>
          </a:p>
          <a:p>
            <a:pPr lvl="1"/>
            <a:r>
              <a:rPr lang="en-US" sz="3200" i="1" dirty="0">
                <a:solidFill>
                  <a:srgbClr val="800000"/>
                </a:solidFill>
                <a:effectLst>
                  <a:outerShdw blurRad="38100" dist="38100" dir="2700000" algn="tl">
                    <a:srgbClr val="000000">
                      <a:alpha val="43137"/>
                    </a:srgbClr>
                  </a:outerShdw>
                </a:effectLst>
              </a:rPr>
              <a:t>The apostles noted this in their prayer    after their first encounter with the   Council (Acts 4:25-26; cf. Psalm 2).</a:t>
            </a:r>
          </a:p>
          <a:p>
            <a:pPr lvl="1"/>
            <a:r>
              <a:rPr lang="en-US" sz="3200" i="1" dirty="0">
                <a:solidFill>
                  <a:srgbClr val="800000"/>
                </a:solidFill>
                <a:effectLst>
                  <a:outerShdw blurRad="38100" dist="38100" dir="2700000" algn="tl">
                    <a:srgbClr val="000000">
                      <a:alpha val="43137"/>
                    </a:srgbClr>
                  </a:outerShdw>
                </a:effectLst>
              </a:rPr>
              <a:t>To be on the opposing side of God is to face His wrath in the end (Hebrews 10:31; Galatians 6:7).</a:t>
            </a:r>
          </a:p>
          <a:p>
            <a:pPr lvl="1"/>
            <a:endParaRPr lang="en-US" dirty="0"/>
          </a:p>
        </p:txBody>
      </p:sp>
    </p:spTree>
    <p:extLst>
      <p:ext uri="{BB962C8B-B14F-4D97-AF65-F5344CB8AC3E}">
        <p14:creationId xmlns:p14="http://schemas.microsoft.com/office/powerpoint/2010/main" val="26909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641168"/>
            <a:ext cx="3441700" cy="1674626"/>
          </a:xfrm>
        </p:spPr>
        <p:txBody>
          <a:bodyPr>
            <a:normAutofit/>
          </a:bodyPr>
          <a:lstStyle/>
          <a:p>
            <a:pPr>
              <a:spcBef>
                <a:spcPts val="600"/>
              </a:spcBef>
            </a:pPr>
            <a:r>
              <a:rPr lang="en-US" sz="4800" b="1">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8</a:t>
            </a:r>
            <a:endPar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5:12-42</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619091" y="4040281"/>
            <a:ext cx="3307231" cy="1938992"/>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apostles’ second appearance before the Sanhedrin council</a:t>
            </a:r>
            <a:endParaRPr 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332" y="460937"/>
            <a:ext cx="8611335" cy="6397063"/>
          </a:xfrm>
        </p:spPr>
        <p:txBody>
          <a:bodyPr>
            <a:normAutofit lnSpcReduction="10000"/>
          </a:bodyPr>
          <a:lstStyle/>
          <a:p>
            <a:pPr marL="0" indent="0">
              <a:lnSpc>
                <a:spcPct val="100000"/>
              </a:lnSpc>
              <a:buNone/>
            </a:pPr>
            <a:r>
              <a:rPr lang="en-US" sz="3600" b="1" dirty="0">
                <a:latin typeface="Bookman Old Style" panose="02050604050505020204" pitchFamily="18" charset="0"/>
              </a:rPr>
              <a:t>The Apostles Continue their Work              </a:t>
            </a:r>
            <a:r>
              <a:rPr lang="en-US" sz="3200" dirty="0">
                <a:latin typeface="Bookman Old Style" panose="02050604050505020204" pitchFamily="18" charset="0"/>
              </a:rPr>
              <a:t>(Acts 5:12-16)</a:t>
            </a:r>
          </a:p>
          <a:p>
            <a:pPr marL="0" indent="0">
              <a:buNone/>
            </a:pPr>
            <a:endParaRPr lang="en-US" sz="300" dirty="0">
              <a:latin typeface="Bookman Old Style" panose="02050604050505020204" pitchFamily="18" charset="0"/>
            </a:endParaRPr>
          </a:p>
          <a:p>
            <a:pPr marL="350838" indent="-350838">
              <a:spcBef>
                <a:spcPts val="0"/>
              </a:spcBef>
            </a:pPr>
            <a:r>
              <a:rPr lang="en-US" sz="3200" dirty="0"/>
              <a:t>The disciples are together on Solomon’s porch.</a:t>
            </a:r>
          </a:p>
          <a:p>
            <a:pPr marL="350838" indent="-350838">
              <a:spcBef>
                <a:spcPts val="0"/>
              </a:spcBef>
            </a:pPr>
            <a:r>
              <a:rPr lang="en-US" sz="3200" b="1" dirty="0"/>
              <a:t>The apostles </a:t>
            </a:r>
            <a:r>
              <a:rPr lang="en-US" sz="3200" dirty="0"/>
              <a:t>continue to perform many miracles, attracting people from </a:t>
            </a:r>
            <a:r>
              <a:rPr lang="en-US" sz="3200" b="1" dirty="0"/>
              <a:t>other Judean cities </a:t>
            </a:r>
            <a:r>
              <a:rPr lang="en-US" sz="3200" dirty="0"/>
              <a:t>(Acts 5:16, cf. 2:43; 3:6-9; 4:33; 1:8</a:t>
            </a:r>
            <a:r>
              <a:rPr lang="en-US" dirty="0"/>
              <a:t>)</a:t>
            </a:r>
            <a:endParaRPr lang="en-US" sz="3200" dirty="0"/>
          </a:p>
          <a:p>
            <a:pPr marL="808038" lvl="1" indent="-350838">
              <a:spcBef>
                <a:spcPts val="0"/>
              </a:spcBef>
            </a:pPr>
            <a:r>
              <a:rPr lang="en-US" sz="3200" i="1" dirty="0">
                <a:effectLst>
                  <a:outerShdw blurRad="38100" dist="38100" dir="2700000" algn="tl">
                    <a:srgbClr val="000000">
                      <a:alpha val="43137"/>
                    </a:srgbClr>
                  </a:outerShdw>
                </a:effectLst>
              </a:rPr>
              <a:t>Although </a:t>
            </a:r>
            <a:r>
              <a:rPr lang="en-US" sz="3200" i="1" dirty="0">
                <a:solidFill>
                  <a:srgbClr val="800000"/>
                </a:solidFill>
                <a:effectLst>
                  <a:outerShdw blurRad="38100" dist="38100" dir="2700000" algn="tl">
                    <a:srgbClr val="000000">
                      <a:alpha val="43137"/>
                    </a:srgbClr>
                  </a:outerShdw>
                </a:effectLst>
              </a:rPr>
              <a:t>“none of the rest”* </a:t>
            </a:r>
            <a:r>
              <a:rPr lang="en-US" sz="3200" i="1" dirty="0">
                <a:effectLst>
                  <a:outerShdw blurRad="38100" dist="38100" dir="2700000" algn="tl">
                    <a:srgbClr val="000000">
                      <a:alpha val="43137"/>
                    </a:srgbClr>
                  </a:outerShdw>
                </a:effectLst>
              </a:rPr>
              <a:t>dared join them, the saints were highly esteemed by the people (cf. John 12:42-43).</a:t>
            </a:r>
          </a:p>
          <a:p>
            <a:pPr marL="350838" indent="-350838">
              <a:spcBef>
                <a:spcPts val="0"/>
              </a:spcBef>
            </a:pPr>
            <a:r>
              <a:rPr lang="en-US" sz="3200" b="1" dirty="0"/>
              <a:t>Multitudes of believers were increasingly added </a:t>
            </a:r>
            <a:r>
              <a:rPr lang="en-US" sz="3200" dirty="0"/>
              <a:t>to the Lord, both men and women.</a:t>
            </a:r>
          </a:p>
          <a:p>
            <a:pPr marL="350838" indent="-350838">
              <a:spcBef>
                <a:spcPts val="0"/>
              </a:spcBef>
            </a:pPr>
            <a:r>
              <a:rPr lang="en-US" sz="3200" b="1" dirty="0"/>
              <a:t>Many were brought for healing</a:t>
            </a:r>
            <a:r>
              <a:rPr lang="en-US" sz="3200" dirty="0"/>
              <a:t>.  They were laid in the streets hoping that at least Peter’s shadow would fall on them as he passed by – </a:t>
            </a:r>
            <a:r>
              <a:rPr lang="en-US" sz="3200" i="1" dirty="0">
                <a:solidFill>
                  <a:srgbClr val="800000"/>
                </a:solidFill>
                <a:effectLst>
                  <a:outerShdw blurRad="38100" dist="38100" dir="2700000" algn="tl">
                    <a:srgbClr val="000000">
                      <a:alpha val="43137"/>
                    </a:srgbClr>
                  </a:outerShdw>
                </a:effectLst>
              </a:rPr>
              <a:t>“and they were all healed!”</a:t>
            </a:r>
          </a:p>
          <a:p>
            <a:endParaRPr lang="en-US" dirty="0"/>
          </a:p>
        </p:txBody>
      </p:sp>
    </p:spTree>
    <p:extLst>
      <p:ext uri="{BB962C8B-B14F-4D97-AF65-F5344CB8AC3E}">
        <p14:creationId xmlns:p14="http://schemas.microsoft.com/office/powerpoint/2010/main" val="26099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47CE-29C9-E448-EFC1-653DCFEBB369}"/>
              </a:ext>
            </a:extLst>
          </p:cNvPr>
          <p:cNvSpPr>
            <a:spLocks noGrp="1"/>
          </p:cNvSpPr>
          <p:nvPr>
            <p:ph type="title"/>
          </p:nvPr>
        </p:nvSpPr>
        <p:spPr>
          <a:xfrm>
            <a:off x="628650" y="365127"/>
            <a:ext cx="7886700" cy="996746"/>
          </a:xfrm>
        </p:spPr>
        <p:txBody>
          <a:bodyPr>
            <a:normAutofit/>
          </a:bodyPr>
          <a:lstStyle/>
          <a:p>
            <a:pPr algn="ctr"/>
            <a:r>
              <a:rPr lang="en-US" sz="5400" b="1" dirty="0">
                <a:latin typeface="+mn-lt"/>
              </a:rPr>
              <a:t>Herod’s Temple</a:t>
            </a:r>
          </a:p>
        </p:txBody>
      </p:sp>
      <p:sp>
        <p:nvSpPr>
          <p:cNvPr id="3" name="Content Placeholder 2">
            <a:extLst>
              <a:ext uri="{FF2B5EF4-FFF2-40B4-BE49-F238E27FC236}">
                <a16:creationId xmlns:a16="http://schemas.microsoft.com/office/drawing/2014/main" id="{914D5C9F-3DEE-BA67-916A-6065FEB59C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FECBC7-F16C-022E-5E62-91913198FD60}"/>
              </a:ext>
            </a:extLst>
          </p:cNvPr>
          <p:cNvPicPr>
            <a:picLocks noChangeAspect="1"/>
          </p:cNvPicPr>
          <p:nvPr/>
        </p:nvPicPr>
        <p:blipFill>
          <a:blip r:embed="rId3"/>
          <a:stretch>
            <a:fillRect/>
          </a:stretch>
        </p:blipFill>
        <p:spPr>
          <a:xfrm>
            <a:off x="0" y="1517515"/>
            <a:ext cx="9144000" cy="5303973"/>
          </a:xfrm>
          <a:prstGeom prst="rect">
            <a:avLst/>
          </a:prstGeom>
        </p:spPr>
      </p:pic>
    </p:spTree>
    <p:extLst>
      <p:ext uri="{BB962C8B-B14F-4D97-AF65-F5344CB8AC3E}">
        <p14:creationId xmlns:p14="http://schemas.microsoft.com/office/powerpoint/2010/main" val="246474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2110-FBD9-D88F-DC15-A6396BD03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FC620-1A02-1D7A-E326-F46548FFEF28}"/>
              </a:ext>
            </a:extLst>
          </p:cNvPr>
          <p:cNvSpPr>
            <a:spLocks noGrp="1"/>
          </p:cNvSpPr>
          <p:nvPr>
            <p:ph type="title"/>
          </p:nvPr>
        </p:nvSpPr>
        <p:spPr>
          <a:xfrm>
            <a:off x="628650" y="190770"/>
            <a:ext cx="7886700" cy="1325563"/>
          </a:xfrm>
        </p:spPr>
        <p:txBody>
          <a:bodyPr>
            <a:normAutofit/>
          </a:bodyPr>
          <a:lstStyle/>
          <a:p>
            <a:r>
              <a:rPr lang="en-US" b="1" dirty="0">
                <a:latin typeface="Bookman Old Style" panose="02050604050505020204" pitchFamily="18" charset="0"/>
              </a:rPr>
              <a:t>The Apostles are Arrested</a:t>
            </a:r>
            <a:br>
              <a:rPr lang="en-US" b="1" dirty="0">
                <a:latin typeface="Bookman Old Style" panose="02050604050505020204" pitchFamily="18" charset="0"/>
              </a:rPr>
            </a:br>
            <a:r>
              <a:rPr lang="en-US" sz="32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C5DB9C8-77B0-F87B-30C0-B5C7101D79EE}"/>
              </a:ext>
            </a:extLst>
          </p:cNvPr>
          <p:cNvSpPr>
            <a:spLocks noGrp="1"/>
          </p:cNvSpPr>
          <p:nvPr>
            <p:ph idx="1"/>
          </p:nvPr>
        </p:nvSpPr>
        <p:spPr>
          <a:xfrm>
            <a:off x="272375" y="1516332"/>
            <a:ext cx="8746498" cy="5526493"/>
          </a:xfrm>
        </p:spPr>
        <p:txBody>
          <a:bodyPr>
            <a:normAutofit fontScale="92500" lnSpcReduction="20000"/>
          </a:bodyPr>
          <a:lstStyle/>
          <a:p>
            <a:pPr>
              <a:spcBef>
                <a:spcPts val="600"/>
              </a:spcBef>
            </a:pPr>
            <a:r>
              <a:rPr lang="en-US" sz="3500" b="1" dirty="0"/>
              <a:t>The High Priest and Sadducees are “filled with </a:t>
            </a:r>
            <a:r>
              <a:rPr lang="en-US" sz="3500" b="1" u="sng" dirty="0"/>
              <a:t>indignation</a:t>
            </a:r>
            <a:r>
              <a:rPr lang="en-US" sz="3500" b="1" dirty="0"/>
              <a:t>” and have the apostles imprisoned.</a:t>
            </a:r>
          </a:p>
          <a:p>
            <a:pPr>
              <a:spcBef>
                <a:spcPts val="600"/>
              </a:spcBef>
            </a:pPr>
            <a:r>
              <a:rPr lang="en-US" sz="3500" b="1" dirty="0"/>
              <a:t>An angel frees the apostles at night.</a:t>
            </a:r>
          </a:p>
          <a:p>
            <a:pPr marL="509588" lvl="1" indent="-277813">
              <a:spcBef>
                <a:spcPts val="600"/>
              </a:spcBef>
            </a:pPr>
            <a:r>
              <a:rPr lang="en-US" sz="3200" i="1" dirty="0">
                <a:solidFill>
                  <a:srgbClr val="800000"/>
                </a:solidFill>
                <a:effectLst>
                  <a:outerShdw blurRad="38100" dist="38100" dir="2700000" algn="tl">
                    <a:srgbClr val="000000">
                      <a:alpha val="43137"/>
                    </a:srgbClr>
                  </a:outerShdw>
                </a:effectLst>
              </a:rPr>
              <a:t>He commands them to “Go and stand in the temple and speak to the people all the </a:t>
            </a:r>
            <a:r>
              <a:rPr lang="en-US" sz="3200" b="1" i="1" dirty="0">
                <a:solidFill>
                  <a:srgbClr val="800000"/>
                </a:solidFill>
                <a:effectLst>
                  <a:outerShdw blurRad="38100" dist="38100" dir="2700000" algn="tl">
                    <a:srgbClr val="000000">
                      <a:alpha val="43137"/>
                    </a:srgbClr>
                  </a:outerShdw>
                </a:effectLst>
              </a:rPr>
              <a:t>words of this Life</a:t>
            </a:r>
            <a:r>
              <a:rPr lang="en-US" sz="3200" i="1" dirty="0">
                <a:solidFill>
                  <a:srgbClr val="800000"/>
                </a:solidFill>
                <a:effectLst>
                  <a:outerShdw blurRad="38100" dist="38100" dir="2700000" algn="tl">
                    <a:srgbClr val="000000">
                      <a:alpha val="43137"/>
                    </a:srgbClr>
                  </a:outerShdw>
                </a:effectLst>
              </a:rPr>
              <a:t>.” </a:t>
            </a:r>
          </a:p>
          <a:p>
            <a:pPr marL="509588" lvl="1" indent="-277813">
              <a:spcBef>
                <a:spcPts val="600"/>
              </a:spcBef>
            </a:pPr>
            <a:r>
              <a:rPr lang="en-US" sz="3200" i="1" dirty="0">
                <a:solidFill>
                  <a:srgbClr val="800000"/>
                </a:solidFill>
                <a:effectLst>
                  <a:outerShdw blurRad="38100" dist="38100" dir="2700000" algn="tl">
                    <a:srgbClr val="000000">
                      <a:alpha val="43137"/>
                    </a:srgbClr>
                  </a:outerShdw>
                </a:effectLst>
              </a:rPr>
              <a:t>At</a:t>
            </a:r>
            <a:r>
              <a:rPr lang="en-US" sz="3200" b="1" i="1" dirty="0">
                <a:solidFill>
                  <a:srgbClr val="800000"/>
                </a:solidFill>
                <a:effectLst>
                  <a:outerShdw blurRad="38100" dist="38100" dir="2700000" algn="tl">
                    <a:srgbClr val="000000">
                      <a:alpha val="43137"/>
                    </a:srgbClr>
                  </a:outerShdw>
                </a:effectLst>
              </a:rPr>
              <a:t> daybreak </a:t>
            </a:r>
            <a:r>
              <a:rPr lang="en-US" sz="3200" i="1" dirty="0">
                <a:solidFill>
                  <a:srgbClr val="800000"/>
                </a:solidFill>
                <a:effectLst>
                  <a:outerShdw blurRad="38100" dist="38100" dir="2700000" algn="tl">
                    <a:srgbClr val="000000">
                      <a:alpha val="43137"/>
                    </a:srgbClr>
                  </a:outerShdw>
                </a:effectLst>
              </a:rPr>
              <a:t>they enter the temple and teach</a:t>
            </a:r>
            <a:r>
              <a:rPr lang="en-US" sz="3200" i="1" dirty="0">
                <a:solidFill>
                  <a:srgbClr val="C00000"/>
                </a:solidFill>
                <a:effectLst>
                  <a:outerShdw blurRad="38100" dist="38100" dir="2700000" algn="tl">
                    <a:srgbClr val="000000">
                      <a:alpha val="43137"/>
                    </a:srgbClr>
                  </a:outerShdw>
                </a:effectLst>
              </a:rPr>
              <a:t>.</a:t>
            </a:r>
          </a:p>
          <a:p>
            <a:pPr marL="233363" indent="-233363">
              <a:spcBef>
                <a:spcPts val="600"/>
              </a:spcBef>
            </a:pPr>
            <a:r>
              <a:rPr lang="en-US" sz="3500" b="1" dirty="0"/>
              <a:t>The High Priest and the council send officers to bring the apostles out of prison.</a:t>
            </a:r>
          </a:p>
          <a:p>
            <a:pPr marL="509588" lvl="1" indent="-277813">
              <a:spcBef>
                <a:spcPts val="600"/>
              </a:spcBef>
            </a:pPr>
            <a:r>
              <a:rPr lang="en-US" sz="3200" i="1" dirty="0">
                <a:solidFill>
                  <a:srgbClr val="800000"/>
                </a:solidFill>
                <a:effectLst>
                  <a:outerShdw blurRad="38100" dist="38100" dir="2700000" algn="tl">
                    <a:srgbClr val="000000">
                      <a:alpha val="43137"/>
                    </a:srgbClr>
                  </a:outerShdw>
                </a:effectLst>
              </a:rPr>
              <a:t>The officers return and report that they found the prison locked and guards at the doors, but no one inside. </a:t>
            </a:r>
          </a:p>
          <a:p>
            <a:pPr marL="509588" lvl="1" indent="-277813">
              <a:spcBef>
                <a:spcPts val="600"/>
              </a:spcBef>
            </a:pPr>
            <a:r>
              <a:rPr lang="en-US" sz="3200" i="1" dirty="0">
                <a:solidFill>
                  <a:srgbClr val="800000"/>
                </a:solidFill>
                <a:effectLst>
                  <a:outerShdw blurRad="38100" dist="38100" dir="2700000" algn="tl">
                    <a:srgbClr val="000000">
                      <a:alpha val="43137"/>
                    </a:srgbClr>
                  </a:outerShdw>
                </a:effectLst>
              </a:rPr>
              <a:t>Someone informs the “perplexed” council that “The men whom you put in prison are standing in the temple and teaching the people.”</a:t>
            </a:r>
          </a:p>
          <a:p>
            <a:pPr marL="52388" indent="-220663">
              <a:spcBef>
                <a:spcPts val="600"/>
              </a:spcBef>
            </a:pPr>
            <a:endParaRPr lang="en-US" sz="3600" b="1" dirty="0"/>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8303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a:bodyPr>
          <a:lstStyle/>
          <a:p>
            <a:r>
              <a:rPr lang="en-US" b="1" dirty="0">
                <a:latin typeface="Bookman Old Style" panose="02050604050505020204" pitchFamily="18" charset="0"/>
              </a:rPr>
              <a:t>The Apostles on Trial</a:t>
            </a:r>
            <a:br>
              <a:rPr lang="en-US" b="1" dirty="0">
                <a:latin typeface="Bookman Old Style" panose="02050604050505020204" pitchFamily="18" charset="0"/>
              </a:rPr>
            </a:br>
            <a:r>
              <a:rPr lang="en-US" sz="32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p:cNvSpPr>
            <a:spLocks noGrp="1"/>
          </p:cNvSpPr>
          <p:nvPr>
            <p:ph idx="1"/>
          </p:nvPr>
        </p:nvSpPr>
        <p:spPr>
          <a:xfrm>
            <a:off x="486383" y="1516332"/>
            <a:ext cx="8403617" cy="5341667"/>
          </a:xfrm>
        </p:spPr>
        <p:txBody>
          <a:bodyPr>
            <a:normAutofit/>
          </a:bodyPr>
          <a:lstStyle/>
          <a:p>
            <a:pPr>
              <a:spcBef>
                <a:spcPts val="600"/>
              </a:spcBef>
            </a:pPr>
            <a:r>
              <a:rPr lang="en-US" sz="3200" b="1" dirty="0"/>
              <a:t>The captain and the officers go to the temple and bring the apostles before the council. </a:t>
            </a:r>
          </a:p>
          <a:p>
            <a:pPr marL="563563" lvl="1" indent="-330200">
              <a:spcBef>
                <a:spcPts val="600"/>
              </a:spcBef>
            </a:pPr>
            <a:r>
              <a:rPr lang="en-US" sz="3000" i="1" dirty="0">
                <a:solidFill>
                  <a:srgbClr val="800000"/>
                </a:solidFill>
                <a:effectLst>
                  <a:outerShdw blurRad="38100" dist="38100" dir="2700000" algn="tl">
                    <a:srgbClr val="000000">
                      <a:alpha val="43137"/>
                    </a:srgbClr>
                  </a:outerShdw>
                </a:effectLst>
              </a:rPr>
              <a:t>But they do so “without violence, for </a:t>
            </a:r>
            <a:r>
              <a:rPr lang="en-US" sz="3000" b="1" i="1" dirty="0">
                <a:solidFill>
                  <a:srgbClr val="800000"/>
                </a:solidFill>
                <a:effectLst>
                  <a:outerShdw blurRad="38100" dist="38100" dir="2700000" algn="tl">
                    <a:srgbClr val="000000">
                      <a:alpha val="43137"/>
                    </a:srgbClr>
                  </a:outerShdw>
                </a:effectLst>
              </a:rPr>
              <a:t>they feared the people</a:t>
            </a:r>
            <a:r>
              <a:rPr lang="en-US" sz="3000" i="1" dirty="0">
                <a:solidFill>
                  <a:srgbClr val="800000"/>
                </a:solidFill>
                <a:effectLst>
                  <a:outerShdw blurRad="38100" dist="38100" dir="2700000" algn="tl">
                    <a:srgbClr val="000000">
                      <a:alpha val="43137"/>
                    </a:srgbClr>
                  </a:outerShdw>
                </a:effectLst>
              </a:rPr>
              <a:t>, lest they should be stoned.”</a:t>
            </a:r>
          </a:p>
          <a:p>
            <a:pPr marL="231775" indent="-231775">
              <a:spcBef>
                <a:spcPts val="600"/>
              </a:spcBef>
            </a:pPr>
            <a:r>
              <a:rPr lang="en-US" sz="3200" b="1" dirty="0"/>
              <a:t>The high priest accuses the apostles of…</a:t>
            </a:r>
          </a:p>
          <a:p>
            <a:pPr marL="563563" lvl="1" indent="-330200">
              <a:spcBef>
                <a:spcPts val="600"/>
              </a:spcBef>
            </a:pPr>
            <a:r>
              <a:rPr lang="en-US" sz="3000" b="1" i="1" dirty="0">
                <a:solidFill>
                  <a:srgbClr val="800000"/>
                </a:solidFill>
                <a:effectLst>
                  <a:outerShdw blurRad="38100" dist="38100" dir="2700000" algn="tl">
                    <a:srgbClr val="000000">
                      <a:alpha val="43137"/>
                    </a:srgbClr>
                  </a:outerShdw>
                </a:effectLst>
              </a:rPr>
              <a:t>Disregarding the council’s command </a:t>
            </a:r>
            <a:r>
              <a:rPr lang="en-US" sz="3000" i="1" dirty="0">
                <a:solidFill>
                  <a:srgbClr val="800000"/>
                </a:solidFill>
                <a:effectLst>
                  <a:outerShdw blurRad="38100" dist="38100" dir="2700000" algn="tl">
                    <a:srgbClr val="000000">
                      <a:alpha val="43137"/>
                    </a:srgbClr>
                  </a:outerShdw>
                </a:effectLst>
              </a:rPr>
              <a:t>“not to teach” in the name of Jesus.</a:t>
            </a:r>
          </a:p>
          <a:p>
            <a:pPr marL="563563" lvl="1" indent="-330200">
              <a:spcBef>
                <a:spcPts val="600"/>
              </a:spcBef>
            </a:pPr>
            <a:r>
              <a:rPr lang="en-US" sz="3000" b="1" i="1" dirty="0">
                <a:solidFill>
                  <a:srgbClr val="800000"/>
                </a:solidFill>
                <a:effectLst>
                  <a:outerShdw blurRad="38100" dist="38100" dir="2700000" algn="tl">
                    <a:srgbClr val="000000">
                      <a:alpha val="43137"/>
                    </a:srgbClr>
                  </a:outerShdw>
                </a:effectLst>
              </a:rPr>
              <a:t>Filling Jerusalem with their doctrine </a:t>
            </a:r>
            <a:r>
              <a:rPr lang="en-US" sz="3000" i="1" dirty="0">
                <a:solidFill>
                  <a:srgbClr val="800000"/>
                </a:solidFill>
                <a:effectLst>
                  <a:outerShdw blurRad="38100" dist="38100" dir="2700000" algn="tl">
                    <a:srgbClr val="000000">
                      <a:alpha val="43137"/>
                    </a:srgbClr>
                  </a:outerShdw>
                </a:effectLst>
              </a:rPr>
              <a:t>and </a:t>
            </a:r>
            <a:r>
              <a:rPr lang="en-US" sz="3000" b="1" i="1" dirty="0">
                <a:solidFill>
                  <a:srgbClr val="800000"/>
                </a:solidFill>
                <a:effectLst>
                  <a:outerShdw blurRad="38100" dist="38100" dir="2700000" algn="tl">
                    <a:srgbClr val="000000">
                      <a:alpha val="43137"/>
                    </a:srgbClr>
                  </a:outerShdw>
                </a:effectLst>
              </a:rPr>
              <a:t>intending to bring Jesus’ blood </a:t>
            </a:r>
            <a:r>
              <a:rPr lang="en-US" sz="3000" i="1" dirty="0">
                <a:solidFill>
                  <a:srgbClr val="800000"/>
                </a:solidFill>
                <a:effectLst>
                  <a:outerShdw blurRad="38100" dist="38100" dir="2700000" algn="tl">
                    <a:srgbClr val="000000">
                      <a:alpha val="43137"/>
                    </a:srgbClr>
                  </a:outerShdw>
                </a:effectLst>
              </a:rPr>
              <a:t>on the Jews (cp. Matt. 27:24-25).</a:t>
            </a:r>
          </a:p>
          <a:p>
            <a:pPr marL="52388" indent="-220663">
              <a:spcBef>
                <a:spcPts val="600"/>
              </a:spcBef>
            </a:pPr>
            <a:endParaRPr lang="en-US" sz="3600" b="1" dirty="0"/>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5183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1"/>
            <a:ext cx="7886700" cy="1060514"/>
          </a:xfrm>
        </p:spPr>
        <p:txBody>
          <a:bodyPr>
            <a:normAutofit fontScale="90000"/>
          </a:bodyPr>
          <a:lstStyle/>
          <a:p>
            <a:r>
              <a:rPr lang="en-US" b="1" dirty="0">
                <a:latin typeface="Bookman Old Style" panose="02050604050505020204" pitchFamily="18" charset="0"/>
              </a:rPr>
              <a:t>The Apostles on Trial</a:t>
            </a:r>
            <a:br>
              <a:rPr lang="en-US" b="1" dirty="0">
                <a:latin typeface="Bookman Old Style" panose="02050604050505020204" pitchFamily="18" charset="0"/>
              </a:rPr>
            </a:br>
            <a:r>
              <a:rPr lang="en-US" sz="36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p:cNvSpPr>
            <a:spLocks noGrp="1"/>
          </p:cNvSpPr>
          <p:nvPr>
            <p:ph idx="1"/>
          </p:nvPr>
        </p:nvSpPr>
        <p:spPr>
          <a:xfrm>
            <a:off x="628649" y="1540933"/>
            <a:ext cx="8329083" cy="5418133"/>
          </a:xfrm>
        </p:spPr>
        <p:txBody>
          <a:bodyPr>
            <a:normAutofit/>
          </a:bodyPr>
          <a:lstStyle/>
          <a:p>
            <a:pPr>
              <a:lnSpc>
                <a:spcPct val="95000"/>
              </a:lnSpc>
              <a:spcBef>
                <a:spcPts val="300"/>
              </a:spcBef>
            </a:pPr>
            <a:r>
              <a:rPr lang="en-US" sz="3200" b="1" dirty="0"/>
              <a:t>Peter responds to the charges (5:29-32):</a:t>
            </a:r>
          </a:p>
          <a:p>
            <a:pPr marL="509588" lvl="1" indent="-277813">
              <a:lnSpc>
                <a:spcPct val="95000"/>
              </a:lnSpc>
              <a:spcBef>
                <a:spcPts val="300"/>
              </a:spcBef>
            </a:pPr>
            <a:r>
              <a:rPr lang="en-US" sz="3000" i="1" dirty="0">
                <a:solidFill>
                  <a:srgbClr val="800000"/>
                </a:solidFill>
                <a:effectLst>
                  <a:outerShdw blurRad="38100" dist="38100" dir="2700000" algn="tl">
                    <a:srgbClr val="000000">
                      <a:alpha val="43137"/>
                    </a:srgbClr>
                  </a:outerShdw>
                </a:effectLst>
              </a:rPr>
              <a:t>“We ought to obey God rather than men.”</a:t>
            </a:r>
          </a:p>
          <a:p>
            <a:pPr marL="509588" lvl="1" indent="-277813">
              <a:lnSpc>
                <a:spcPct val="95000"/>
              </a:lnSpc>
              <a:spcBef>
                <a:spcPts val="300"/>
              </a:spcBef>
            </a:pPr>
            <a:r>
              <a:rPr lang="en-US" sz="3000" i="1" dirty="0">
                <a:solidFill>
                  <a:srgbClr val="800000"/>
                </a:solidFill>
                <a:effectLst>
                  <a:outerShdw blurRad="38100" dist="38100" dir="2700000" algn="tl">
                    <a:srgbClr val="000000">
                      <a:alpha val="43137"/>
                    </a:srgbClr>
                  </a:outerShdw>
                </a:effectLst>
              </a:rPr>
              <a:t>You murdered Jesus, but God raised Him.</a:t>
            </a:r>
          </a:p>
          <a:p>
            <a:pPr marL="509588" lvl="1" indent="-277813">
              <a:lnSpc>
                <a:spcPct val="95000"/>
              </a:lnSpc>
              <a:spcBef>
                <a:spcPts val="300"/>
              </a:spcBef>
            </a:pPr>
            <a:r>
              <a:rPr lang="en-US" sz="3000" i="1" dirty="0">
                <a:solidFill>
                  <a:srgbClr val="800000"/>
                </a:solidFill>
                <a:effectLst>
                  <a:outerShdw blurRad="38100" dist="38100" dir="2700000" algn="tl">
                    <a:srgbClr val="000000">
                      <a:alpha val="43137"/>
                    </a:srgbClr>
                  </a:outerShdw>
                </a:effectLst>
              </a:rPr>
              <a:t>God </a:t>
            </a:r>
            <a:r>
              <a:rPr lang="en-US" sz="3000" b="1" i="1" dirty="0">
                <a:solidFill>
                  <a:srgbClr val="800000"/>
                </a:solidFill>
                <a:effectLst>
                  <a:outerShdw blurRad="38100" dist="38100" dir="2700000" algn="tl">
                    <a:srgbClr val="000000">
                      <a:alpha val="43137"/>
                    </a:srgbClr>
                  </a:outerShdw>
                </a:effectLst>
              </a:rPr>
              <a:t>exalted</a:t>
            </a:r>
            <a:r>
              <a:rPr lang="en-US" sz="3000" i="1" dirty="0">
                <a:solidFill>
                  <a:srgbClr val="800000"/>
                </a:solidFill>
                <a:effectLst>
                  <a:outerShdw blurRad="38100" dist="38100" dir="2700000" algn="tl">
                    <a:srgbClr val="000000">
                      <a:alpha val="43137"/>
                    </a:srgbClr>
                  </a:outerShdw>
                </a:effectLst>
              </a:rPr>
              <a:t> Jesus to be</a:t>
            </a:r>
            <a:r>
              <a:rPr lang="en-US" sz="3000" b="1" i="1" dirty="0">
                <a:solidFill>
                  <a:srgbClr val="800000"/>
                </a:solidFill>
                <a:effectLst>
                  <a:outerShdw blurRad="38100" dist="38100" dir="2700000" algn="tl">
                    <a:srgbClr val="000000">
                      <a:alpha val="43137"/>
                    </a:srgbClr>
                  </a:outerShdw>
                </a:effectLst>
              </a:rPr>
              <a:t> Prince </a:t>
            </a:r>
            <a:r>
              <a:rPr lang="en-US" sz="3000" i="1" dirty="0">
                <a:solidFill>
                  <a:srgbClr val="800000"/>
                </a:solidFill>
                <a:effectLst>
                  <a:outerShdw blurRad="38100" dist="38100" dir="2700000" algn="tl">
                    <a:srgbClr val="000000">
                      <a:alpha val="43137"/>
                    </a:srgbClr>
                  </a:outerShdw>
                </a:effectLst>
              </a:rPr>
              <a:t>and Savior – enabling Israel to repent and be forgiven.</a:t>
            </a:r>
          </a:p>
          <a:p>
            <a:pPr marL="509588" lvl="1" indent="-277813">
              <a:lnSpc>
                <a:spcPct val="95000"/>
              </a:lnSpc>
              <a:spcBef>
                <a:spcPts val="300"/>
              </a:spcBef>
            </a:pPr>
            <a:r>
              <a:rPr lang="en-US" sz="3000" i="1" dirty="0">
                <a:solidFill>
                  <a:srgbClr val="800000"/>
                </a:solidFill>
                <a:effectLst>
                  <a:outerShdw blurRad="38100" dist="38100" dir="2700000" algn="tl">
                    <a:srgbClr val="000000">
                      <a:alpha val="43137"/>
                    </a:srgbClr>
                  </a:outerShdw>
                </a:effectLst>
              </a:rPr>
              <a:t>The apostles and the Holy Spirit are </a:t>
            </a:r>
            <a:r>
              <a:rPr lang="en-US" sz="3000" b="1" i="1" dirty="0">
                <a:solidFill>
                  <a:srgbClr val="800000"/>
                </a:solidFill>
                <a:effectLst>
                  <a:outerShdw blurRad="38100" dist="38100" dir="2700000" algn="tl">
                    <a:srgbClr val="000000">
                      <a:alpha val="43137"/>
                    </a:srgbClr>
                  </a:outerShdw>
                </a:effectLst>
              </a:rPr>
              <a:t>witnesses</a:t>
            </a:r>
            <a:r>
              <a:rPr lang="en-US" sz="3000" i="1" dirty="0">
                <a:solidFill>
                  <a:srgbClr val="800000"/>
                </a:solidFill>
                <a:effectLst>
                  <a:outerShdw blurRad="38100" dist="38100" dir="2700000" algn="tl">
                    <a:srgbClr val="000000">
                      <a:alpha val="43137"/>
                    </a:srgbClr>
                  </a:outerShdw>
                </a:effectLst>
              </a:rPr>
              <a:t>.</a:t>
            </a: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28860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075F-E922-7374-6FD4-0C42E4ECB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8079A-EBFC-11D2-6945-12E38D065319}"/>
              </a:ext>
            </a:extLst>
          </p:cNvPr>
          <p:cNvSpPr>
            <a:spLocks noGrp="1"/>
          </p:cNvSpPr>
          <p:nvPr>
            <p:ph type="title"/>
          </p:nvPr>
        </p:nvSpPr>
        <p:spPr>
          <a:xfrm>
            <a:off x="628650" y="190771"/>
            <a:ext cx="7886700" cy="1060514"/>
          </a:xfrm>
        </p:spPr>
        <p:txBody>
          <a:bodyPr>
            <a:normAutofit fontScale="90000"/>
          </a:bodyPr>
          <a:lstStyle/>
          <a:p>
            <a:r>
              <a:rPr lang="en-US" b="1" dirty="0">
                <a:latin typeface="Bookman Old Style" panose="02050604050505020204" pitchFamily="18" charset="0"/>
              </a:rPr>
              <a:t>The Apostles on Trial</a:t>
            </a:r>
            <a:br>
              <a:rPr lang="en-US" b="1" dirty="0">
                <a:latin typeface="Bookman Old Style" panose="02050604050505020204" pitchFamily="18" charset="0"/>
              </a:rPr>
            </a:br>
            <a:r>
              <a:rPr lang="en-US" sz="36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0BBA999F-9B15-EC33-9E84-07C185BB1D95}"/>
              </a:ext>
            </a:extLst>
          </p:cNvPr>
          <p:cNvSpPr>
            <a:spLocks noGrp="1"/>
          </p:cNvSpPr>
          <p:nvPr>
            <p:ph idx="1"/>
          </p:nvPr>
        </p:nvSpPr>
        <p:spPr>
          <a:xfrm>
            <a:off x="628650" y="1437552"/>
            <a:ext cx="8058150" cy="5707781"/>
          </a:xfrm>
        </p:spPr>
        <p:txBody>
          <a:bodyPr>
            <a:normAutofit/>
          </a:bodyPr>
          <a:lstStyle/>
          <a:p>
            <a:pPr marL="52388" indent="-277813">
              <a:spcBef>
                <a:spcPts val="300"/>
              </a:spcBef>
            </a:pPr>
            <a:r>
              <a:rPr lang="en-US" sz="3200" b="1" dirty="0"/>
              <a:t>The reaction of the council (5:33).</a:t>
            </a:r>
          </a:p>
          <a:p>
            <a:pPr marL="509588" lvl="1" indent="-277813">
              <a:spcBef>
                <a:spcPts val="300"/>
              </a:spcBef>
            </a:pPr>
            <a:r>
              <a:rPr lang="en-US" sz="3000" i="1" dirty="0">
                <a:solidFill>
                  <a:srgbClr val="800000"/>
                </a:solidFill>
                <a:effectLst>
                  <a:outerShdw blurRad="38100" dist="38100" dir="2700000" algn="tl">
                    <a:srgbClr val="000000">
                      <a:alpha val="43137"/>
                    </a:srgbClr>
                  </a:outerShdw>
                </a:effectLst>
              </a:rPr>
              <a:t>They are </a:t>
            </a:r>
            <a:r>
              <a:rPr lang="en-US" sz="3000" b="1" i="1" dirty="0">
                <a:solidFill>
                  <a:srgbClr val="800000"/>
                </a:solidFill>
                <a:effectLst>
                  <a:outerShdw blurRad="38100" dist="38100" dir="2700000" algn="tl">
                    <a:srgbClr val="000000">
                      <a:alpha val="43137"/>
                    </a:srgbClr>
                  </a:outerShdw>
                </a:effectLst>
              </a:rPr>
              <a:t>furious </a:t>
            </a:r>
            <a:r>
              <a:rPr lang="en-US" sz="3000" i="1" dirty="0">
                <a:solidFill>
                  <a:srgbClr val="800000"/>
                </a:solidFill>
                <a:effectLst>
                  <a:outerShdw blurRad="38100" dist="38100" dir="2700000" algn="tl">
                    <a:srgbClr val="000000">
                      <a:alpha val="43137"/>
                    </a:srgbClr>
                  </a:outerShdw>
                </a:effectLst>
              </a:rPr>
              <a:t>and </a:t>
            </a:r>
            <a:r>
              <a:rPr lang="en-US" sz="3000" b="1" i="1" dirty="0">
                <a:solidFill>
                  <a:srgbClr val="800000"/>
                </a:solidFill>
                <a:effectLst>
                  <a:outerShdw blurRad="38100" dist="38100" dir="2700000" algn="tl">
                    <a:srgbClr val="000000">
                      <a:alpha val="43137"/>
                    </a:srgbClr>
                  </a:outerShdw>
                </a:effectLst>
              </a:rPr>
              <a:t>plot to kill </a:t>
            </a:r>
            <a:r>
              <a:rPr lang="en-US" sz="3000" i="1" dirty="0">
                <a:solidFill>
                  <a:srgbClr val="800000"/>
                </a:solidFill>
                <a:effectLst>
                  <a:outerShdw blurRad="38100" dist="38100" dir="2700000" algn="tl">
                    <a:srgbClr val="000000">
                      <a:alpha val="43137"/>
                    </a:srgbClr>
                  </a:outerShdw>
                </a:effectLst>
              </a:rPr>
              <a:t>the apostles.</a:t>
            </a:r>
          </a:p>
          <a:p>
            <a:pPr marL="287338" indent="-287338">
              <a:spcBef>
                <a:spcPts val="300"/>
              </a:spcBef>
            </a:pPr>
            <a:r>
              <a:rPr lang="en-US" sz="3200" b="1" dirty="0"/>
              <a:t>Gamaliel advises restraint and caution             (5:34-40).</a:t>
            </a:r>
          </a:p>
          <a:p>
            <a:pPr marL="509588" lvl="1" indent="-220663">
              <a:spcBef>
                <a:spcPts val="300"/>
              </a:spcBef>
            </a:pPr>
            <a:r>
              <a:rPr lang="en-US" sz="3000" i="1" dirty="0">
                <a:solidFill>
                  <a:srgbClr val="800000"/>
                </a:solidFill>
                <a:effectLst>
                  <a:outerShdw blurRad="38100" dist="38100" dir="2700000" algn="tl">
                    <a:srgbClr val="000000">
                      <a:alpha val="43137"/>
                    </a:srgbClr>
                  </a:outerShdw>
                </a:effectLst>
              </a:rPr>
              <a:t>He is described as </a:t>
            </a:r>
            <a:r>
              <a:rPr lang="en-US" sz="3000" b="1" i="1" dirty="0">
                <a:solidFill>
                  <a:srgbClr val="800000"/>
                </a:solidFill>
                <a:effectLst>
                  <a:outerShdw blurRad="38100" dist="38100" dir="2700000" algn="tl">
                    <a:srgbClr val="000000">
                      <a:alpha val="43137"/>
                    </a:srgbClr>
                  </a:outerShdw>
                </a:effectLst>
              </a:rPr>
              <a:t>Pharisee</a:t>
            </a:r>
            <a:r>
              <a:rPr lang="en-US" sz="3000" i="1" dirty="0">
                <a:solidFill>
                  <a:srgbClr val="800000"/>
                </a:solidFill>
                <a:effectLst>
                  <a:outerShdw blurRad="38100" dist="38100" dir="2700000" algn="tl">
                    <a:srgbClr val="000000">
                      <a:alpha val="43137"/>
                    </a:srgbClr>
                  </a:outerShdw>
                </a:effectLst>
              </a:rPr>
              <a:t> and a </a:t>
            </a:r>
            <a:r>
              <a:rPr lang="en-US" sz="3000" b="1" i="1" dirty="0">
                <a:solidFill>
                  <a:srgbClr val="800000"/>
                </a:solidFill>
                <a:effectLst>
                  <a:outerShdw blurRad="38100" dist="38100" dir="2700000" algn="tl">
                    <a:srgbClr val="000000">
                      <a:alpha val="43137"/>
                    </a:srgbClr>
                  </a:outerShdw>
                </a:effectLst>
              </a:rPr>
              <a:t>“teacher of the law held in respect by all the people” </a:t>
            </a:r>
            <a:r>
              <a:rPr lang="en-US" sz="3000" i="1" dirty="0">
                <a:solidFill>
                  <a:srgbClr val="800000"/>
                </a:solidFill>
                <a:effectLst>
                  <a:outerShdw blurRad="38100" dist="38100" dir="2700000" algn="tl">
                    <a:srgbClr val="000000">
                      <a:alpha val="43137"/>
                    </a:srgbClr>
                  </a:outerShdw>
                </a:effectLst>
              </a:rPr>
              <a:t>(5:34). </a:t>
            </a:r>
          </a:p>
          <a:p>
            <a:pPr marL="509588" lvl="1" indent="-220663">
              <a:spcBef>
                <a:spcPts val="300"/>
              </a:spcBef>
            </a:pPr>
            <a:r>
              <a:rPr lang="en-US" sz="3000" i="1" dirty="0">
                <a:solidFill>
                  <a:srgbClr val="800000"/>
                </a:solidFill>
                <a:effectLst>
                  <a:outerShdw blurRad="38100" dist="38100" dir="2700000" algn="tl">
                    <a:srgbClr val="000000">
                      <a:alpha val="43137"/>
                    </a:srgbClr>
                  </a:outerShdw>
                </a:effectLst>
              </a:rPr>
              <a:t>He notes that insurrections led by </a:t>
            </a:r>
            <a:r>
              <a:rPr lang="en-US" sz="3000" b="1" i="1" dirty="0" err="1">
                <a:solidFill>
                  <a:srgbClr val="800000"/>
                </a:solidFill>
                <a:effectLst>
                  <a:outerShdw blurRad="38100" dist="38100" dir="2700000" algn="tl">
                    <a:srgbClr val="000000">
                      <a:alpha val="43137"/>
                    </a:srgbClr>
                  </a:outerShdw>
                </a:effectLst>
              </a:rPr>
              <a:t>Theudus</a:t>
            </a:r>
            <a:r>
              <a:rPr lang="en-US" sz="3000" b="1" i="1" dirty="0">
                <a:solidFill>
                  <a:srgbClr val="800000"/>
                </a:solidFill>
                <a:effectLst>
                  <a:outerShdw blurRad="38100" dist="38100" dir="2700000" algn="tl">
                    <a:srgbClr val="000000">
                      <a:alpha val="43137"/>
                    </a:srgbClr>
                  </a:outerShdw>
                </a:effectLst>
              </a:rPr>
              <a:t>*</a:t>
            </a:r>
            <a:r>
              <a:rPr lang="en-US" sz="3000" i="1" dirty="0">
                <a:solidFill>
                  <a:srgbClr val="800000"/>
                </a:solidFill>
                <a:effectLst>
                  <a:outerShdw blurRad="38100" dist="38100" dir="2700000" algn="tl">
                    <a:srgbClr val="000000">
                      <a:alpha val="43137"/>
                    </a:srgbClr>
                  </a:outerShdw>
                </a:effectLst>
              </a:rPr>
              <a:t> and </a:t>
            </a:r>
            <a:r>
              <a:rPr lang="en-US" sz="3000" b="1" i="1" dirty="0">
                <a:solidFill>
                  <a:srgbClr val="800000"/>
                </a:solidFill>
                <a:effectLst>
                  <a:outerShdw blurRad="38100" dist="38100" dir="2700000" algn="tl">
                    <a:srgbClr val="000000">
                      <a:alpha val="43137"/>
                    </a:srgbClr>
                  </a:outerShdw>
                </a:effectLst>
              </a:rPr>
              <a:t>Judas of Galilee* </a:t>
            </a:r>
            <a:r>
              <a:rPr lang="en-US" sz="3000" i="1" dirty="0">
                <a:solidFill>
                  <a:srgbClr val="800000"/>
                </a:solidFill>
                <a:effectLst>
                  <a:outerShdw blurRad="38100" dist="38100" dir="2700000" algn="tl">
                    <a:srgbClr val="000000">
                      <a:alpha val="43137"/>
                    </a:srgbClr>
                  </a:outerShdw>
                </a:effectLst>
              </a:rPr>
              <a:t>came to nothing.</a:t>
            </a:r>
          </a:p>
          <a:p>
            <a:pPr marL="509588" lvl="1" indent="-220663">
              <a:spcBef>
                <a:spcPts val="300"/>
              </a:spcBef>
            </a:pPr>
            <a:r>
              <a:rPr lang="en-US" sz="3000" b="1" i="1" dirty="0">
                <a:solidFill>
                  <a:srgbClr val="800000"/>
                </a:solidFill>
                <a:effectLst>
                  <a:outerShdw blurRad="38100" dist="38100" dir="2700000" algn="tl">
                    <a:srgbClr val="000000">
                      <a:alpha val="43137"/>
                    </a:srgbClr>
                  </a:outerShdw>
                </a:effectLst>
              </a:rPr>
              <a:t>“If it is of God, you cannot overthrow it.”</a:t>
            </a: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6876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099015"/>
          </a:xfrm>
        </p:spPr>
        <p:txBody>
          <a:bodyPr>
            <a:normAutofit fontScale="90000"/>
          </a:bodyPr>
          <a:lstStyle/>
          <a:p>
            <a:r>
              <a:rPr lang="en-US" b="1" dirty="0">
                <a:latin typeface="Bookman Old Style" panose="02050604050505020204" pitchFamily="18" charset="0"/>
              </a:rPr>
              <a:t>The Apostles on Trial</a:t>
            </a:r>
            <a:br>
              <a:rPr lang="en-US" b="1" dirty="0">
                <a:latin typeface="Bookman Old Style" panose="02050604050505020204" pitchFamily="18" charset="0"/>
              </a:rPr>
            </a:br>
            <a:r>
              <a:rPr lang="en-US" sz="3600" dirty="0">
                <a:latin typeface="Bookman Old Style" panose="02050604050505020204" pitchFamily="18" charset="0"/>
              </a:rPr>
              <a:t>(Acts 5:17-42)</a:t>
            </a:r>
            <a:endParaRPr lang="en-US" dirty="0">
              <a:latin typeface="Bookman Old Style" panose="02050604050505020204" pitchFamily="18" charset="0"/>
            </a:endParaRPr>
          </a:p>
        </p:txBody>
      </p:sp>
      <p:sp>
        <p:nvSpPr>
          <p:cNvPr id="3" name="Content Placeholder 2"/>
          <p:cNvSpPr>
            <a:spLocks noGrp="1"/>
          </p:cNvSpPr>
          <p:nvPr>
            <p:ph idx="1"/>
          </p:nvPr>
        </p:nvSpPr>
        <p:spPr>
          <a:xfrm>
            <a:off x="209797" y="1408316"/>
            <a:ext cx="8798739" cy="5568215"/>
          </a:xfrm>
        </p:spPr>
        <p:txBody>
          <a:bodyPr>
            <a:normAutofit fontScale="92500" lnSpcReduction="20000"/>
          </a:bodyPr>
          <a:lstStyle/>
          <a:p>
            <a:pPr marL="0" indent="0">
              <a:lnSpc>
                <a:spcPct val="95000"/>
              </a:lnSpc>
              <a:spcBef>
                <a:spcPts val="300"/>
              </a:spcBef>
              <a:buNone/>
            </a:pPr>
            <a:r>
              <a:rPr lang="en-US" sz="3500" b="1" dirty="0"/>
              <a:t>Gamaliel</a:t>
            </a:r>
            <a:r>
              <a:rPr lang="en-US" sz="3500" dirty="0"/>
              <a:t> is known outside the Bible in the writings of Josephus and in the Jewish Talmud. </a:t>
            </a:r>
          </a:p>
          <a:p>
            <a:pPr marL="288925" indent="-288925">
              <a:lnSpc>
                <a:spcPct val="95000"/>
              </a:lnSpc>
              <a:spcBef>
                <a:spcPts val="300"/>
              </a:spcBef>
            </a:pPr>
            <a:r>
              <a:rPr lang="en-US" sz="3200" dirty="0">
                <a:effectLst>
                  <a:outerShdw blurRad="38100" dist="38100" dir="2700000" algn="tl">
                    <a:srgbClr val="000000">
                      <a:alpha val="43137"/>
                    </a:srgbClr>
                  </a:outerShdw>
                </a:effectLst>
              </a:rPr>
              <a:t>Saul of Tarsus was one of his pupils (Acts 22:3). </a:t>
            </a:r>
          </a:p>
          <a:p>
            <a:pPr marL="288925" indent="-288925">
              <a:lnSpc>
                <a:spcPct val="95000"/>
              </a:lnSpc>
              <a:spcBef>
                <a:spcPts val="300"/>
              </a:spcBef>
            </a:pPr>
            <a:r>
              <a:rPr lang="en-US" sz="3200" dirty="0">
                <a:effectLst>
                  <a:outerShdw blurRad="38100" dist="38100" dir="2700000" algn="tl">
                    <a:srgbClr val="000000">
                      <a:alpha val="43137"/>
                    </a:srgbClr>
                  </a:outerShdw>
                </a:effectLst>
              </a:rPr>
              <a:t>Noted scholar J.B. Lightfoot states</a:t>
            </a:r>
            <a:r>
              <a:rPr lang="en-US" sz="3200" dirty="0">
                <a:solidFill>
                  <a:srgbClr val="800000"/>
                </a:solidFill>
                <a:effectLst>
                  <a:outerShdw blurRad="38100" dist="38100" dir="2700000" algn="tl">
                    <a:srgbClr val="000000">
                      <a:alpha val="43137"/>
                    </a:srgbClr>
                  </a:outerShdw>
                </a:effectLst>
              </a:rPr>
              <a:t>, </a:t>
            </a:r>
            <a:r>
              <a:rPr lang="en-US" sz="3200" i="1" dirty="0">
                <a:solidFill>
                  <a:srgbClr val="800000"/>
                </a:solidFill>
                <a:effectLst>
                  <a:outerShdw blurRad="38100" dist="38100" dir="2700000" algn="tl">
                    <a:srgbClr val="000000">
                      <a:alpha val="43137"/>
                    </a:srgbClr>
                  </a:outerShdw>
                </a:effectLst>
              </a:rPr>
              <a:t>“This was Rabban Gamaliel the first; commonly, by way of distinction, called Rabban Gamaliel the elder. He was </a:t>
            </a:r>
            <a:r>
              <a:rPr lang="en-US" sz="3200" b="1" i="1" dirty="0">
                <a:solidFill>
                  <a:srgbClr val="800000"/>
                </a:solidFill>
                <a:effectLst>
                  <a:outerShdw blurRad="38100" dist="38100" dir="2700000" algn="tl">
                    <a:srgbClr val="000000">
                      <a:alpha val="43137"/>
                    </a:srgbClr>
                  </a:outerShdw>
                </a:effectLst>
              </a:rPr>
              <a:t>president of the council </a:t>
            </a:r>
            <a:r>
              <a:rPr lang="en-US" sz="3200" i="1" dirty="0">
                <a:solidFill>
                  <a:srgbClr val="800000"/>
                </a:solidFill>
                <a:effectLst>
                  <a:outerShdw blurRad="38100" dist="38100" dir="2700000" algn="tl">
                    <a:srgbClr val="000000">
                      <a:alpha val="43137"/>
                    </a:srgbClr>
                  </a:outerShdw>
                </a:effectLst>
              </a:rPr>
              <a:t>after the death of his own father, </a:t>
            </a:r>
            <a:r>
              <a:rPr lang="en-US" sz="3200" i="1" dirty="0" err="1">
                <a:solidFill>
                  <a:srgbClr val="800000"/>
                </a:solidFill>
                <a:effectLst>
                  <a:outerShdw blurRad="38100" dist="38100" dir="2700000" algn="tl">
                    <a:srgbClr val="000000">
                      <a:alpha val="43137"/>
                    </a:srgbClr>
                  </a:outerShdw>
                </a:effectLst>
              </a:rPr>
              <a:t>Rabban</a:t>
            </a:r>
            <a:r>
              <a:rPr lang="en-US" sz="3200" i="1" dirty="0">
                <a:solidFill>
                  <a:srgbClr val="800000"/>
                </a:solidFill>
                <a:effectLst>
                  <a:outerShdw blurRad="38100" dist="38100" dir="2700000" algn="tl">
                    <a:srgbClr val="000000">
                      <a:alpha val="43137"/>
                    </a:srgbClr>
                  </a:outerShdw>
                </a:effectLst>
              </a:rPr>
              <a:t> Simeon, who was the son of Hillel…</a:t>
            </a:r>
            <a:r>
              <a:rPr lang="en-US" sz="3200" b="1" i="1" dirty="0">
                <a:solidFill>
                  <a:srgbClr val="800000"/>
                </a:solidFill>
                <a:effectLst>
                  <a:outerShdw blurRad="38100" dist="38100" dir="2700000" algn="tl">
                    <a:srgbClr val="000000">
                      <a:alpha val="43137"/>
                    </a:srgbClr>
                  </a:outerShdw>
                </a:effectLst>
              </a:rPr>
              <a:t>He died eighteen years before the destruction of Jerusalem</a:t>
            </a:r>
            <a:r>
              <a:rPr lang="en-US" sz="3200" i="1" dirty="0">
                <a:solidFill>
                  <a:srgbClr val="800000"/>
                </a:solidFill>
                <a:effectLst>
                  <a:outerShdw blurRad="38100" dist="38100" dir="2700000" algn="tl">
                    <a:srgbClr val="000000">
                      <a:alpha val="43137"/>
                    </a:srgbClr>
                  </a:outerShdw>
                </a:effectLst>
              </a:rPr>
              <a:t>, his son Simeon succeeding him in the chair, who perished in the ruins of the city.”</a:t>
            </a:r>
          </a:p>
          <a:p>
            <a:pPr marL="288925" indent="-288925">
              <a:lnSpc>
                <a:spcPct val="95000"/>
              </a:lnSpc>
              <a:spcBef>
                <a:spcPts val="300"/>
              </a:spcBef>
            </a:pPr>
            <a:r>
              <a:rPr lang="en-US" sz="3200" dirty="0">
                <a:effectLst>
                  <a:outerShdw blurRad="38100" dist="38100" dir="2700000" algn="tl">
                    <a:srgbClr val="000000">
                      <a:alpha val="43137"/>
                    </a:srgbClr>
                  </a:outerShdw>
                </a:effectLst>
              </a:rPr>
              <a:t>The Jewish Mishnah records, </a:t>
            </a:r>
            <a:r>
              <a:rPr lang="en-US" sz="3200" i="1" dirty="0">
                <a:solidFill>
                  <a:srgbClr val="C00000"/>
                </a:solidFill>
                <a:effectLst>
                  <a:outerShdw blurRad="38100" dist="38100" dir="2700000" algn="tl">
                    <a:srgbClr val="000000">
                      <a:alpha val="43137"/>
                    </a:srgbClr>
                  </a:outerShdw>
                </a:effectLst>
              </a:rPr>
              <a:t>“</a:t>
            </a:r>
            <a:r>
              <a:rPr lang="en-US" sz="3200" i="1" dirty="0">
                <a:solidFill>
                  <a:srgbClr val="800000"/>
                </a:solidFill>
                <a:effectLst>
                  <a:outerShdw blurRad="38100" dist="38100" dir="2700000" algn="tl">
                    <a:srgbClr val="000000">
                      <a:alpha val="43137"/>
                    </a:srgbClr>
                  </a:outerShdw>
                </a:effectLst>
              </a:rPr>
              <a:t>Since Rabban Gamaliel the Elder died, there has been no more reverence for the law, and purity and piety died out </a:t>
            </a:r>
            <a:r>
              <a:rPr lang="en-US" sz="32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a:t>
            </a:r>
            <a:r>
              <a:rPr lang="en-US" sz="2200" dirty="0" err="1">
                <a:effectLst>
                  <a:outerShdw blurRad="38100" dist="38100" dir="2700000" algn="tl">
                    <a:srgbClr val="000000">
                      <a:alpha val="43137"/>
                    </a:srgbClr>
                  </a:outerShdw>
                </a:effectLst>
              </a:rPr>
              <a:t>Sotah</a:t>
            </a:r>
            <a:r>
              <a:rPr lang="en-US" sz="2200" dirty="0">
                <a:effectLst>
                  <a:outerShdw blurRad="38100" dist="38100" dir="2700000" algn="tl">
                    <a:srgbClr val="000000">
                      <a:alpha val="43137"/>
                    </a:srgbClr>
                  </a:outerShdw>
                </a:effectLst>
              </a:rPr>
              <a:t> 15:8)</a:t>
            </a:r>
            <a:endParaRPr lang="en-US" dirty="0"/>
          </a:p>
        </p:txBody>
      </p:sp>
    </p:spTree>
    <p:extLst>
      <p:ext uri="{BB962C8B-B14F-4D97-AF65-F5344CB8AC3E}">
        <p14:creationId xmlns:p14="http://schemas.microsoft.com/office/powerpoint/2010/main" val="37419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2897</TotalTime>
  <Words>2057</Words>
  <Application>Microsoft Office PowerPoint</Application>
  <PresentationFormat>On-screen Show (4:3)</PresentationFormat>
  <Paragraphs>132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Baskerville Old Face</vt:lpstr>
      <vt:lpstr>Bookman Old Style</vt:lpstr>
      <vt:lpstr>Calibri</vt:lpstr>
      <vt:lpstr>Calibri Light</vt:lpstr>
      <vt:lpstr>Office Theme</vt:lpstr>
      <vt:lpstr>A C T S</vt:lpstr>
      <vt:lpstr>A C T S</vt:lpstr>
      <vt:lpstr>PowerPoint Presentation</vt:lpstr>
      <vt:lpstr>Herod’s Temple</vt:lpstr>
      <vt:lpstr>The Apostles are Arrested (Acts 5:17-42)</vt:lpstr>
      <vt:lpstr>The Apostles on Trial (Acts 5:17-42)</vt:lpstr>
      <vt:lpstr>The Apostles on Trial (Acts 5:17-42)</vt:lpstr>
      <vt:lpstr>The Apostles on Trial (Acts 5:17-42)</vt:lpstr>
      <vt:lpstr>The Apostles on Trial (Acts 5:17-42)</vt:lpstr>
      <vt:lpstr>The Apostles are Beaten and Released (Acts 5:17-42)</vt:lpstr>
      <vt:lpstr>Lessons for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Michael Nix</cp:lastModifiedBy>
  <cp:revision>159</cp:revision>
  <cp:lastPrinted>2025-08-12T21:05:34Z</cp:lastPrinted>
  <dcterms:created xsi:type="dcterms:W3CDTF">2017-02-28T16:48:13Z</dcterms:created>
  <dcterms:modified xsi:type="dcterms:W3CDTF">2025-08-30T15:45:36Z</dcterms:modified>
</cp:coreProperties>
</file>