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350" r:id="rId2"/>
    <p:sldId id="379" r:id="rId3"/>
    <p:sldId id="377" r:id="rId4"/>
    <p:sldId id="378" r:id="rId5"/>
    <p:sldId id="431" r:id="rId6"/>
    <p:sldId id="403" r:id="rId7"/>
    <p:sldId id="433" r:id="rId8"/>
    <p:sldId id="434" r:id="rId9"/>
    <p:sldId id="424" r:id="rId10"/>
    <p:sldId id="425" r:id="rId11"/>
    <p:sldId id="426" r:id="rId12"/>
    <p:sldId id="430" r:id="rId13"/>
    <p:sldId id="435" r:id="rId14"/>
    <p:sldId id="367" r:id="rId15"/>
  </p:sldIdLst>
  <p:sldSz cx="9144000" cy="6858000" type="screen4x3"/>
  <p:notesSz cx="7023100" cy="9309100"/>
  <p:embeddedFontLst>
    <p:embeddedFont>
      <p:font typeface="Algerian" panose="04020705040A02060702" pitchFamily="82" charset="0"/>
      <p:regular r:id="rId18"/>
    </p:embeddedFont>
    <p:embeddedFont>
      <p:font typeface="Berlin Sans FB" panose="020E0602020502020306" pitchFamily="34" charset="0"/>
      <p:regular r:id="rId19"/>
      <p:bold r:id="rId20"/>
    </p:embeddedFont>
    <p:embeddedFont>
      <p:font typeface="Calibri Light" panose="020F0302020204030204" pitchFamily="34" charset="0"/>
      <p:regular r:id="rId21"/>
      <p:italic r:id="rId22"/>
    </p:embeddedFont>
    <p:embeddedFont>
      <p:font typeface="Berlin Sans FB Demi" panose="020E0802020502020306" pitchFamily="34" charset="0"/>
      <p:bold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F8E5"/>
    <a:srgbClr val="FBE437"/>
    <a:srgbClr val="FFCC00"/>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6415" autoAdjust="0"/>
  </p:normalViewPr>
  <p:slideViewPr>
    <p:cSldViewPr snapToGrid="0">
      <p:cViewPr varScale="1">
        <p:scale>
          <a:sx n="88" d="100"/>
          <a:sy n="88" d="100"/>
        </p:scale>
        <p:origin x="4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296" tIns="46648" rIns="93296" bIns="46648" rtlCol="0"/>
          <a:lstStyle>
            <a:lvl1pPr algn="l">
              <a:defRPr sz="1200"/>
            </a:lvl1pPr>
          </a:lstStyle>
          <a:p>
            <a:endParaRPr lang="en-US"/>
          </a:p>
        </p:txBody>
      </p:sp>
      <p:sp>
        <p:nvSpPr>
          <p:cNvPr id="3" name="Date Placeholder 2"/>
          <p:cNvSpPr>
            <a:spLocks noGrp="1"/>
          </p:cNvSpPr>
          <p:nvPr>
            <p:ph type="dt" sz="quarter" idx="1"/>
          </p:nvPr>
        </p:nvSpPr>
        <p:spPr>
          <a:xfrm>
            <a:off x="3978134" y="0"/>
            <a:ext cx="3043343" cy="467071"/>
          </a:xfrm>
          <a:prstGeom prst="rect">
            <a:avLst/>
          </a:prstGeom>
        </p:spPr>
        <p:txBody>
          <a:bodyPr vert="horz" lIns="93296" tIns="46648" rIns="93296" bIns="46648" rtlCol="0"/>
          <a:lstStyle>
            <a:lvl1pPr algn="r">
              <a:defRPr sz="1200"/>
            </a:lvl1pPr>
          </a:lstStyle>
          <a:p>
            <a:fld id="{8F282489-4EA9-4DD5-A804-DD1B28DA93B0}" type="datetimeFigureOut">
              <a:rPr lang="en-US" smtClean="0"/>
              <a:t>2/2/2018</a:t>
            </a:fld>
            <a:endParaRPr lang="en-US"/>
          </a:p>
        </p:txBody>
      </p:sp>
      <p:sp>
        <p:nvSpPr>
          <p:cNvPr id="4" name="Footer Placeholder 3"/>
          <p:cNvSpPr>
            <a:spLocks noGrp="1"/>
          </p:cNvSpPr>
          <p:nvPr>
            <p:ph type="ftr" sz="quarter" idx="2"/>
          </p:nvPr>
        </p:nvSpPr>
        <p:spPr>
          <a:xfrm>
            <a:off x="0" y="8842031"/>
            <a:ext cx="3043343" cy="467070"/>
          </a:xfrm>
          <a:prstGeom prst="rect">
            <a:avLst/>
          </a:prstGeom>
        </p:spPr>
        <p:txBody>
          <a:bodyPr vert="horz" lIns="93296" tIns="46648" rIns="93296" bIns="46648" rtlCol="0" anchor="b"/>
          <a:lstStyle>
            <a:lvl1pPr algn="l">
              <a:defRPr sz="1200"/>
            </a:lvl1pPr>
          </a:lstStyle>
          <a:p>
            <a:endParaRPr lang="en-US"/>
          </a:p>
        </p:txBody>
      </p:sp>
      <p:sp>
        <p:nvSpPr>
          <p:cNvPr id="5" name="Slide Number Placeholder 4"/>
          <p:cNvSpPr>
            <a:spLocks noGrp="1"/>
          </p:cNvSpPr>
          <p:nvPr>
            <p:ph type="sldNum" sz="quarter" idx="3"/>
          </p:nvPr>
        </p:nvSpPr>
        <p:spPr>
          <a:xfrm>
            <a:off x="3978134" y="8842031"/>
            <a:ext cx="3043343" cy="467070"/>
          </a:xfrm>
          <a:prstGeom prst="rect">
            <a:avLst/>
          </a:prstGeom>
        </p:spPr>
        <p:txBody>
          <a:bodyPr vert="horz" lIns="93296" tIns="46648" rIns="93296" bIns="46648" rtlCol="0" anchor="b"/>
          <a:lstStyle>
            <a:lvl1pPr algn="r">
              <a:defRPr sz="1200"/>
            </a:lvl1pPr>
          </a:lstStyle>
          <a:p>
            <a:fld id="{27EBB69B-61EB-40B8-9BB4-302654AA2C12}" type="slidenum">
              <a:rPr lang="en-US" smtClean="0"/>
              <a:t>‹#›</a:t>
            </a:fld>
            <a:endParaRPr lang="en-US"/>
          </a:p>
        </p:txBody>
      </p:sp>
    </p:spTree>
    <p:extLst>
      <p:ext uri="{BB962C8B-B14F-4D97-AF65-F5344CB8AC3E}">
        <p14:creationId xmlns:p14="http://schemas.microsoft.com/office/powerpoint/2010/main" val="1649943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296" tIns="46648" rIns="93296" bIns="46648" rtlCol="0"/>
          <a:lstStyle>
            <a:lvl1pPr algn="l">
              <a:defRPr sz="1200"/>
            </a:lvl1pPr>
          </a:lstStyle>
          <a:p>
            <a:endParaRPr lang="en-US"/>
          </a:p>
        </p:txBody>
      </p:sp>
      <p:sp>
        <p:nvSpPr>
          <p:cNvPr id="3" name="Date Placeholder 2"/>
          <p:cNvSpPr>
            <a:spLocks noGrp="1"/>
          </p:cNvSpPr>
          <p:nvPr>
            <p:ph type="dt" idx="1"/>
          </p:nvPr>
        </p:nvSpPr>
        <p:spPr>
          <a:xfrm>
            <a:off x="3978134" y="0"/>
            <a:ext cx="3043343" cy="467071"/>
          </a:xfrm>
          <a:prstGeom prst="rect">
            <a:avLst/>
          </a:prstGeom>
        </p:spPr>
        <p:txBody>
          <a:bodyPr vert="horz" lIns="93296" tIns="46648" rIns="93296" bIns="46648" rtlCol="0"/>
          <a:lstStyle>
            <a:lvl1pPr algn="r">
              <a:defRPr sz="1200"/>
            </a:lvl1pPr>
          </a:lstStyle>
          <a:p>
            <a:fld id="{04E222CC-4312-4487-8E30-D4BA8AB12F59}" type="datetimeFigureOut">
              <a:rPr lang="en-US"/>
              <a:t>2/2/2018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296" tIns="46648" rIns="93296" bIns="46648" rtlCol="0" anchor="ctr"/>
          <a:lstStyle/>
          <a:p>
            <a:endParaRPr lang="en-US"/>
          </a:p>
        </p:txBody>
      </p:sp>
      <p:sp>
        <p:nvSpPr>
          <p:cNvPr id="5" name="Notes Placeholder 4"/>
          <p:cNvSpPr>
            <a:spLocks noGrp="1"/>
          </p:cNvSpPr>
          <p:nvPr>
            <p:ph type="body" sz="quarter" idx="3"/>
          </p:nvPr>
        </p:nvSpPr>
        <p:spPr>
          <a:xfrm>
            <a:off x="702310" y="4480006"/>
            <a:ext cx="5618480" cy="3665459"/>
          </a:xfrm>
          <a:prstGeom prst="rect">
            <a:avLst/>
          </a:prstGeom>
        </p:spPr>
        <p:txBody>
          <a:bodyPr vert="horz" lIns="93296" tIns="46648" rIns="93296" bIns="4664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0"/>
          </a:xfrm>
          <a:prstGeom prst="rect">
            <a:avLst/>
          </a:prstGeom>
        </p:spPr>
        <p:txBody>
          <a:bodyPr vert="horz" lIns="93296" tIns="46648" rIns="93296" bIns="46648" rtlCol="0" anchor="b"/>
          <a:lstStyle>
            <a:lvl1pPr algn="l">
              <a:defRPr sz="1200"/>
            </a:lvl1pPr>
          </a:lstStyle>
          <a:p>
            <a:endParaRPr lang="en-US"/>
          </a:p>
        </p:txBody>
      </p:sp>
      <p:sp>
        <p:nvSpPr>
          <p:cNvPr id="7" name="Slide Number Placeholder 6"/>
          <p:cNvSpPr>
            <a:spLocks noGrp="1"/>
          </p:cNvSpPr>
          <p:nvPr>
            <p:ph type="sldNum" sz="quarter" idx="5"/>
          </p:nvPr>
        </p:nvSpPr>
        <p:spPr>
          <a:xfrm>
            <a:off x="3978134" y="8842031"/>
            <a:ext cx="3043343" cy="467070"/>
          </a:xfrm>
          <a:prstGeom prst="rect">
            <a:avLst/>
          </a:prstGeom>
        </p:spPr>
        <p:txBody>
          <a:bodyPr vert="horz" lIns="93296" tIns="46648" rIns="93296" bIns="46648" rtlCol="0" anchor="b"/>
          <a:lstStyle>
            <a:lvl1pPr algn="r">
              <a:defRPr sz="1200"/>
            </a:lvl1pPr>
          </a:lstStyle>
          <a:p>
            <a:fld id="{452DFF1D-D5B5-4AE5-AA09-155B6E1396B6}" type="slidenum">
              <a:rPr lang="en-US"/>
              <a:t>‹#›</a:t>
            </a:fld>
            <a:endParaRPr lang="en-US"/>
          </a:p>
        </p:txBody>
      </p:sp>
    </p:spTree>
    <p:extLst>
      <p:ext uri="{BB962C8B-B14F-4D97-AF65-F5344CB8AC3E}">
        <p14:creationId xmlns:p14="http://schemas.microsoft.com/office/powerpoint/2010/main" val="304181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1</a:t>
            </a:fld>
            <a:endParaRPr lang="en-US"/>
          </a:p>
        </p:txBody>
      </p:sp>
    </p:spTree>
    <p:extLst>
      <p:ext uri="{BB962C8B-B14F-4D97-AF65-F5344CB8AC3E}">
        <p14:creationId xmlns:p14="http://schemas.microsoft.com/office/powerpoint/2010/main" val="1887220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10</a:t>
            </a:fld>
            <a:endParaRPr lang="en-US"/>
          </a:p>
        </p:txBody>
      </p:sp>
    </p:spTree>
    <p:extLst>
      <p:ext uri="{BB962C8B-B14F-4D97-AF65-F5344CB8AC3E}">
        <p14:creationId xmlns:p14="http://schemas.microsoft.com/office/powerpoint/2010/main" val="690509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11</a:t>
            </a:fld>
            <a:endParaRPr lang="en-US"/>
          </a:p>
        </p:txBody>
      </p:sp>
    </p:spTree>
    <p:extLst>
      <p:ext uri="{BB962C8B-B14F-4D97-AF65-F5344CB8AC3E}">
        <p14:creationId xmlns:p14="http://schemas.microsoft.com/office/powerpoint/2010/main" val="531330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12</a:t>
            </a:fld>
            <a:endParaRPr lang="en-US"/>
          </a:p>
        </p:txBody>
      </p:sp>
    </p:spTree>
    <p:extLst>
      <p:ext uri="{BB962C8B-B14F-4D97-AF65-F5344CB8AC3E}">
        <p14:creationId xmlns:p14="http://schemas.microsoft.com/office/powerpoint/2010/main" val="2113051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13</a:t>
            </a:fld>
            <a:endParaRPr lang="en-US"/>
          </a:p>
        </p:txBody>
      </p:sp>
    </p:spTree>
    <p:extLst>
      <p:ext uri="{BB962C8B-B14F-4D97-AF65-F5344CB8AC3E}">
        <p14:creationId xmlns:p14="http://schemas.microsoft.com/office/powerpoint/2010/main" val="3225379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14</a:t>
            </a:fld>
            <a:endParaRPr lang="en-US"/>
          </a:p>
        </p:txBody>
      </p:sp>
    </p:spTree>
    <p:extLst>
      <p:ext uri="{BB962C8B-B14F-4D97-AF65-F5344CB8AC3E}">
        <p14:creationId xmlns:p14="http://schemas.microsoft.com/office/powerpoint/2010/main" val="148911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2</a:t>
            </a:fld>
            <a:endParaRPr lang="en-US"/>
          </a:p>
        </p:txBody>
      </p:sp>
    </p:spTree>
    <p:extLst>
      <p:ext uri="{BB962C8B-B14F-4D97-AF65-F5344CB8AC3E}">
        <p14:creationId xmlns:p14="http://schemas.microsoft.com/office/powerpoint/2010/main" val="3067371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3</a:t>
            </a:fld>
            <a:endParaRPr lang="en-US"/>
          </a:p>
        </p:txBody>
      </p:sp>
    </p:spTree>
    <p:extLst>
      <p:ext uri="{BB962C8B-B14F-4D97-AF65-F5344CB8AC3E}">
        <p14:creationId xmlns:p14="http://schemas.microsoft.com/office/powerpoint/2010/main" val="375867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4</a:t>
            </a:fld>
            <a:endParaRPr lang="en-US"/>
          </a:p>
        </p:txBody>
      </p:sp>
    </p:spTree>
    <p:extLst>
      <p:ext uri="{BB962C8B-B14F-4D97-AF65-F5344CB8AC3E}">
        <p14:creationId xmlns:p14="http://schemas.microsoft.com/office/powerpoint/2010/main" val="159946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r>
              <a:rPr lang="en-US" dirty="0">
                <a:solidFill>
                  <a:srgbClr val="990000"/>
                </a:solidFill>
                <a:effectLst>
                  <a:outerShdw blurRad="38100" dist="38100" dir="2700000" algn="tl">
                    <a:srgbClr val="000000">
                      <a:alpha val="43137"/>
                    </a:srgbClr>
                  </a:outerShdw>
                </a:effectLst>
              </a:rPr>
              <a:t>Romans 15:26  For it pleased those from Macedonia and Achaia to make a certain contribution for the poor among the saints who are in Jerusalem.</a:t>
            </a:r>
          </a:p>
          <a:p>
            <a:pPr defTabSz="915772"/>
            <a:endParaRPr lang="en-US" dirty="0">
              <a:solidFill>
                <a:srgbClr val="990000"/>
              </a:solidFill>
              <a:effectLst>
                <a:outerShdw blurRad="38100" dist="38100" dir="2700000" algn="tl">
                  <a:srgbClr val="000000">
                    <a:alpha val="43137"/>
                  </a:srgbClr>
                </a:outerShdw>
              </a:effectLst>
            </a:endParaRPr>
          </a:p>
          <a:p>
            <a:pPr defTabSz="915772"/>
            <a:r>
              <a:rPr lang="en-US" dirty="0">
                <a:solidFill>
                  <a:srgbClr val="990000"/>
                </a:solidFill>
                <a:effectLst>
                  <a:outerShdw blurRad="38100" dist="38100" dir="2700000" algn="tl">
                    <a:srgbClr val="000000">
                      <a:alpha val="43137"/>
                    </a:srgbClr>
                  </a:outerShdw>
                </a:effectLst>
              </a:rPr>
              <a:t>Other translation have “exaction” (ESV), “grudging obligation” (NKJV) and “covetousness” (KJV)</a:t>
            </a:r>
          </a:p>
          <a:p>
            <a:pPr rtl="0"/>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2DFF1D-D5B5-4AE5-AA09-155B6E1396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004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Galatians 6:7-8  Do not be deceived, God is not mocked; for whatever a man sows, that he will also reap.  8  For he who sows to his flesh will of the flesh reap corruption, but he who sows to the Spirit will of the Spirit reap everlasting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Proverbs 11:24-25  There is one who scatters, yet increases more; And there is one who withholds more than is right, But it leads to poverty.  25  The generous soul will be made rich, And he who waters will also be watered himself.</a:t>
            </a:r>
          </a:p>
          <a:p>
            <a:pPr rtl="0"/>
            <a:r>
              <a:rPr lang="en-US" dirty="0"/>
              <a:t>Proverbs 19:17  He who has pity on the poor lends to the LORD, And He will pay back what he has given.</a:t>
            </a:r>
          </a:p>
          <a:p>
            <a:pPr rtl="0"/>
            <a:r>
              <a:rPr lang="en-US" dirty="0"/>
              <a:t>Proverbs 22:9  He who has a generous eye will be blessed, For he gives of his bread to the poor.</a:t>
            </a:r>
          </a:p>
          <a:p>
            <a:pPr rtl="0"/>
            <a:r>
              <a:rPr lang="en-US" dirty="0"/>
              <a:t>Luke 6:38  Give, and it will be given to you: good measure, pressed down, shaken together, and running over will be put into your bosom. For with the same measure that you use, it will be measured back to you.“</a:t>
            </a:r>
          </a:p>
          <a:p>
            <a:pPr rtl="0"/>
            <a:endParaRPr lang="en-US" dirty="0"/>
          </a:p>
        </p:txBody>
      </p:sp>
      <p:sp>
        <p:nvSpPr>
          <p:cNvPr id="4" name="Slide Number Placeholder 3"/>
          <p:cNvSpPr>
            <a:spLocks noGrp="1"/>
          </p:cNvSpPr>
          <p:nvPr>
            <p:ph type="sldNum" sz="quarter" idx="10"/>
          </p:nvPr>
        </p:nvSpPr>
        <p:spPr/>
        <p:txBody>
          <a:bodyPr/>
          <a:lstStyle/>
          <a:p>
            <a:fld id="{452DFF1D-D5B5-4AE5-AA09-155B6E1396B6}" type="slidenum">
              <a:rPr lang="en-US" smtClean="0"/>
              <a:t>6</a:t>
            </a:fld>
            <a:endParaRPr lang="en-US"/>
          </a:p>
        </p:txBody>
      </p:sp>
    </p:spTree>
    <p:extLst>
      <p:ext uri="{BB962C8B-B14F-4D97-AF65-F5344CB8AC3E}">
        <p14:creationId xmlns:p14="http://schemas.microsoft.com/office/powerpoint/2010/main" val="2652941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1 Peter 4:10  As each has received a gift, use it to serve one another, as good stewards of God's varied grace:</a:t>
            </a:r>
          </a:p>
          <a:p>
            <a:pPr rtl="0"/>
            <a:r>
              <a:rPr lang="en-US" dirty="0"/>
              <a:t>1 Chronicles 29:12-14  Both riches and honor come from You, And You reign over all. In Your hand is power and might; In Your hand it is to make great And to give strength to all.  13  "Now therefore, our God, We thank You And praise Your glorious name.  14  But who am I, and who are my people, That we should be able to offer so willingly as this? For all things come from You, And of Your own we have given You.</a:t>
            </a:r>
          </a:p>
          <a:p>
            <a:pPr rtl="0"/>
            <a:endParaRPr lang="en-US" dirty="0"/>
          </a:p>
          <a:p>
            <a:pPr rtl="0"/>
            <a:r>
              <a:rPr lang="en-US" dirty="0"/>
              <a:t>SEE Psalm 112: 1, 3-5, 9</a:t>
            </a:r>
          </a:p>
        </p:txBody>
      </p:sp>
      <p:sp>
        <p:nvSpPr>
          <p:cNvPr id="4" name="Slide Number Placeholder 3"/>
          <p:cNvSpPr>
            <a:spLocks noGrp="1"/>
          </p:cNvSpPr>
          <p:nvPr>
            <p:ph type="sldNum" sz="quarter" idx="10"/>
          </p:nvPr>
        </p:nvSpPr>
        <p:spPr/>
        <p:txBody>
          <a:bodyPr/>
          <a:lstStyle/>
          <a:p>
            <a:fld id="{452DFF1D-D5B5-4AE5-AA09-155B6E1396B6}" type="slidenum">
              <a:rPr lang="en-US" smtClean="0"/>
              <a:t>7</a:t>
            </a:fld>
            <a:endParaRPr lang="en-US"/>
          </a:p>
        </p:txBody>
      </p:sp>
    </p:spTree>
    <p:extLst>
      <p:ext uri="{BB962C8B-B14F-4D97-AF65-F5344CB8AC3E}">
        <p14:creationId xmlns:p14="http://schemas.microsoft.com/office/powerpoint/2010/main" val="3299355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452DFF1D-D5B5-4AE5-AA09-155B6E1396B6}" type="slidenum">
              <a:rPr lang="en-US" smtClean="0"/>
              <a:t>8</a:t>
            </a:fld>
            <a:endParaRPr lang="en-US"/>
          </a:p>
        </p:txBody>
      </p:sp>
    </p:spTree>
    <p:extLst>
      <p:ext uri="{BB962C8B-B14F-4D97-AF65-F5344CB8AC3E}">
        <p14:creationId xmlns:p14="http://schemas.microsoft.com/office/powerpoint/2010/main" val="1180285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9</a:t>
            </a:fld>
            <a:endParaRPr lang="en-US"/>
          </a:p>
        </p:txBody>
      </p:sp>
    </p:spTree>
    <p:extLst>
      <p:ext uri="{BB962C8B-B14F-4D97-AF65-F5344CB8AC3E}">
        <p14:creationId xmlns:p14="http://schemas.microsoft.com/office/powerpoint/2010/main" val="69868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2/2/2018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549" y="165101"/>
            <a:ext cx="8470899" cy="1519320"/>
          </a:xfrm>
        </p:spPr>
        <p:txBody>
          <a:bodyPr>
            <a:normAutofit fontScale="90000"/>
          </a:bodyPr>
          <a:lstStyle/>
          <a:p>
            <a:pPr algn="ctr"/>
            <a:r>
              <a:rPr lang="en-US" sz="5400" dirty="0">
                <a:latin typeface="Algerian" panose="04020705040A02060702" pitchFamily="82" charset="0"/>
              </a:rPr>
              <a:t>The Epistle of                   Second Corinthians</a:t>
            </a:r>
          </a:p>
        </p:txBody>
      </p:sp>
      <p:pic>
        <p:nvPicPr>
          <p:cNvPr id="3" name="Picture 2">
            <a:extLst>
              <a:ext uri="{FF2B5EF4-FFF2-40B4-BE49-F238E27FC236}">
                <a16:creationId xmlns:a16="http://schemas.microsoft.com/office/drawing/2014/main" id="{B3031893-1926-4A5E-A627-F781889D4BF5}"/>
              </a:ext>
            </a:extLst>
          </p:cNvPr>
          <p:cNvPicPr>
            <a:picLocks noChangeAspect="1"/>
          </p:cNvPicPr>
          <p:nvPr/>
        </p:nvPicPr>
        <p:blipFill>
          <a:blip r:embed="rId3"/>
          <a:stretch>
            <a:fillRect/>
          </a:stretch>
        </p:blipFill>
        <p:spPr>
          <a:xfrm>
            <a:off x="638481" y="1792973"/>
            <a:ext cx="7867034" cy="4559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1879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98475" y="242887"/>
            <a:ext cx="8147050" cy="1325563"/>
          </a:xfrm>
        </p:spPr>
        <p:txBody>
          <a:bodyPr/>
          <a:lstStyle/>
          <a:p>
            <a:r>
              <a:rPr lang="en-US" sz="4000" dirty="0">
                <a:latin typeface="Berlin Sans FB" panose="020E0602020502020306" pitchFamily="34" charset="0"/>
              </a:rPr>
              <a:t>Why doesn’t “all men” in                          2 Corinthians 9:13 include non-saints?</a:t>
            </a:r>
          </a:p>
        </p:txBody>
      </p:sp>
      <p:sp>
        <p:nvSpPr>
          <p:cNvPr id="3" name="Content Placeholder 2"/>
          <p:cNvSpPr>
            <a:spLocks noGrp="1"/>
          </p:cNvSpPr>
          <p:nvPr>
            <p:ph idx="1"/>
          </p:nvPr>
        </p:nvSpPr>
        <p:spPr>
          <a:xfrm>
            <a:off x="368300" y="1568450"/>
            <a:ext cx="8394700" cy="5033963"/>
          </a:xfrm>
        </p:spPr>
        <p:txBody>
          <a:bodyPr>
            <a:noAutofit/>
          </a:bodyPr>
          <a:lstStyle/>
          <a:p>
            <a:pPr marL="231775" indent="-231775" fontAlgn="auto">
              <a:spcAft>
                <a:spcPts val="0"/>
              </a:spcAft>
              <a:buFont typeface="Arial" panose="020B0604020202020204" pitchFamily="34" charset="0"/>
              <a:buChar char="•"/>
              <a:defRPr/>
            </a:pPr>
            <a:r>
              <a:rPr lang="en-US" sz="3200" dirty="0"/>
              <a:t>Consider the stated purpose of the contribution: </a:t>
            </a:r>
            <a:endParaRPr lang="en-US" sz="2800" dirty="0"/>
          </a:p>
          <a:p>
            <a:pPr marL="346075" lvl="1" indent="-173038" fontAlgn="auto">
              <a:spcAft>
                <a:spcPts val="0"/>
              </a:spcAft>
              <a:buFont typeface="Arial" panose="020B0604020202020204" pitchFamily="34" charset="0"/>
              <a:buChar char="•"/>
              <a:defRPr/>
            </a:pPr>
            <a:r>
              <a:rPr lang="en-US" sz="2800" i="1" dirty="0">
                <a:solidFill>
                  <a:srgbClr val="990000"/>
                </a:solidFill>
                <a:effectLst>
                  <a:outerShdw blurRad="38100" dist="38100" dir="2700000" algn="tl">
                    <a:srgbClr val="000000">
                      <a:alpha val="43137"/>
                    </a:srgbClr>
                  </a:outerShdw>
                </a:effectLst>
              </a:rPr>
              <a:t>The contribution was “for the saints” (1 Cor. 16:1) and “for the poor saints…at Jerusalem” (Romans 15:25-26)</a:t>
            </a:r>
            <a:endParaRPr lang="en-US" sz="2400" i="1" dirty="0">
              <a:solidFill>
                <a:srgbClr val="990000"/>
              </a:solidFill>
              <a:effectLst>
                <a:outerShdw blurRad="38100" dist="38100" dir="2700000" algn="tl">
                  <a:srgbClr val="000000">
                    <a:alpha val="43137"/>
                  </a:srgbClr>
                </a:outerShdw>
              </a:effectLst>
            </a:endParaRPr>
          </a:p>
          <a:p>
            <a:pPr marL="346075" lvl="1" indent="-173038" fontAlgn="auto">
              <a:spcAft>
                <a:spcPts val="0"/>
              </a:spcAft>
              <a:buFont typeface="Arial" panose="020B0604020202020204" pitchFamily="34" charset="0"/>
              <a:buChar char="•"/>
              <a:defRPr/>
            </a:pPr>
            <a:r>
              <a:rPr lang="en-US" sz="2800" i="1" dirty="0">
                <a:solidFill>
                  <a:srgbClr val="990000"/>
                </a:solidFill>
                <a:effectLst>
                  <a:outerShdw blurRad="38100" dist="38100" dir="2700000" algn="tl">
                    <a:srgbClr val="000000">
                      <a:alpha val="43137"/>
                    </a:srgbClr>
                  </a:outerShdw>
                </a:effectLst>
              </a:rPr>
              <a:t>Its object was “ministering to the saints” (2 Cor. 8:4)</a:t>
            </a:r>
            <a:endParaRPr lang="en-US" sz="2400" i="1" dirty="0">
              <a:solidFill>
                <a:srgbClr val="990000"/>
              </a:solidFill>
              <a:effectLst>
                <a:outerShdw blurRad="38100" dist="38100" dir="2700000" algn="tl">
                  <a:srgbClr val="000000">
                    <a:alpha val="43137"/>
                  </a:srgbClr>
                </a:outerShdw>
              </a:effectLst>
            </a:endParaRPr>
          </a:p>
          <a:p>
            <a:pPr marL="346075" lvl="1" indent="-173038" fontAlgn="auto">
              <a:spcAft>
                <a:spcPts val="0"/>
              </a:spcAft>
              <a:buFont typeface="Arial" panose="020B0604020202020204" pitchFamily="34" charset="0"/>
              <a:buChar char="•"/>
              <a:defRPr/>
            </a:pPr>
            <a:r>
              <a:rPr lang="en-US" sz="2800" i="1" dirty="0">
                <a:solidFill>
                  <a:srgbClr val="990000"/>
                </a:solidFill>
                <a:effectLst>
                  <a:outerShdw blurRad="38100" dist="38100" dir="2700000" algn="tl">
                    <a:srgbClr val="000000">
                      <a:alpha val="43137"/>
                    </a:srgbClr>
                  </a:outerShdw>
                </a:effectLst>
              </a:rPr>
              <a:t>It supplied the “needs of the saints” (2 Cor. 9:12)</a:t>
            </a:r>
            <a:endParaRPr lang="en-US" sz="2400" i="1" dirty="0">
              <a:solidFill>
                <a:srgbClr val="990000"/>
              </a:solidFill>
              <a:effectLst>
                <a:outerShdw blurRad="38100" dist="38100" dir="2700000" algn="tl">
                  <a:srgbClr val="000000">
                    <a:alpha val="43137"/>
                  </a:srgbClr>
                </a:outerShdw>
              </a:effectLst>
            </a:endParaRPr>
          </a:p>
          <a:p>
            <a:pPr marL="231775" indent="-231775" fontAlgn="auto">
              <a:spcAft>
                <a:spcPts val="0"/>
              </a:spcAft>
              <a:buFont typeface="Arial" panose="020B0604020202020204" pitchFamily="34" charset="0"/>
              <a:buChar char="•"/>
              <a:defRPr/>
            </a:pPr>
            <a:r>
              <a:rPr lang="en-US" sz="3200" dirty="0"/>
              <a:t>Consider the possible meanings of “all </a:t>
            </a:r>
            <a:r>
              <a:rPr lang="en-US" sz="3200" i="1" dirty="0"/>
              <a:t>men</a:t>
            </a:r>
            <a:r>
              <a:rPr lang="en-US" sz="3200" dirty="0"/>
              <a:t>.” </a:t>
            </a:r>
            <a:endParaRPr lang="en-US" sz="2800" dirty="0"/>
          </a:p>
          <a:p>
            <a:pPr lvl="1" fontAlgn="auto">
              <a:spcAft>
                <a:spcPts val="0"/>
              </a:spcAft>
              <a:buFont typeface="Arial" panose="020B0604020202020204" pitchFamily="34" charset="0"/>
              <a:buChar char="•"/>
              <a:defRPr/>
            </a:pPr>
            <a:r>
              <a:rPr lang="en-US" sz="2800" i="1" dirty="0">
                <a:solidFill>
                  <a:srgbClr val="990000"/>
                </a:solidFill>
                <a:effectLst>
                  <a:outerShdw blurRad="38100" dist="38100" dir="2700000" algn="tl">
                    <a:srgbClr val="000000">
                      <a:alpha val="43137"/>
                    </a:srgbClr>
                  </a:outerShdw>
                </a:effectLst>
              </a:rPr>
              <a:t>Note that “men” is in italics in the KJV, which means it is not in the original Greek text.</a:t>
            </a:r>
          </a:p>
          <a:p>
            <a:pPr lvl="1" fontAlgn="auto">
              <a:spcAft>
                <a:spcPts val="0"/>
              </a:spcAft>
              <a:buFont typeface="Arial" panose="020B0604020202020204" pitchFamily="34" charset="0"/>
              <a:buChar char="•"/>
              <a:defRPr/>
            </a:pPr>
            <a:r>
              <a:rPr lang="en-US" sz="2800" i="1" dirty="0">
                <a:solidFill>
                  <a:srgbClr val="990000"/>
                </a:solidFill>
                <a:effectLst>
                  <a:outerShdw blurRad="38100" dist="38100" dir="2700000" algn="tl">
                    <a:srgbClr val="000000">
                      <a:alpha val="43137"/>
                    </a:srgbClr>
                  </a:outerShdw>
                </a:effectLst>
              </a:rPr>
              <a:t>“All” must be limited! – Or else the contribution and its benefits are far too extensive.</a:t>
            </a:r>
          </a:p>
        </p:txBody>
      </p:sp>
    </p:spTree>
    <p:extLst>
      <p:ext uri="{BB962C8B-B14F-4D97-AF65-F5344CB8AC3E}">
        <p14:creationId xmlns:p14="http://schemas.microsoft.com/office/powerpoint/2010/main" val="424327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28650" y="365125"/>
            <a:ext cx="8223250" cy="1325563"/>
          </a:xfrm>
        </p:spPr>
        <p:txBody>
          <a:bodyPr/>
          <a:lstStyle/>
          <a:p>
            <a:r>
              <a:rPr lang="en-US" sz="4000" dirty="0">
                <a:latin typeface="Berlin Sans FB" panose="020E0602020502020306" pitchFamily="34" charset="0"/>
              </a:rPr>
              <a:t>Why doesn’t “all men” in                        2 Corinthians 9:13 include non-saints?</a:t>
            </a:r>
          </a:p>
        </p:txBody>
      </p:sp>
      <p:sp>
        <p:nvSpPr>
          <p:cNvPr id="3" name="Content Placeholder 2"/>
          <p:cNvSpPr>
            <a:spLocks noGrp="1"/>
          </p:cNvSpPr>
          <p:nvPr>
            <p:ph idx="1"/>
          </p:nvPr>
        </p:nvSpPr>
        <p:spPr>
          <a:xfrm>
            <a:off x="628650" y="1690688"/>
            <a:ext cx="8223250" cy="4911725"/>
          </a:xfrm>
        </p:spPr>
        <p:txBody>
          <a:bodyPr/>
          <a:lstStyle/>
          <a:p>
            <a:pPr marL="292100" indent="-292100" fontAlgn="auto">
              <a:spcAft>
                <a:spcPts val="0"/>
              </a:spcAft>
              <a:buFont typeface="Arial" panose="020B0604020202020204" pitchFamily="34" charset="0"/>
              <a:buChar char="•"/>
              <a:defRPr/>
            </a:pPr>
            <a:r>
              <a:rPr lang="en-US" sz="3200" dirty="0"/>
              <a:t>Consider that those who received the distribution prayed to God and were thankful for His grace (2 Corinthians 9:14). </a:t>
            </a:r>
          </a:p>
          <a:p>
            <a:pPr lvl="1" fontAlgn="auto">
              <a:spcAft>
                <a:spcPts val="0"/>
              </a:spcAft>
              <a:buFont typeface="Arial" panose="020B0604020202020204" pitchFamily="34" charset="0"/>
              <a:buChar char="•"/>
              <a:defRPr/>
            </a:pPr>
            <a:r>
              <a:rPr lang="en-US" sz="2800" i="1" dirty="0">
                <a:solidFill>
                  <a:srgbClr val="990000"/>
                </a:solidFill>
                <a:effectLst>
                  <a:outerShdw blurRad="38100" dist="38100" dir="2700000" algn="tl">
                    <a:srgbClr val="000000">
                      <a:alpha val="43137"/>
                    </a:srgbClr>
                  </a:outerShdw>
                </a:effectLst>
              </a:rPr>
              <a:t>This could not include unbelievers!</a:t>
            </a:r>
            <a:endParaRPr lang="en-US" sz="3200" i="1" dirty="0">
              <a:solidFill>
                <a:srgbClr val="990000"/>
              </a:solidFill>
              <a:effectLst>
                <a:outerShdw blurRad="38100" dist="38100" dir="2700000" algn="tl">
                  <a:srgbClr val="000000">
                    <a:alpha val="43137"/>
                  </a:srgbClr>
                </a:outerShdw>
              </a:effectLst>
            </a:endParaRPr>
          </a:p>
          <a:p>
            <a:pPr marL="292100" indent="-292100" fontAlgn="auto">
              <a:spcAft>
                <a:spcPts val="0"/>
              </a:spcAft>
              <a:buFont typeface="Arial" panose="020B0604020202020204" pitchFamily="34" charset="0"/>
              <a:buChar char="•"/>
              <a:defRPr/>
            </a:pPr>
            <a:r>
              <a:rPr lang="en-US" sz="3200" dirty="0"/>
              <a:t>Consider that Paul prayed to be delivered from those “in Judea who do not believe” and that the contribution he carried would be “acceptable to the saints” (Romans 15:30-31).</a:t>
            </a:r>
          </a:p>
          <a:p>
            <a:pPr lvl="1" fontAlgn="auto">
              <a:spcAft>
                <a:spcPts val="0"/>
              </a:spcAft>
              <a:buFont typeface="Arial" panose="020B0604020202020204" pitchFamily="34" charset="0"/>
              <a:buChar char="•"/>
              <a:defRPr/>
            </a:pPr>
            <a:r>
              <a:rPr lang="en-US" sz="2800" i="1" dirty="0">
                <a:solidFill>
                  <a:schemeClr val="accent2">
                    <a:lumMod val="20000"/>
                    <a:lumOff val="80000"/>
                  </a:schemeClr>
                </a:solidFill>
              </a:rPr>
              <a:t>Why would he need to be delivered from people to whom he was giving????</a:t>
            </a:r>
          </a:p>
          <a:p>
            <a:pPr lvl="1" fontAlgn="auto">
              <a:spcAft>
                <a:spcPts val="0"/>
              </a:spcAft>
              <a:buFont typeface="Arial" panose="020B0604020202020204" pitchFamily="34" charset="0"/>
              <a:buChar char="•"/>
              <a:defRPr/>
            </a:pPr>
            <a:endParaRPr lang="en-US" sz="2000" dirty="0">
              <a:solidFill>
                <a:schemeClr val="accent4">
                  <a:lumMod val="40000"/>
                  <a:lumOff val="60000"/>
                </a:schemeClr>
              </a:solidFill>
            </a:endParaRPr>
          </a:p>
        </p:txBody>
      </p:sp>
    </p:spTree>
    <p:extLst>
      <p:ext uri="{BB962C8B-B14F-4D97-AF65-F5344CB8AC3E}">
        <p14:creationId xmlns:p14="http://schemas.microsoft.com/office/powerpoint/2010/main" val="258347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28650" y="365125"/>
            <a:ext cx="8350250" cy="1325563"/>
          </a:xfrm>
        </p:spPr>
        <p:txBody>
          <a:bodyPr/>
          <a:lstStyle/>
          <a:p>
            <a:r>
              <a:rPr lang="en-US" sz="4000" dirty="0">
                <a:latin typeface="Berlin Sans FB" panose="020E0602020502020306" pitchFamily="34" charset="0"/>
              </a:rPr>
              <a:t>Why doesn’t “all men” in                         2 Corinthians 9:13 include non-saints?</a:t>
            </a:r>
          </a:p>
        </p:txBody>
      </p:sp>
      <p:sp>
        <p:nvSpPr>
          <p:cNvPr id="3" name="Content Placeholder 2"/>
          <p:cNvSpPr>
            <a:spLocks noGrp="1"/>
          </p:cNvSpPr>
          <p:nvPr>
            <p:ph idx="1"/>
          </p:nvPr>
        </p:nvSpPr>
        <p:spPr>
          <a:xfrm>
            <a:off x="628650" y="1690688"/>
            <a:ext cx="7886700" cy="5095875"/>
          </a:xfrm>
        </p:spPr>
        <p:txBody>
          <a:bodyPr/>
          <a:lstStyle/>
          <a:p>
            <a:pPr marL="0" indent="0" fontAlgn="auto">
              <a:spcAft>
                <a:spcPts val="0"/>
              </a:spcAft>
              <a:buFont typeface="Arial" panose="020B0604020202020204" pitchFamily="34" charset="0"/>
              <a:buNone/>
              <a:defRPr/>
            </a:pPr>
            <a:r>
              <a:rPr lang="en-US" sz="3200" dirty="0"/>
              <a:t>Consider these comments:</a:t>
            </a:r>
            <a:endParaRPr lang="en-US" sz="2800" dirty="0"/>
          </a:p>
          <a:p>
            <a:pPr marL="292100" indent="-292100" fontAlgn="auto">
              <a:spcAft>
                <a:spcPts val="0"/>
              </a:spcAft>
              <a:buFont typeface="Arial" panose="020B0604020202020204" pitchFamily="34" charset="0"/>
              <a:buChar char="•"/>
              <a:defRPr/>
            </a:pPr>
            <a:r>
              <a:rPr lang="en-US" sz="2800" b="1" dirty="0"/>
              <a:t>David Lipscomb</a:t>
            </a:r>
            <a:r>
              <a:rPr lang="en-US" sz="2800" dirty="0"/>
              <a:t>: “Seeing their obedience and fidelity to the gospel of Christ, and their liberality to the poor saints in Jerusalem in the offerings they made, prompted them to glorify God for the subjection to the gospel of Christ and beneficence to all men, for their liberality showed that they </a:t>
            </a:r>
            <a:r>
              <a:rPr lang="en-US" sz="2800" b="1" dirty="0"/>
              <a:t>excluded no Christian </a:t>
            </a:r>
            <a:r>
              <a:rPr lang="en-US" sz="2800" dirty="0"/>
              <a:t>from their fellowship.”                   </a:t>
            </a:r>
            <a:r>
              <a:rPr lang="en-US" sz="1900" i="1" dirty="0"/>
              <a:t>(A Commentary on the NT Epistles)</a:t>
            </a:r>
          </a:p>
          <a:p>
            <a:pPr fontAlgn="auto">
              <a:spcAft>
                <a:spcPts val="0"/>
              </a:spcAft>
              <a:buFont typeface="Arial" panose="020B0604020202020204" pitchFamily="34" charset="0"/>
              <a:buChar char="•"/>
              <a:defRPr/>
            </a:pPr>
            <a:endParaRPr lang="en-US" dirty="0">
              <a:solidFill>
                <a:schemeClr val="accent4">
                  <a:lumMod val="20000"/>
                  <a:lumOff val="80000"/>
                </a:schemeClr>
              </a:solidFill>
            </a:endParaRPr>
          </a:p>
        </p:txBody>
      </p:sp>
    </p:spTree>
    <p:extLst>
      <p:ext uri="{BB962C8B-B14F-4D97-AF65-F5344CB8AC3E}">
        <p14:creationId xmlns:p14="http://schemas.microsoft.com/office/powerpoint/2010/main" val="208030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390978" y="201839"/>
            <a:ext cx="8350250" cy="1325563"/>
          </a:xfrm>
        </p:spPr>
        <p:txBody>
          <a:bodyPr/>
          <a:lstStyle/>
          <a:p>
            <a:pPr algn="ctr"/>
            <a:r>
              <a:rPr lang="en-US" sz="4000" dirty="0">
                <a:latin typeface="Berlin Sans FB" panose="020E0602020502020306" pitchFamily="34" charset="0"/>
              </a:rPr>
              <a:t>Our Help of Needy Saints Produces</a:t>
            </a:r>
            <a:br>
              <a:rPr lang="en-US" sz="4000" dirty="0">
                <a:latin typeface="Berlin Sans FB" panose="020E0602020502020306" pitchFamily="34" charset="0"/>
              </a:rPr>
            </a:br>
            <a:r>
              <a:rPr lang="en-US" sz="4000" dirty="0">
                <a:latin typeface="Berlin Sans FB" panose="020E0602020502020306" pitchFamily="34" charset="0"/>
              </a:rPr>
              <a:t>Thanksgiving and Glory to God!</a:t>
            </a:r>
          </a:p>
        </p:txBody>
      </p:sp>
      <p:sp>
        <p:nvSpPr>
          <p:cNvPr id="3" name="Content Placeholder 2"/>
          <p:cNvSpPr>
            <a:spLocks noGrp="1"/>
          </p:cNvSpPr>
          <p:nvPr>
            <p:ph idx="1"/>
          </p:nvPr>
        </p:nvSpPr>
        <p:spPr>
          <a:xfrm>
            <a:off x="390979" y="1527402"/>
            <a:ext cx="8350249" cy="5417684"/>
          </a:xfrm>
        </p:spPr>
        <p:txBody>
          <a:bodyPr>
            <a:normAutofit fontScale="85000" lnSpcReduction="20000"/>
          </a:bodyPr>
          <a:lstStyle/>
          <a:p>
            <a:pPr marL="0" indent="0" algn="ctr">
              <a:buNone/>
              <a:defRPr/>
            </a:pPr>
            <a:r>
              <a:rPr lang="en-US" sz="3300" b="1" dirty="0"/>
              <a:t>Consider how many times words like “thanksgiving”  and “glorifying” are used in this context</a:t>
            </a:r>
            <a:r>
              <a:rPr lang="en-US" sz="3300" dirty="0"/>
              <a:t> </a:t>
            </a:r>
          </a:p>
          <a:p>
            <a:pPr marL="282575" lvl="1">
              <a:lnSpc>
                <a:spcPct val="100000"/>
              </a:lnSpc>
              <a:spcBef>
                <a:spcPts val="300"/>
              </a:spcBef>
              <a:buNone/>
              <a:tabLst>
                <a:tab pos="511175" algn="l"/>
              </a:tabLst>
              <a:defRPr/>
            </a:pPr>
            <a:r>
              <a:rPr lang="en-US" sz="2800" dirty="0"/>
              <a:t>8:19  and not only that, but who was also chosen by the churches to travel with us with this gift, which is administered by us </a:t>
            </a:r>
            <a:r>
              <a:rPr lang="en-US" sz="2800" b="1" dirty="0"/>
              <a:t>to the glory of the Lord </a:t>
            </a:r>
            <a:r>
              <a:rPr lang="en-US" sz="2800" dirty="0"/>
              <a:t>Himself</a:t>
            </a:r>
          </a:p>
          <a:p>
            <a:pPr marL="282575" lvl="1">
              <a:lnSpc>
                <a:spcPct val="100000"/>
              </a:lnSpc>
              <a:spcBef>
                <a:spcPts val="300"/>
              </a:spcBef>
              <a:buNone/>
              <a:tabLst>
                <a:tab pos="511175" algn="l"/>
              </a:tabLst>
              <a:defRPr/>
            </a:pPr>
            <a:r>
              <a:rPr lang="en-US" sz="2800" dirty="0"/>
              <a:t>8:23  If anyone inquires about Titus, he is my partner and fellow worker concerning you. Or if our brethren are inquired about, they are messengers of the churches, </a:t>
            </a:r>
            <a:r>
              <a:rPr lang="en-US" sz="2800" b="1" dirty="0"/>
              <a:t>the glory of Christ</a:t>
            </a:r>
            <a:r>
              <a:rPr lang="en-US" sz="2800" dirty="0"/>
              <a:t>.</a:t>
            </a:r>
          </a:p>
          <a:p>
            <a:pPr marL="282575" lvl="1">
              <a:lnSpc>
                <a:spcPct val="100000"/>
              </a:lnSpc>
              <a:spcBef>
                <a:spcPts val="300"/>
              </a:spcBef>
              <a:buNone/>
              <a:tabLst>
                <a:tab pos="511175" algn="l"/>
              </a:tabLst>
              <a:defRPr/>
            </a:pPr>
            <a:r>
              <a:rPr lang="en-US" sz="2800" dirty="0"/>
              <a:t>9:13  while, through the proof of this ministry, </a:t>
            </a:r>
            <a:r>
              <a:rPr lang="en-US" sz="2800" b="1" dirty="0"/>
              <a:t>they glorify God </a:t>
            </a:r>
            <a:r>
              <a:rPr lang="en-US" sz="2800" dirty="0"/>
              <a:t>for the obedience of your confession to the gospel of Christ, and for your liberal sharing with them and all men</a:t>
            </a:r>
          </a:p>
          <a:p>
            <a:pPr marL="282575" lvl="1">
              <a:lnSpc>
                <a:spcPct val="100000"/>
              </a:lnSpc>
              <a:spcBef>
                <a:spcPts val="300"/>
              </a:spcBef>
              <a:buNone/>
              <a:tabLst>
                <a:tab pos="511175" algn="l"/>
              </a:tabLst>
              <a:defRPr/>
            </a:pPr>
            <a:r>
              <a:rPr lang="en-US" sz="2800" dirty="0"/>
              <a:t>9:11  while you are enriched in everything for all liberality, which causes </a:t>
            </a:r>
            <a:r>
              <a:rPr lang="en-US" sz="2800" b="1" dirty="0"/>
              <a:t>thanksgiving </a:t>
            </a:r>
            <a:r>
              <a:rPr lang="en-US" sz="2800" dirty="0"/>
              <a:t>through us to God.</a:t>
            </a:r>
          </a:p>
          <a:p>
            <a:pPr marL="282575" lvl="1">
              <a:lnSpc>
                <a:spcPct val="100000"/>
              </a:lnSpc>
              <a:spcBef>
                <a:spcPts val="300"/>
              </a:spcBef>
              <a:buNone/>
              <a:tabLst>
                <a:tab pos="511175" algn="l"/>
              </a:tabLst>
              <a:defRPr/>
            </a:pPr>
            <a:r>
              <a:rPr lang="en-US" sz="2800" dirty="0"/>
              <a:t>9:12  For the administration of this service not only supplies the needs of the saints, but also is abounding through many </a:t>
            </a:r>
            <a:r>
              <a:rPr lang="en-US" sz="2800" b="1" dirty="0"/>
              <a:t>thanksgivings</a:t>
            </a:r>
            <a:r>
              <a:rPr lang="en-US" sz="2800" dirty="0"/>
              <a:t> to God,</a:t>
            </a:r>
          </a:p>
          <a:p>
            <a:pPr marL="282575" lvl="1">
              <a:lnSpc>
                <a:spcPct val="100000"/>
              </a:lnSpc>
              <a:spcBef>
                <a:spcPts val="300"/>
              </a:spcBef>
              <a:buNone/>
              <a:tabLst>
                <a:tab pos="511175" algn="l"/>
              </a:tabLst>
              <a:defRPr/>
            </a:pPr>
            <a:r>
              <a:rPr lang="en-US" sz="3500" dirty="0">
                <a:solidFill>
                  <a:srgbClr val="990000"/>
                </a:solidFill>
                <a:effectLst>
                  <a:outerShdw blurRad="38100" dist="38100" dir="2700000" algn="tl">
                    <a:srgbClr val="000000">
                      <a:alpha val="43137"/>
                    </a:srgbClr>
                  </a:outerShdw>
                </a:effectLst>
              </a:rPr>
              <a:t>9:15  </a:t>
            </a:r>
            <a:r>
              <a:rPr lang="en-US" sz="3500" b="1" dirty="0">
                <a:solidFill>
                  <a:srgbClr val="990000"/>
                </a:solidFill>
                <a:effectLst>
                  <a:outerShdw blurRad="38100" dist="38100" dir="2700000" algn="tl">
                    <a:srgbClr val="000000">
                      <a:alpha val="43137"/>
                    </a:srgbClr>
                  </a:outerShdw>
                </a:effectLst>
              </a:rPr>
              <a:t>Thanks </a:t>
            </a:r>
            <a:r>
              <a:rPr lang="en-US" sz="3500" dirty="0">
                <a:solidFill>
                  <a:srgbClr val="990000"/>
                </a:solidFill>
                <a:effectLst>
                  <a:outerShdw blurRad="38100" dist="38100" dir="2700000" algn="tl">
                    <a:srgbClr val="000000">
                      <a:alpha val="43137"/>
                    </a:srgbClr>
                  </a:outerShdw>
                </a:effectLst>
              </a:rPr>
              <a:t>be to God for His indescribable gift!</a:t>
            </a:r>
          </a:p>
          <a:p>
            <a:pPr fontAlgn="auto">
              <a:spcAft>
                <a:spcPts val="0"/>
              </a:spcAft>
              <a:buFont typeface="Arial" panose="020B0604020202020204" pitchFamily="34" charset="0"/>
              <a:buChar char="•"/>
              <a:defRPr/>
            </a:pPr>
            <a:endParaRPr lang="en-US" dirty="0">
              <a:solidFill>
                <a:schemeClr val="accent4">
                  <a:lumMod val="20000"/>
                  <a:lumOff val="80000"/>
                </a:schemeClr>
              </a:solidFill>
            </a:endParaRPr>
          </a:p>
        </p:txBody>
      </p:sp>
    </p:spTree>
    <p:extLst>
      <p:ext uri="{BB962C8B-B14F-4D97-AF65-F5344CB8AC3E}">
        <p14:creationId xmlns:p14="http://schemas.microsoft.com/office/powerpoint/2010/main" val="235149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24000">
              <a:schemeClr val="tx1">
                <a:lumMod val="50000"/>
                <a:lumOff val="50000"/>
              </a:schemeClr>
            </a:gs>
            <a:gs pos="56000">
              <a:schemeClr val="accent4">
                <a:lumMod val="20000"/>
                <a:lumOff val="80000"/>
              </a:schemeClr>
            </a:gs>
            <a:gs pos="36000">
              <a:schemeClr val="bg1">
                <a:lumMod val="75000"/>
              </a:schemeClr>
            </a:gs>
            <a:gs pos="100000">
              <a:schemeClr val="bg1"/>
            </a:gs>
          </a:gsLst>
          <a:lin ang="0" scaled="1"/>
          <a:tileRect/>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ED20B-9C28-4E4A-94F1-1C5DD1484840}"/>
              </a:ext>
            </a:extLst>
          </p:cNvPr>
          <p:cNvSpPr>
            <a:spLocks noGrp="1"/>
          </p:cNvSpPr>
          <p:nvPr>
            <p:ph type="title"/>
          </p:nvPr>
        </p:nvSpPr>
        <p:spPr>
          <a:xfrm>
            <a:off x="177800" y="1060450"/>
            <a:ext cx="3073400" cy="4737100"/>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fontScale="90000"/>
          </a:bodyPr>
          <a:lstStyle/>
          <a:p>
            <a:pPr marL="0" marR="0" algn="ctr">
              <a:spcAft>
                <a:spcPts val="0"/>
              </a:spcAft>
            </a:pPr>
            <a:r>
              <a:rPr lang="en-US" sz="3100" b="1" kern="1200" dirty="0">
                <a:solidFill>
                  <a:schemeClr val="bg1"/>
                </a:solidFill>
                <a:latin typeface="+mj-lt"/>
                <a:ea typeface="+mj-ea"/>
                <a:cs typeface="+mj-cs"/>
              </a:rPr>
              <a:t>Lesson Schedule for our study of Second  Corinthians</a:t>
            </a:r>
            <a:br>
              <a:rPr lang="en-US" sz="1400" kern="1200" dirty="0">
                <a:solidFill>
                  <a:schemeClr val="bg1"/>
                </a:solidFill>
                <a:latin typeface="+mj-lt"/>
                <a:ea typeface="+mj-ea"/>
                <a:cs typeface="+mj-cs"/>
              </a:rPr>
            </a:br>
            <a:br>
              <a:rPr lang="en-US" sz="1400" kern="1200" dirty="0">
                <a:solidFill>
                  <a:schemeClr val="bg1"/>
                </a:solidFill>
                <a:latin typeface="+mj-lt"/>
                <a:ea typeface="+mj-ea"/>
                <a:cs typeface="+mj-cs"/>
              </a:rPr>
            </a:br>
            <a:br>
              <a:rPr lang="en-US" sz="1400" kern="1200" dirty="0">
                <a:solidFill>
                  <a:schemeClr val="bg1"/>
                </a:solidFill>
                <a:latin typeface="+mj-lt"/>
                <a:ea typeface="+mj-ea"/>
                <a:cs typeface="+mj-cs"/>
              </a:rPr>
            </a:br>
            <a:r>
              <a:rPr lang="en-US" sz="2800" kern="1200" dirty="0">
                <a:solidFill>
                  <a:schemeClr val="bg1"/>
                </a:solidFill>
                <a:latin typeface="+mj-lt"/>
                <a:ea typeface="+mj-ea"/>
                <a:cs typeface="+mj-cs"/>
              </a:rPr>
              <a:t>Eastside Auditorium Winter Quarter</a:t>
            </a:r>
            <a:br>
              <a:rPr lang="en-US" sz="2800" kern="1200" dirty="0">
                <a:solidFill>
                  <a:schemeClr val="bg1"/>
                </a:solidFill>
                <a:latin typeface="+mj-lt"/>
                <a:ea typeface="+mj-ea"/>
                <a:cs typeface="+mj-cs"/>
              </a:rPr>
            </a:br>
            <a:r>
              <a:rPr lang="en-US" sz="2800" kern="1200" dirty="0">
                <a:solidFill>
                  <a:schemeClr val="bg1"/>
                </a:solidFill>
                <a:latin typeface="+mj-lt"/>
                <a:ea typeface="+mj-ea"/>
                <a:cs typeface="+mj-cs"/>
              </a:rPr>
              <a:t>2017-18</a:t>
            </a:r>
            <a:br>
              <a:rPr lang="en-US" sz="1100" kern="1200" dirty="0">
                <a:solidFill>
                  <a:schemeClr val="bg1"/>
                </a:solidFill>
                <a:latin typeface="+mj-lt"/>
                <a:ea typeface="+mj-ea"/>
                <a:cs typeface="+mj-cs"/>
              </a:rPr>
            </a:br>
            <a:endParaRPr lang="en-US" sz="1100" kern="1200" dirty="0">
              <a:solidFill>
                <a:schemeClr val="bg1"/>
              </a:solidFill>
              <a:latin typeface="+mj-lt"/>
              <a:ea typeface="+mj-ea"/>
              <a:cs typeface="+mj-cs"/>
            </a:endParaRPr>
          </a:p>
        </p:txBody>
      </p:sp>
      <p:cxnSp>
        <p:nvCxnSpPr>
          <p:cNvPr id="8" name="Straight Connector 7">
            <a:extLst>
              <a:ext uri="{FF2B5EF4-FFF2-40B4-BE49-F238E27FC236}">
                <a16:creationId xmlns:a16="http://schemas.microsoft.com/office/drawing/2014/main" id="{6E75A13B-6067-428B-9413-3D286C85D63F}"/>
              </a:ext>
            </a:extLst>
          </p:cNvPr>
          <p:cNvCxnSpPr/>
          <p:nvPr/>
        </p:nvCxnSpPr>
        <p:spPr>
          <a:xfrm>
            <a:off x="726791" y="3636077"/>
            <a:ext cx="1975417"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4" name="Picture 3">
            <a:extLst>
              <a:ext uri="{FF2B5EF4-FFF2-40B4-BE49-F238E27FC236}">
                <a16:creationId xmlns:a16="http://schemas.microsoft.com/office/drawing/2014/main" id="{5659CA4D-895B-441E-8CDA-5F5B7E00028B}"/>
              </a:ext>
            </a:extLst>
          </p:cNvPr>
          <p:cNvPicPr>
            <a:picLocks noChangeAspect="1"/>
          </p:cNvPicPr>
          <p:nvPr/>
        </p:nvPicPr>
        <p:blipFill>
          <a:blip r:embed="rId3"/>
          <a:stretch>
            <a:fillRect/>
          </a:stretch>
        </p:blipFill>
        <p:spPr>
          <a:xfrm>
            <a:off x="3429000" y="133218"/>
            <a:ext cx="6306870" cy="6698313"/>
          </a:xfrm>
          <a:prstGeom prst="rect">
            <a:avLst/>
          </a:prstGeom>
        </p:spPr>
      </p:pic>
    </p:spTree>
    <p:extLst>
      <p:ext uri="{BB962C8B-B14F-4D97-AF65-F5344CB8AC3E}">
        <p14:creationId xmlns:p14="http://schemas.microsoft.com/office/powerpoint/2010/main" val="151730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628650" y="153370"/>
            <a:ext cx="7886700" cy="770655"/>
          </a:xfrm>
        </p:spPr>
        <p:txBody>
          <a:bodyPr>
            <a:normAutofit/>
          </a:bodyPr>
          <a:lstStyle/>
          <a:p>
            <a:pPr algn="ctr"/>
            <a:r>
              <a:rPr lang="en-US" dirty="0">
                <a:latin typeface="Berlin Sans FB Demi" panose="020E0802020502020306" pitchFamily="34" charset="0"/>
              </a:rPr>
              <a:t>Outline of 2</a:t>
            </a:r>
            <a:r>
              <a:rPr lang="en-US" baseline="30000" dirty="0">
                <a:latin typeface="Berlin Sans FB Demi" panose="020E0802020502020306" pitchFamily="34" charset="0"/>
              </a:rPr>
              <a:t>nd</a:t>
            </a:r>
            <a:r>
              <a:rPr lang="en-US" dirty="0">
                <a:latin typeface="Berlin Sans FB Demi" panose="020E0802020502020306" pitchFamily="34" charset="0"/>
              </a:rPr>
              <a:t> Corinthians</a:t>
            </a: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202131" y="982811"/>
            <a:ext cx="8739738" cy="6015791"/>
          </a:xfrm>
        </p:spPr>
        <p:txBody>
          <a:bodyPr>
            <a:normAutofit fontScale="92500" lnSpcReduction="20000"/>
          </a:bodyPr>
          <a:lstStyle/>
          <a:p>
            <a:pPr marL="0" lvl="0" indent="0">
              <a:buNone/>
            </a:pPr>
            <a:r>
              <a:rPr lang="en-US" sz="3500" b="1" dirty="0">
                <a:effectLst>
                  <a:glow rad="101600">
                    <a:schemeClr val="accent2">
                      <a:satMod val="175000"/>
                      <a:alpha val="40000"/>
                    </a:schemeClr>
                  </a:glow>
                </a:effectLst>
              </a:rPr>
              <a:t>Explanation of Paul’s Apostolic Ministry </a:t>
            </a:r>
            <a:r>
              <a:rPr lang="en-US" sz="3000" b="1" dirty="0">
                <a:effectLst>
                  <a:glow rad="101600">
                    <a:schemeClr val="accent2">
                      <a:satMod val="175000"/>
                      <a:alpha val="40000"/>
                    </a:schemeClr>
                  </a:glow>
                </a:effectLst>
              </a:rPr>
              <a:t>(1:1—6:10)</a:t>
            </a:r>
            <a:endParaRPr lang="en-US" sz="2600" dirty="0">
              <a:effectLst>
                <a:glow rad="101600">
                  <a:schemeClr val="accent2">
                    <a:satMod val="175000"/>
                    <a:alpha val="40000"/>
                  </a:schemeClr>
                </a:glow>
              </a:effectLst>
            </a:endParaRPr>
          </a:p>
          <a:p>
            <a:pPr marL="231775" lvl="1" indent="-231775"/>
            <a:r>
              <a:rPr lang="en-US" sz="3000" dirty="0">
                <a:effectLst>
                  <a:outerShdw blurRad="38100" dist="38100" dir="2700000" algn="tl">
                    <a:srgbClr val="000000">
                      <a:alpha val="43137"/>
                    </a:srgbClr>
                  </a:outerShdw>
                </a:effectLst>
              </a:rPr>
              <a:t>Greetings from “an apostle…by the will of God” </a:t>
            </a:r>
            <a:r>
              <a:rPr lang="en-US" sz="2800" dirty="0">
                <a:effectLst>
                  <a:outerShdw blurRad="38100" dist="38100" dir="2700000" algn="tl">
                    <a:srgbClr val="000000">
                      <a:alpha val="43137"/>
                    </a:srgbClr>
                  </a:outerShdw>
                </a:effectLst>
              </a:rPr>
              <a:t>(1:1-2)</a:t>
            </a:r>
            <a:endParaRPr lang="en-US" sz="3000" dirty="0">
              <a:effectLst>
                <a:outerShdw blurRad="38100" dist="38100" dir="2700000" algn="tl">
                  <a:srgbClr val="000000">
                    <a:alpha val="43137"/>
                  </a:srgbClr>
                </a:outerShdw>
              </a:effectLst>
            </a:endParaRPr>
          </a:p>
          <a:p>
            <a:pPr marL="231775" lvl="1" indent="-231775"/>
            <a:r>
              <a:rPr lang="en-US" sz="3000" dirty="0">
                <a:effectLst>
                  <a:outerShdw blurRad="38100" dist="38100" dir="2700000" algn="tl">
                    <a:srgbClr val="000000">
                      <a:alpha val="43137"/>
                    </a:srgbClr>
                  </a:outerShdw>
                </a:effectLst>
              </a:rPr>
              <a:t>Past events in Paul’s ministry </a:t>
            </a:r>
            <a:r>
              <a:rPr lang="en-US" sz="2600" dirty="0">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p>
            <a:pPr marL="461963" lvl="2" indent="-230188"/>
            <a:r>
              <a:rPr lang="en-US" sz="2600" i="1" dirty="0">
                <a:solidFill>
                  <a:srgbClr val="990000"/>
                </a:solidFill>
                <a:effectLst>
                  <a:outerShdw blurRad="38100" dist="38100" dir="2700000" algn="tl">
                    <a:srgbClr val="000000">
                      <a:alpha val="43137"/>
                    </a:srgbClr>
                  </a:outerShdw>
                </a:effectLst>
              </a:rPr>
              <a:t>Trouble in Asia, but comfort from God (1:3-11)</a:t>
            </a:r>
            <a:endParaRPr lang="en-US" sz="2200" i="1" dirty="0">
              <a:solidFill>
                <a:srgbClr val="990000"/>
              </a:solidFill>
              <a:effectLst>
                <a:outerShdw blurRad="38100" dist="38100" dir="2700000" algn="tl">
                  <a:srgbClr val="000000">
                    <a:alpha val="43137"/>
                  </a:srgbClr>
                </a:outerShdw>
              </a:effectLst>
            </a:endParaRPr>
          </a:p>
          <a:p>
            <a:pPr marL="461963" lvl="2" indent="-230188"/>
            <a:r>
              <a:rPr lang="en-US" sz="2600" i="1" dirty="0">
                <a:solidFill>
                  <a:srgbClr val="990000"/>
                </a:solidFill>
                <a:effectLst>
                  <a:outerShdw blurRad="38100" dist="38100" dir="2700000" algn="tl">
                    <a:srgbClr val="000000">
                      <a:alpha val="43137"/>
                    </a:srgbClr>
                  </a:outerShdw>
                </a:effectLst>
              </a:rPr>
              <a:t>Plans for visiting Corinth (1:12-24)</a:t>
            </a:r>
            <a:endParaRPr lang="en-US" sz="2200" i="1" dirty="0">
              <a:solidFill>
                <a:srgbClr val="990000"/>
              </a:solidFill>
              <a:effectLst>
                <a:outerShdw blurRad="38100" dist="38100" dir="2700000" algn="tl">
                  <a:srgbClr val="000000">
                    <a:alpha val="43137"/>
                  </a:srgbClr>
                </a:outerShdw>
              </a:effectLst>
            </a:endParaRPr>
          </a:p>
          <a:p>
            <a:pPr marL="461963" lvl="2" indent="-230188"/>
            <a:r>
              <a:rPr lang="en-US" sz="2600" i="1" dirty="0">
                <a:solidFill>
                  <a:srgbClr val="990000"/>
                </a:solidFill>
                <a:effectLst>
                  <a:outerShdw blurRad="38100" dist="38100" dir="2700000" algn="tl">
                    <a:srgbClr val="000000">
                      <a:alpha val="43137"/>
                    </a:srgbClr>
                  </a:outerShdw>
                </a:effectLst>
              </a:rPr>
              <a:t>Writing out of love produces sorrow, yields forgiveness (2:1-11)</a:t>
            </a:r>
            <a:endParaRPr lang="en-US" sz="2200" i="1" dirty="0">
              <a:solidFill>
                <a:srgbClr val="990000"/>
              </a:solidFill>
              <a:effectLst>
                <a:outerShdw blurRad="38100" dist="38100" dir="2700000" algn="tl">
                  <a:srgbClr val="000000">
                    <a:alpha val="43137"/>
                  </a:srgbClr>
                </a:outerShdw>
              </a:effectLst>
            </a:endParaRPr>
          </a:p>
          <a:p>
            <a:pPr marL="231775" lvl="1" indent="-231775"/>
            <a:r>
              <a:rPr lang="en-US" sz="3000" dirty="0">
                <a:effectLst>
                  <a:outerShdw blurRad="38100" dist="38100" dir="2700000" algn="tl">
                    <a:srgbClr val="000000">
                      <a:alpha val="43137"/>
                    </a:srgbClr>
                  </a:outerShdw>
                </a:effectLst>
              </a:rPr>
              <a:t>Nature of the word Paul ministered</a:t>
            </a:r>
            <a:endParaRPr lang="en-US" sz="2600" dirty="0">
              <a:effectLst>
                <a:outerShdw blurRad="38100" dist="38100" dir="2700000" algn="tl">
                  <a:srgbClr val="000000">
                    <a:alpha val="43137"/>
                  </a:srgbClr>
                </a:outerShdw>
              </a:effectLst>
            </a:endParaRPr>
          </a:p>
          <a:p>
            <a:pPr marL="509588" lvl="2" indent="-277813"/>
            <a:r>
              <a:rPr lang="en-US" sz="2600" i="1" dirty="0">
                <a:solidFill>
                  <a:srgbClr val="990000"/>
                </a:solidFill>
                <a:effectLst>
                  <a:outerShdw blurRad="38100" dist="38100" dir="2700000" algn="tl">
                    <a:srgbClr val="000000">
                      <a:alpha val="43137"/>
                    </a:srgbClr>
                  </a:outerShdw>
                </a:effectLst>
              </a:rPr>
              <a:t>Dual aroma of the gospel (2:12-17)</a:t>
            </a:r>
          </a:p>
          <a:p>
            <a:pPr marL="509588" lvl="2" indent="-277813"/>
            <a:r>
              <a:rPr lang="en-US" sz="2600" i="1" dirty="0">
                <a:solidFill>
                  <a:srgbClr val="990000"/>
                </a:solidFill>
                <a:effectLst>
                  <a:outerShdw blurRad="38100" dist="38100" dir="2700000" algn="tl">
                    <a:srgbClr val="000000">
                      <a:alpha val="43137"/>
                    </a:srgbClr>
                  </a:outerShdw>
                </a:effectLst>
              </a:rPr>
              <a:t>The word is ministered thru the Corinthians’ changed lives (3:1-5)</a:t>
            </a:r>
          </a:p>
          <a:p>
            <a:pPr marL="509588" lvl="2" indent="-277813"/>
            <a:r>
              <a:rPr lang="en-US" sz="2600" i="1" dirty="0">
                <a:solidFill>
                  <a:srgbClr val="990000"/>
                </a:solidFill>
                <a:effectLst>
                  <a:outerShdw blurRad="38100" dist="38100" dir="2700000" algn="tl">
                    <a:srgbClr val="000000">
                      <a:alpha val="43137"/>
                    </a:srgbClr>
                  </a:outerShdw>
                </a:effectLst>
              </a:rPr>
              <a:t>A ministry of the Spirit (3:6-18)</a:t>
            </a:r>
          </a:p>
          <a:p>
            <a:pPr marL="509588" lvl="2" indent="-277813"/>
            <a:r>
              <a:rPr lang="en-US" sz="2600" i="1" dirty="0">
                <a:solidFill>
                  <a:srgbClr val="990000"/>
                </a:solidFill>
                <a:effectLst>
                  <a:outerShdw blurRad="38100" dist="38100" dir="2700000" algn="tl">
                    <a:srgbClr val="000000">
                      <a:alpha val="43137"/>
                    </a:srgbClr>
                  </a:outerShdw>
                </a:effectLst>
              </a:rPr>
              <a:t>God’s treasure in earthen vessels (4:1-7)</a:t>
            </a:r>
            <a:endParaRPr lang="en-US" sz="2200" i="1" dirty="0">
              <a:solidFill>
                <a:srgbClr val="990000"/>
              </a:solidFill>
              <a:effectLst>
                <a:outerShdw blurRad="38100" dist="38100" dir="2700000" algn="tl">
                  <a:srgbClr val="000000">
                    <a:alpha val="43137"/>
                  </a:srgbClr>
                </a:outerShdw>
              </a:effectLst>
            </a:endParaRPr>
          </a:p>
          <a:p>
            <a:pPr marL="231775" lvl="1" indent="-231775"/>
            <a:r>
              <a:rPr lang="en-US" sz="3000" dirty="0">
                <a:effectLst>
                  <a:outerShdw blurRad="38100" dist="38100" dir="2700000" algn="tl">
                    <a:srgbClr val="000000">
                      <a:alpha val="43137"/>
                    </a:srgbClr>
                  </a:outerShdw>
                </a:effectLst>
              </a:rPr>
              <a:t>Motivation for ministering</a:t>
            </a:r>
            <a:endParaRPr lang="en-US" sz="2600" dirty="0">
              <a:effectLst>
                <a:outerShdw blurRad="38100" dist="38100" dir="2700000" algn="tl">
                  <a:srgbClr val="000000">
                    <a:alpha val="43137"/>
                  </a:srgbClr>
                </a:outerShdw>
              </a:effectLst>
            </a:endParaRPr>
          </a:p>
          <a:p>
            <a:pPr marL="509588" lvl="2" indent="-277813"/>
            <a:r>
              <a:rPr lang="en-US" sz="2600" i="1" dirty="0">
                <a:solidFill>
                  <a:srgbClr val="990000"/>
                </a:solidFill>
                <a:effectLst>
                  <a:outerShdw blurRad="38100" dist="38100" dir="2700000" algn="tl">
                    <a:srgbClr val="000000">
                      <a:alpha val="43137"/>
                    </a:srgbClr>
                  </a:outerShdw>
                </a:effectLst>
              </a:rPr>
              <a:t>An eternal perspective (4:8-18)</a:t>
            </a:r>
            <a:endParaRPr lang="en-US" sz="2200" i="1" dirty="0">
              <a:solidFill>
                <a:srgbClr val="990000"/>
              </a:solidFill>
              <a:effectLst>
                <a:outerShdw blurRad="38100" dist="38100" dir="2700000" algn="tl">
                  <a:srgbClr val="000000">
                    <a:alpha val="43137"/>
                  </a:srgbClr>
                </a:outerShdw>
              </a:effectLst>
            </a:endParaRPr>
          </a:p>
          <a:p>
            <a:pPr marL="509588" lvl="2" indent="-277813"/>
            <a:r>
              <a:rPr lang="en-US" sz="2600" i="1" dirty="0">
                <a:solidFill>
                  <a:srgbClr val="990000"/>
                </a:solidFill>
                <a:effectLst>
                  <a:outerShdw blurRad="38100" dist="38100" dir="2700000" algn="tl">
                    <a:srgbClr val="000000">
                      <a:alpha val="43137"/>
                    </a:srgbClr>
                  </a:outerShdw>
                </a:effectLst>
              </a:rPr>
              <a:t>A future expectation (5:1-11)</a:t>
            </a:r>
            <a:endParaRPr lang="en-US" sz="2200" i="1" dirty="0">
              <a:solidFill>
                <a:srgbClr val="990000"/>
              </a:solidFill>
              <a:effectLst>
                <a:outerShdw blurRad="38100" dist="38100" dir="2700000" algn="tl">
                  <a:srgbClr val="000000">
                    <a:alpha val="43137"/>
                  </a:srgbClr>
                </a:outerShdw>
              </a:effectLst>
            </a:endParaRPr>
          </a:p>
          <a:p>
            <a:pPr marL="509588" lvl="2" indent="-277813"/>
            <a:r>
              <a:rPr lang="en-US" sz="2600" i="1" dirty="0">
                <a:solidFill>
                  <a:srgbClr val="990000"/>
                </a:solidFill>
                <a:effectLst>
                  <a:outerShdw blurRad="38100" dist="38100" dir="2700000" algn="tl">
                    <a:srgbClr val="000000">
                      <a:alpha val="43137"/>
                    </a:srgbClr>
                  </a:outerShdw>
                </a:effectLst>
              </a:rPr>
              <a:t>The love of Christ (5:12-16)</a:t>
            </a:r>
            <a:endParaRPr lang="en-US" sz="2200" i="1" dirty="0">
              <a:solidFill>
                <a:srgbClr val="990000"/>
              </a:solidFill>
              <a:effectLst>
                <a:outerShdw blurRad="38100" dist="38100" dir="2700000" algn="tl">
                  <a:srgbClr val="000000">
                    <a:alpha val="43137"/>
                  </a:srgbClr>
                </a:outerShdw>
              </a:effectLst>
            </a:endParaRPr>
          </a:p>
          <a:p>
            <a:pPr marL="509588" lvl="2" indent="-277813"/>
            <a:r>
              <a:rPr lang="en-US" sz="2600" i="1" dirty="0">
                <a:solidFill>
                  <a:srgbClr val="990000"/>
                </a:solidFill>
                <a:effectLst>
                  <a:outerShdw blurRad="38100" dist="38100" dir="2700000" algn="tl">
                    <a:srgbClr val="000000">
                      <a:alpha val="43137"/>
                    </a:srgbClr>
                  </a:outerShdw>
                </a:effectLst>
              </a:rPr>
              <a:t>Reconciling men to God (5:17-21)</a:t>
            </a:r>
            <a:endParaRPr lang="en-US" sz="2200" i="1" dirty="0">
              <a:solidFill>
                <a:srgbClr val="990000"/>
              </a:solidFill>
              <a:effectLst>
                <a:outerShdw blurRad="38100" dist="38100" dir="2700000" algn="tl">
                  <a:srgbClr val="000000">
                    <a:alpha val="43137"/>
                  </a:srgbClr>
                </a:outerShdw>
              </a:effectLst>
            </a:endParaRPr>
          </a:p>
          <a:p>
            <a:pPr marL="173038" lvl="1" indent="-173038"/>
            <a:r>
              <a:rPr lang="en-US" sz="2600"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Proof that Paul is a minister of God (6:1-10)</a:t>
            </a:r>
            <a:endParaRPr lang="en-US"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8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628650" y="220747"/>
            <a:ext cx="7886700" cy="770655"/>
          </a:xfrm>
        </p:spPr>
        <p:txBody>
          <a:bodyPr>
            <a:normAutofit/>
          </a:bodyPr>
          <a:lstStyle/>
          <a:p>
            <a:pPr algn="ctr"/>
            <a:r>
              <a:rPr lang="en-US" dirty="0">
                <a:latin typeface="Berlin Sans FB Demi" panose="020E0802020502020306" pitchFamily="34" charset="0"/>
              </a:rPr>
              <a:t>Outline of 2</a:t>
            </a:r>
            <a:r>
              <a:rPr lang="en-US" baseline="30000" dirty="0">
                <a:latin typeface="Berlin Sans FB Demi" panose="020E0802020502020306" pitchFamily="34" charset="0"/>
              </a:rPr>
              <a:t>nd</a:t>
            </a:r>
            <a:r>
              <a:rPr lang="en-US" dirty="0">
                <a:latin typeface="Berlin Sans FB Demi" panose="020E0802020502020306" pitchFamily="34" charset="0"/>
              </a:rPr>
              <a:t> Corinthians</a:t>
            </a: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356135" y="991402"/>
            <a:ext cx="8402854" cy="5866597"/>
          </a:xfrm>
        </p:spPr>
        <p:txBody>
          <a:bodyPr>
            <a:normAutofit lnSpcReduction="10000"/>
          </a:bodyPr>
          <a:lstStyle/>
          <a:p>
            <a:pPr marL="0" lvl="0" indent="0">
              <a:buNone/>
            </a:pPr>
            <a:r>
              <a:rPr lang="en-US" sz="3300" b="1" dirty="0">
                <a:effectLst>
                  <a:glow rad="101600">
                    <a:schemeClr val="accent2">
                      <a:satMod val="175000"/>
                      <a:alpha val="40000"/>
                    </a:schemeClr>
                  </a:glow>
                </a:effectLst>
              </a:rPr>
              <a:t>Exhortations to the Corinthians (6:11—9:15)</a:t>
            </a:r>
          </a:p>
          <a:p>
            <a:r>
              <a:rPr lang="en-US" sz="3300" dirty="0">
                <a:effectLst>
                  <a:outerShdw blurRad="38100" dist="38100" dir="2700000" algn="tl">
                    <a:srgbClr val="000000">
                      <a:alpha val="43137"/>
                    </a:srgbClr>
                  </a:outerShdw>
                </a:effectLst>
              </a:rPr>
              <a:t>Concerning fellowshipping darkness</a:t>
            </a:r>
          </a:p>
          <a:p>
            <a:pPr marL="509588" lvl="1" indent="-277813"/>
            <a:r>
              <a:rPr lang="en-US" sz="2600" i="1" dirty="0">
                <a:solidFill>
                  <a:srgbClr val="990000"/>
                </a:solidFill>
                <a:effectLst>
                  <a:outerShdw blurRad="38100" dist="38100" dir="2700000" algn="tl">
                    <a:srgbClr val="000000">
                      <a:alpha val="43137"/>
                    </a:srgbClr>
                  </a:outerShdw>
                </a:effectLst>
              </a:rPr>
              <a:t>The Corinthians must open their hearts and separate from the world (6:11—7:3)</a:t>
            </a:r>
          </a:p>
          <a:p>
            <a:pPr marL="509588" lvl="1" indent="-277813"/>
            <a:r>
              <a:rPr lang="en-US" sz="2600" i="1" dirty="0">
                <a:solidFill>
                  <a:srgbClr val="990000"/>
                </a:solidFill>
                <a:effectLst>
                  <a:outerShdw blurRad="38100" dist="38100" dir="2700000" algn="tl">
                    <a:srgbClr val="000000">
                      <a:alpha val="43137"/>
                    </a:srgbClr>
                  </a:outerShdw>
                </a:effectLst>
              </a:rPr>
              <a:t>Comfort and confidence in the Corinthians’ obedience (7:4-16)</a:t>
            </a:r>
          </a:p>
          <a:p>
            <a:pPr marL="282575" indent="-282575"/>
            <a:r>
              <a:rPr lang="en-US" sz="3000" dirty="0">
                <a:effectLst>
                  <a:outerShdw blurRad="38100" dist="38100" dir="2700000" algn="tl">
                    <a:srgbClr val="000000">
                      <a:alpha val="43137"/>
                    </a:srgbClr>
                  </a:outerShdw>
                </a:effectLst>
              </a:rPr>
              <a:t>Concerning the collection for the saints. 	      The Corinthians are to do the following</a:t>
            </a:r>
            <a:r>
              <a:rPr lang="en-US" sz="3700" dirty="0">
                <a:effectLst>
                  <a:outerShdw blurRad="38100" dist="38100" dir="2700000" algn="tl">
                    <a:srgbClr val="000000">
                      <a:alpha val="43137"/>
                    </a:srgbClr>
                  </a:outerShdw>
                </a:effectLst>
              </a:rPr>
              <a:t>:</a:t>
            </a:r>
          </a:p>
          <a:p>
            <a:pPr marL="509588" lvl="1" indent="-277813"/>
            <a:r>
              <a:rPr lang="en-US" sz="2600" i="1" dirty="0">
                <a:solidFill>
                  <a:srgbClr val="990000"/>
                </a:solidFill>
                <a:effectLst>
                  <a:outerShdw blurRad="38100" dist="38100" dir="2700000" algn="tl">
                    <a:srgbClr val="000000">
                      <a:alpha val="43137"/>
                    </a:srgbClr>
                  </a:outerShdw>
                </a:effectLst>
              </a:rPr>
              <a:t>Follow the examples of Christ and the Macedonian churches (8:1-9)</a:t>
            </a:r>
          </a:p>
          <a:p>
            <a:pPr marL="509588" lvl="1" indent="-277813"/>
            <a:r>
              <a:rPr lang="en-US" sz="2600" i="1" dirty="0">
                <a:solidFill>
                  <a:srgbClr val="990000"/>
                </a:solidFill>
                <a:effectLst>
                  <a:outerShdw blurRad="38100" dist="38100" dir="2700000" algn="tl">
                    <a:srgbClr val="000000">
                      <a:alpha val="43137"/>
                    </a:srgbClr>
                  </a:outerShdw>
                </a:effectLst>
              </a:rPr>
              <a:t>Complete what had been planned and purposed (8:10-15)</a:t>
            </a:r>
          </a:p>
          <a:p>
            <a:pPr marL="509588" lvl="1" indent="-277813"/>
            <a:r>
              <a:rPr lang="en-US" sz="2600" i="1" dirty="0">
                <a:solidFill>
                  <a:srgbClr val="990000"/>
                </a:solidFill>
                <a:effectLst>
                  <a:outerShdw blurRad="38100" dist="38100" dir="2700000" algn="tl">
                    <a:srgbClr val="000000">
                      <a:alpha val="43137"/>
                    </a:srgbClr>
                  </a:outerShdw>
                </a:effectLst>
              </a:rPr>
              <a:t>Prove themselves (8:16—9:5)</a:t>
            </a:r>
          </a:p>
          <a:p>
            <a:pPr marL="509588" lvl="1" indent="-277813"/>
            <a:r>
              <a:rPr lang="en-US" sz="2600" i="1" dirty="0">
                <a:solidFill>
                  <a:srgbClr val="990000"/>
                </a:solidFill>
                <a:effectLst>
                  <a:outerShdw blurRad="38100" dist="38100" dir="2700000" algn="tl">
                    <a:srgbClr val="000000">
                      <a:alpha val="43137"/>
                    </a:srgbClr>
                  </a:outerShdw>
                </a:effectLst>
              </a:rPr>
              <a:t>Sow that they might reap, in order to have more to sow (9:6-15)</a:t>
            </a:r>
          </a:p>
          <a:p>
            <a:endParaRPr lang="en-US" dirty="0"/>
          </a:p>
        </p:txBody>
      </p:sp>
    </p:spTree>
    <p:extLst>
      <p:ext uri="{BB962C8B-B14F-4D97-AF65-F5344CB8AC3E}">
        <p14:creationId xmlns:p14="http://schemas.microsoft.com/office/powerpoint/2010/main" val="140500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628650" y="127852"/>
            <a:ext cx="7886700" cy="1084932"/>
          </a:xfrm>
        </p:spPr>
        <p:txBody>
          <a:bodyPr>
            <a:normAutofit/>
          </a:bodyPr>
          <a:lstStyle/>
          <a:p>
            <a:pPr algn="ctr"/>
            <a:r>
              <a:rPr lang="en-US" dirty="0">
                <a:latin typeface="Berlin Sans FB Demi" panose="020E0802020502020306" pitchFamily="34" charset="0"/>
              </a:rPr>
              <a:t>Outline of 2</a:t>
            </a:r>
            <a:r>
              <a:rPr lang="en-US" baseline="30000" dirty="0">
                <a:latin typeface="Berlin Sans FB Demi" panose="020E0802020502020306" pitchFamily="34" charset="0"/>
              </a:rPr>
              <a:t>nd</a:t>
            </a:r>
            <a:r>
              <a:rPr lang="en-US" dirty="0">
                <a:latin typeface="Berlin Sans FB Demi" panose="020E0802020502020306" pitchFamily="34" charset="0"/>
              </a:rPr>
              <a:t> Corinthians</a:t>
            </a: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404261" y="1101213"/>
            <a:ext cx="8277726" cy="5756787"/>
          </a:xfrm>
        </p:spPr>
        <p:txBody>
          <a:bodyPr>
            <a:normAutofit fontScale="92500" lnSpcReduction="10000"/>
          </a:bodyPr>
          <a:lstStyle/>
          <a:p>
            <a:pPr marL="0" lvl="0" indent="0">
              <a:buNone/>
            </a:pPr>
            <a:r>
              <a:rPr lang="en-US" sz="3500" b="1" dirty="0">
                <a:effectLst>
                  <a:glow rad="101600">
                    <a:schemeClr val="accent2">
                      <a:satMod val="175000"/>
                      <a:alpha val="40000"/>
                    </a:schemeClr>
                  </a:glow>
                </a:effectLst>
              </a:rPr>
              <a:t>Exoneration of Paul’s Apostleship (10:1—13:10)</a:t>
            </a:r>
          </a:p>
          <a:p>
            <a:r>
              <a:rPr lang="en-US" sz="3000" dirty="0">
                <a:effectLst>
                  <a:outerShdw blurRad="38100" dist="38100" dir="2700000" algn="tl">
                    <a:srgbClr val="000000">
                      <a:alpha val="43137"/>
                    </a:srgbClr>
                  </a:outerShdw>
                </a:effectLst>
              </a:rPr>
              <a:t>Paul not to be measured “according to the flesh” (10:1-18)</a:t>
            </a:r>
          </a:p>
          <a:p>
            <a:r>
              <a:rPr lang="en-US" sz="3000" dirty="0">
                <a:effectLst>
                  <a:outerShdw blurRad="38100" dist="38100" dir="2700000" algn="tl">
                    <a:srgbClr val="000000">
                      <a:alpha val="43137"/>
                    </a:srgbClr>
                  </a:outerShdw>
                </a:effectLst>
              </a:rPr>
              <a:t>Paul must boast:</a:t>
            </a:r>
          </a:p>
          <a:p>
            <a:pPr marL="461963" lvl="1" indent="-230188"/>
            <a:r>
              <a:rPr lang="en-US" sz="3000" i="1" dirty="0">
                <a:solidFill>
                  <a:srgbClr val="990000"/>
                </a:solidFill>
                <a:effectLst>
                  <a:outerShdw blurRad="38100" dist="38100" dir="2700000" algn="tl">
                    <a:srgbClr val="000000">
                      <a:alpha val="43137"/>
                    </a:srgbClr>
                  </a:outerShdw>
                </a:effectLst>
              </a:rPr>
              <a:t>His selflessness excludes others from being regarded as apostles (11:1-15)</a:t>
            </a:r>
          </a:p>
          <a:p>
            <a:pPr marL="461963" lvl="1" indent="-230188"/>
            <a:r>
              <a:rPr lang="en-US" sz="3000" i="1" dirty="0">
                <a:solidFill>
                  <a:srgbClr val="990000"/>
                </a:solidFill>
                <a:effectLst>
                  <a:outerShdw blurRad="38100" dist="38100" dir="2700000" algn="tl">
                    <a:srgbClr val="000000">
                      <a:alpha val="43137"/>
                    </a:srgbClr>
                  </a:outerShdw>
                </a:effectLst>
              </a:rPr>
              <a:t>His willingness to suffer (11:16-33)</a:t>
            </a:r>
          </a:p>
          <a:p>
            <a:pPr marL="461963" lvl="1" indent="-230188"/>
            <a:r>
              <a:rPr lang="en-US" sz="3000" i="1" dirty="0">
                <a:solidFill>
                  <a:srgbClr val="990000"/>
                </a:solidFill>
                <a:effectLst>
                  <a:outerShdw blurRad="38100" dist="38100" dir="2700000" algn="tl">
                    <a:srgbClr val="000000">
                      <a:alpha val="43137"/>
                    </a:srgbClr>
                  </a:outerShdw>
                </a:effectLst>
              </a:rPr>
              <a:t>His exaltation due to his revelations is tempered by infirmity (12:1-10)</a:t>
            </a:r>
          </a:p>
          <a:p>
            <a:pPr marL="461963" lvl="1" indent="-230188"/>
            <a:r>
              <a:rPr lang="en-US" sz="3000" i="1" dirty="0">
                <a:solidFill>
                  <a:srgbClr val="990000"/>
                </a:solidFill>
                <a:effectLst>
                  <a:outerShdw blurRad="38100" dist="38100" dir="2700000" algn="tl">
                    <a:srgbClr val="000000">
                      <a:alpha val="43137"/>
                    </a:srgbClr>
                  </a:outerShdw>
                </a:effectLst>
              </a:rPr>
              <a:t>His miracles (12:11-13)</a:t>
            </a:r>
          </a:p>
          <a:p>
            <a:pPr marL="461963" lvl="1" indent="-230188"/>
            <a:r>
              <a:rPr lang="en-US" sz="3000" i="1" dirty="0">
                <a:solidFill>
                  <a:srgbClr val="990000"/>
                </a:solidFill>
                <a:effectLst>
                  <a:outerShdw blurRad="38100" dist="38100" dir="2700000" algn="tl">
                    <a:srgbClr val="000000">
                      <a:alpha val="43137"/>
                    </a:srgbClr>
                  </a:outerShdw>
                </a:effectLst>
              </a:rPr>
              <a:t>He spent and was spent so as not to burden the Corinthians (12:14-18)</a:t>
            </a:r>
          </a:p>
          <a:p>
            <a:pPr marL="461963" lvl="1" indent="-230188"/>
            <a:r>
              <a:rPr lang="en-US" sz="3000" i="1" dirty="0">
                <a:solidFill>
                  <a:srgbClr val="990000"/>
                </a:solidFill>
                <a:effectLst>
                  <a:outerShdw blurRad="38100" dist="38100" dir="2700000" algn="tl">
                    <a:srgbClr val="000000">
                      <a:alpha val="43137"/>
                    </a:srgbClr>
                  </a:outerShdw>
                </a:effectLst>
              </a:rPr>
              <a:t>His desire for their edification (12:19—13:10)</a:t>
            </a:r>
          </a:p>
          <a:p>
            <a:pPr marL="0" indent="0">
              <a:buNone/>
            </a:pPr>
            <a:r>
              <a:rPr lang="en-US"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Conclusion (13:11-14)</a:t>
            </a:r>
          </a:p>
          <a:p>
            <a:endParaRPr lang="en-US" dirty="0"/>
          </a:p>
        </p:txBody>
      </p:sp>
    </p:spTree>
    <p:extLst>
      <p:ext uri="{BB962C8B-B14F-4D97-AF65-F5344CB8AC3E}">
        <p14:creationId xmlns:p14="http://schemas.microsoft.com/office/powerpoint/2010/main" val="347023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315200" y="127851"/>
            <a:ext cx="8513597" cy="1539584"/>
          </a:xfrm>
        </p:spPr>
        <p:txBody>
          <a:bodyPr>
            <a:normAutofit/>
          </a:bodyPr>
          <a:lstStyle/>
          <a:p>
            <a:pPr algn="ctr"/>
            <a:r>
              <a:rPr lang="en-US" sz="4000" dirty="0">
                <a:latin typeface="Berlin Sans FB Demi" panose="020E0802020502020306" pitchFamily="34" charset="0"/>
              </a:rPr>
              <a:t>Challenges to the Corinthians:</a:t>
            </a:r>
            <a:br>
              <a:rPr lang="en-US" sz="4000" dirty="0">
                <a:latin typeface="Berlin Sans FB Demi" panose="020E0802020502020306" pitchFamily="34" charset="0"/>
              </a:rPr>
            </a:br>
            <a:r>
              <a:rPr lang="en-US" sz="3600" i="1" dirty="0">
                <a:latin typeface="Berlin Sans FB Demi" panose="020E0802020502020306" pitchFamily="34" charset="0"/>
              </a:rPr>
              <a:t>Follow-through with Plans for Giving</a:t>
            </a:r>
            <a:br>
              <a:rPr lang="en-US" sz="4000" dirty="0">
                <a:latin typeface="Berlin Sans FB Demi" panose="020E0802020502020306" pitchFamily="34" charset="0"/>
              </a:rPr>
            </a:br>
            <a:r>
              <a:rPr lang="en-US" sz="2800" dirty="0">
                <a:latin typeface="Berlin Sans FB" panose="020E0602020502020306" pitchFamily="34" charset="0"/>
              </a:rPr>
              <a:t>(2 Corinthians 8:10-9:5)</a:t>
            </a:r>
            <a:endParaRPr lang="en-US" sz="4000" b="1" dirty="0">
              <a:latin typeface="+mn-lt"/>
            </a:endParaRP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174167" y="1669356"/>
            <a:ext cx="8828801" cy="5190565"/>
          </a:xfrm>
        </p:spPr>
        <p:txBody>
          <a:bodyPr>
            <a:noAutofit/>
          </a:bodyPr>
          <a:lstStyle/>
          <a:p>
            <a:pPr marL="4762" lvl="1" indent="0" algn="ctr">
              <a:buNone/>
            </a:pPr>
            <a:r>
              <a:rPr lang="en-US" sz="3200" b="1" cap="small" dirty="0">
                <a:solidFill>
                  <a:schemeClr val="tx1">
                    <a:lumMod val="95000"/>
                    <a:lumOff val="5000"/>
                  </a:schemeClr>
                </a:solidFill>
              </a:rPr>
              <a:t>The Corinthians’ Opportunity to Prove Themselves</a:t>
            </a:r>
          </a:p>
          <a:p>
            <a:pPr marL="511175" lvl="3" indent="-217488"/>
            <a:r>
              <a:rPr lang="en-US" sz="2800" i="1" dirty="0">
                <a:solidFill>
                  <a:srgbClr val="990000"/>
                </a:solidFill>
                <a:effectLst>
                  <a:outerShdw blurRad="38100" dist="38100" dir="2700000" algn="tl">
                    <a:srgbClr val="000000">
                      <a:alpha val="43137"/>
                    </a:srgbClr>
                  </a:outerShdw>
                </a:effectLst>
              </a:rPr>
              <a:t>Ultimately, both Macedonia and Achaia were pleased to make this contribution (Romans 15:26)</a:t>
            </a:r>
          </a:p>
          <a:p>
            <a:pPr marL="511175" lvl="3" indent="-217488"/>
            <a:r>
              <a:rPr lang="en-US" sz="2800" i="1" dirty="0">
                <a:solidFill>
                  <a:srgbClr val="990000"/>
                </a:solidFill>
                <a:effectLst>
                  <a:outerShdw blurRad="38100" dist="38100" dir="2700000" algn="tl">
                    <a:srgbClr val="000000">
                      <a:alpha val="43137"/>
                    </a:srgbClr>
                  </a:outerShdw>
                </a:effectLst>
              </a:rPr>
              <a:t>Paul had sent brethren ahead to Corinth to ensure that the Corinthians desire to give would come to fruition (9:5)</a:t>
            </a:r>
          </a:p>
          <a:p>
            <a:pPr marL="511175" lvl="3" indent="-217488"/>
            <a:r>
              <a:rPr lang="en-US" sz="2800" i="1" dirty="0">
                <a:solidFill>
                  <a:srgbClr val="990000"/>
                </a:solidFill>
                <a:effectLst>
                  <a:outerShdw blurRad="38100" dist="38100" dir="2700000" algn="tl">
                    <a:srgbClr val="000000">
                      <a:alpha val="43137"/>
                    </a:srgbClr>
                  </a:outerShdw>
                </a:effectLst>
              </a:rPr>
              <a:t>Paul’s efforts to encourage the Corinthians to give was not “extortion” (ASV).  </a:t>
            </a:r>
          </a:p>
          <a:p>
            <a:pPr marL="749300" lvl="4" indent="-292100"/>
            <a:r>
              <a:rPr lang="en-US" sz="2800" dirty="0"/>
              <a:t>Their gift was not compelled by Paul, but by their own “love,” “willingness” and “desire” to help needy saints.</a:t>
            </a:r>
          </a:p>
          <a:p>
            <a:pPr marL="511175" lvl="3" indent="-217488"/>
            <a:endParaRPr lang="en-US" sz="2800" dirty="0"/>
          </a:p>
        </p:txBody>
      </p:sp>
    </p:spTree>
    <p:extLst>
      <p:ext uri="{BB962C8B-B14F-4D97-AF65-F5344CB8AC3E}">
        <p14:creationId xmlns:p14="http://schemas.microsoft.com/office/powerpoint/2010/main" val="341208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315200" y="127851"/>
            <a:ext cx="8513597" cy="1539584"/>
          </a:xfrm>
        </p:spPr>
        <p:txBody>
          <a:bodyPr>
            <a:normAutofit/>
          </a:bodyPr>
          <a:lstStyle/>
          <a:p>
            <a:pPr algn="ctr"/>
            <a:r>
              <a:rPr lang="en-US" sz="4000" dirty="0">
                <a:latin typeface="Berlin Sans FB Demi" panose="020E0802020502020306" pitchFamily="34" charset="0"/>
              </a:rPr>
              <a:t>Challenges to the Corinthians:</a:t>
            </a:r>
            <a:br>
              <a:rPr lang="en-US" sz="4000" dirty="0">
                <a:latin typeface="Berlin Sans FB Demi" panose="020E0802020502020306" pitchFamily="34" charset="0"/>
              </a:rPr>
            </a:br>
            <a:r>
              <a:rPr lang="en-US" sz="3600" i="1" dirty="0">
                <a:latin typeface="Berlin Sans FB Demi" panose="020E0802020502020306" pitchFamily="34" charset="0"/>
              </a:rPr>
              <a:t>Sowing to Reap to Sow more Abundantly</a:t>
            </a:r>
            <a:br>
              <a:rPr lang="en-US" sz="4000" dirty="0">
                <a:latin typeface="Berlin Sans FB Demi" panose="020E0802020502020306" pitchFamily="34" charset="0"/>
              </a:rPr>
            </a:br>
            <a:r>
              <a:rPr lang="en-US" sz="2800" dirty="0">
                <a:latin typeface="Berlin Sans FB" panose="020E0602020502020306" pitchFamily="34" charset="0"/>
              </a:rPr>
              <a:t>(2 Corinthians 9:5-15 )</a:t>
            </a:r>
            <a:endParaRPr lang="en-US" sz="4000" b="1" dirty="0">
              <a:latin typeface="+mn-lt"/>
            </a:endParaRP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432582" y="1691127"/>
            <a:ext cx="8278831" cy="5190565"/>
          </a:xfrm>
        </p:spPr>
        <p:txBody>
          <a:bodyPr>
            <a:noAutofit/>
          </a:bodyPr>
          <a:lstStyle/>
          <a:p>
            <a:pPr marL="231775" lvl="1" indent="-227013">
              <a:spcBef>
                <a:spcPts val="300"/>
              </a:spcBef>
            </a:pPr>
            <a:r>
              <a:rPr lang="en-US" sz="3200" b="1" dirty="0">
                <a:solidFill>
                  <a:schemeClr val="tx1">
                    <a:lumMod val="95000"/>
                    <a:lumOff val="5000"/>
                  </a:schemeClr>
                </a:solidFill>
              </a:rPr>
              <a:t>Each one will reap as he sows (9:5)</a:t>
            </a:r>
          </a:p>
          <a:p>
            <a:pPr marL="511175" lvl="2" indent="-217488">
              <a:spcBef>
                <a:spcPts val="300"/>
              </a:spcBef>
            </a:pPr>
            <a:r>
              <a:rPr lang="en-US" sz="2800" i="1" dirty="0">
                <a:solidFill>
                  <a:srgbClr val="990000"/>
                </a:solidFill>
                <a:effectLst>
                  <a:outerShdw blurRad="38100" dist="38100" dir="2700000" algn="tl">
                    <a:srgbClr val="000000">
                      <a:alpha val="43137"/>
                    </a:srgbClr>
                  </a:outerShdw>
                </a:effectLst>
              </a:rPr>
              <a:t>This truth has important spiritual applications (Galatians 6:7-8), but here it is connected to giving to help the needy (Proverbs 11:24-25; 19:17; 22:9; Luke 6:38)</a:t>
            </a:r>
          </a:p>
          <a:p>
            <a:pPr>
              <a:spcBef>
                <a:spcPts val="300"/>
              </a:spcBef>
            </a:pPr>
            <a:r>
              <a:rPr lang="en-US" sz="3200" b="1" dirty="0">
                <a:solidFill>
                  <a:schemeClr val="tx1">
                    <a:lumMod val="95000"/>
                    <a:lumOff val="5000"/>
                  </a:schemeClr>
                </a:solidFill>
              </a:rPr>
              <a:t>Giving should be decided in the heart (9:6)</a:t>
            </a:r>
          </a:p>
          <a:p>
            <a:pPr marL="520700" lvl="1" indent="-238125">
              <a:spcBef>
                <a:spcPts val="300"/>
              </a:spcBef>
            </a:pPr>
            <a:r>
              <a:rPr lang="en-US" sz="2800" i="1" dirty="0">
                <a:solidFill>
                  <a:srgbClr val="990000"/>
                </a:solidFill>
                <a:effectLst>
                  <a:outerShdw blurRad="38100" dist="38100" dir="2700000" algn="tl">
                    <a:srgbClr val="000000">
                      <a:alpha val="43137"/>
                    </a:srgbClr>
                  </a:outerShdw>
                </a:effectLst>
              </a:rPr>
              <a:t>It can be done without reluctance or regret because (a) we will reap as we have sown, and (b) God loves a cheerful giver.</a:t>
            </a:r>
          </a:p>
        </p:txBody>
      </p:sp>
    </p:spTree>
    <p:extLst>
      <p:ext uri="{BB962C8B-B14F-4D97-AF65-F5344CB8AC3E}">
        <p14:creationId xmlns:p14="http://schemas.microsoft.com/office/powerpoint/2010/main" val="157229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315200" y="127851"/>
            <a:ext cx="8513597" cy="1539584"/>
          </a:xfrm>
        </p:spPr>
        <p:txBody>
          <a:bodyPr>
            <a:normAutofit/>
          </a:bodyPr>
          <a:lstStyle/>
          <a:p>
            <a:pPr algn="ctr"/>
            <a:r>
              <a:rPr lang="en-US" sz="4000" dirty="0">
                <a:latin typeface="Berlin Sans FB Demi" panose="020E0802020502020306" pitchFamily="34" charset="0"/>
              </a:rPr>
              <a:t>Challenges to the Corinthians:</a:t>
            </a:r>
            <a:br>
              <a:rPr lang="en-US" sz="4000" dirty="0">
                <a:latin typeface="Berlin Sans FB Demi" panose="020E0802020502020306" pitchFamily="34" charset="0"/>
              </a:rPr>
            </a:br>
            <a:r>
              <a:rPr lang="en-US" sz="3600" i="1" dirty="0">
                <a:latin typeface="Berlin Sans FB Demi" panose="020E0802020502020306" pitchFamily="34" charset="0"/>
              </a:rPr>
              <a:t>Sowing to Reap to Sow more Abundantly</a:t>
            </a:r>
            <a:br>
              <a:rPr lang="en-US" sz="4000" dirty="0">
                <a:latin typeface="Berlin Sans FB Demi" panose="020E0802020502020306" pitchFamily="34" charset="0"/>
              </a:rPr>
            </a:br>
            <a:r>
              <a:rPr lang="en-US" sz="2800" dirty="0">
                <a:latin typeface="Berlin Sans FB" panose="020E0602020502020306" pitchFamily="34" charset="0"/>
              </a:rPr>
              <a:t>(2 Corinthians 9:5-15 )</a:t>
            </a:r>
            <a:endParaRPr lang="en-US" sz="4000" b="1" dirty="0">
              <a:latin typeface="+mn-lt"/>
            </a:endParaRP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250126" y="1669356"/>
            <a:ext cx="8643743" cy="5190565"/>
          </a:xfrm>
        </p:spPr>
        <p:txBody>
          <a:bodyPr>
            <a:noAutofit/>
          </a:bodyPr>
          <a:lstStyle/>
          <a:p>
            <a:pPr marL="279400" indent="-279400">
              <a:spcBef>
                <a:spcPts val="300"/>
              </a:spcBef>
            </a:pPr>
            <a:r>
              <a:rPr lang="en-US" sz="3200" b="1" dirty="0"/>
              <a:t>God is able to provide us with all that we need to “abound in every good work” (9:7-9)</a:t>
            </a:r>
          </a:p>
          <a:p>
            <a:pPr marL="511175" lvl="1">
              <a:spcBef>
                <a:spcPts val="300"/>
              </a:spcBef>
            </a:pPr>
            <a:r>
              <a:rPr lang="en-US" sz="2800" i="1" dirty="0">
                <a:solidFill>
                  <a:srgbClr val="990000"/>
                </a:solidFill>
                <a:effectLst>
                  <a:outerShdw blurRad="38100" dist="38100" dir="2700000" algn="tl">
                    <a:srgbClr val="000000">
                      <a:alpha val="43137"/>
                    </a:srgbClr>
                  </a:outerShdw>
                </a:effectLst>
              </a:rPr>
              <a:t>We are stewards, using what God entrusts to us for His purposes &amp; His glory (1 Peter 4:10; 1 Chron. 29:12-14)</a:t>
            </a:r>
          </a:p>
          <a:p>
            <a:pPr marL="511175" lvl="1">
              <a:spcBef>
                <a:spcPts val="300"/>
              </a:spcBef>
            </a:pPr>
            <a:r>
              <a:rPr lang="en-US" sz="2800" i="1" dirty="0">
                <a:solidFill>
                  <a:srgbClr val="990000"/>
                </a:solidFill>
                <a:effectLst>
                  <a:outerShdw blurRad="38100" dist="38100" dir="2700000" algn="tl">
                    <a:srgbClr val="000000">
                      <a:alpha val="43137"/>
                    </a:srgbClr>
                  </a:outerShdw>
                </a:effectLst>
              </a:rPr>
              <a:t>To verify that God provides bountifully for the one who gives, Paul quotes Psalm 112 which describes the blessings that the Lord heaps upon the righteous and the charitable*</a:t>
            </a:r>
          </a:p>
          <a:p>
            <a:pPr marL="293688" indent="-293688">
              <a:spcBef>
                <a:spcPts val="300"/>
              </a:spcBef>
            </a:pPr>
            <a:r>
              <a:rPr lang="en-US" sz="3200" b="1" dirty="0"/>
              <a:t>Paul desires that the Corinthians be blessed by the principles of sowing and reaping (9:10-11)</a:t>
            </a:r>
          </a:p>
          <a:p>
            <a:pPr marL="511175" lvl="1">
              <a:spcBef>
                <a:spcPts val="300"/>
              </a:spcBef>
            </a:pPr>
            <a:r>
              <a:rPr lang="en-US" sz="2800" i="1" dirty="0">
                <a:solidFill>
                  <a:srgbClr val="990000"/>
                </a:solidFill>
                <a:effectLst>
                  <a:outerShdw blurRad="38100" dist="38100" dir="2700000" algn="tl">
                    <a:srgbClr val="000000">
                      <a:alpha val="43137"/>
                    </a:srgbClr>
                  </a:outerShdw>
                </a:effectLst>
              </a:rPr>
              <a:t>To enable them to be “generous in every way”</a:t>
            </a:r>
          </a:p>
          <a:p>
            <a:pPr marL="511175" lvl="1">
              <a:spcBef>
                <a:spcPts val="300"/>
              </a:spcBef>
            </a:pPr>
            <a:r>
              <a:rPr lang="en-US" sz="2800" i="1" dirty="0">
                <a:solidFill>
                  <a:srgbClr val="990000"/>
                </a:solidFill>
                <a:effectLst>
                  <a:outerShdw blurRad="38100" dist="38100" dir="2700000" algn="tl">
                    <a:srgbClr val="000000">
                      <a:alpha val="43137"/>
                    </a:srgbClr>
                  </a:outerShdw>
                </a:effectLst>
              </a:rPr>
              <a:t>So that “thanksgiving to God” would be produced.</a:t>
            </a:r>
          </a:p>
        </p:txBody>
      </p:sp>
    </p:spTree>
    <p:extLst>
      <p:ext uri="{BB962C8B-B14F-4D97-AF65-F5344CB8AC3E}">
        <p14:creationId xmlns:p14="http://schemas.microsoft.com/office/powerpoint/2010/main" val="355426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315200" y="127851"/>
            <a:ext cx="8513597" cy="1539584"/>
          </a:xfrm>
        </p:spPr>
        <p:txBody>
          <a:bodyPr>
            <a:normAutofit/>
          </a:bodyPr>
          <a:lstStyle/>
          <a:p>
            <a:pPr algn="ctr"/>
            <a:r>
              <a:rPr lang="en-US" sz="4000" dirty="0">
                <a:latin typeface="Berlin Sans FB Demi" panose="020E0802020502020306" pitchFamily="34" charset="0"/>
              </a:rPr>
              <a:t>Challenges to the Corinthians:</a:t>
            </a:r>
            <a:br>
              <a:rPr lang="en-US" sz="4000" dirty="0">
                <a:latin typeface="Berlin Sans FB Demi" panose="020E0802020502020306" pitchFamily="34" charset="0"/>
              </a:rPr>
            </a:br>
            <a:r>
              <a:rPr lang="en-US" sz="3600" i="1" dirty="0">
                <a:latin typeface="Berlin Sans FB Demi" panose="020E0802020502020306" pitchFamily="34" charset="0"/>
              </a:rPr>
              <a:t>Sowing to Reap to Sow more Abundantly</a:t>
            </a:r>
            <a:br>
              <a:rPr lang="en-US" sz="4000" dirty="0">
                <a:latin typeface="Berlin Sans FB Demi" panose="020E0802020502020306" pitchFamily="34" charset="0"/>
              </a:rPr>
            </a:br>
            <a:r>
              <a:rPr lang="en-US" sz="2800" dirty="0">
                <a:latin typeface="Berlin Sans FB" panose="020E0602020502020306" pitchFamily="34" charset="0"/>
              </a:rPr>
              <a:t>(2 Corinthians 9:5-15 )</a:t>
            </a:r>
            <a:endParaRPr lang="en-US" sz="4000" b="1" dirty="0">
              <a:latin typeface="+mn-lt"/>
            </a:endParaRP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250126" y="1669356"/>
            <a:ext cx="8643743" cy="5190565"/>
          </a:xfrm>
        </p:spPr>
        <p:txBody>
          <a:bodyPr>
            <a:noAutofit/>
          </a:bodyPr>
          <a:lstStyle/>
          <a:p>
            <a:pPr marL="279400" indent="-279400">
              <a:spcBef>
                <a:spcPts val="300"/>
              </a:spcBef>
            </a:pPr>
            <a:r>
              <a:rPr lang="en-US" sz="3200" b="1" dirty="0"/>
              <a:t>The contribution would not only supply the needs of the saints but cause God to be glorified (9:12-14)</a:t>
            </a:r>
          </a:p>
          <a:p>
            <a:pPr marL="511175" lvl="1">
              <a:spcBef>
                <a:spcPts val="300"/>
              </a:spcBef>
            </a:pPr>
            <a:r>
              <a:rPr lang="en-US" sz="2800" i="1" dirty="0">
                <a:solidFill>
                  <a:srgbClr val="990000"/>
                </a:solidFill>
                <a:effectLst>
                  <a:outerShdw blurRad="38100" dist="38100" dir="2700000" algn="tl">
                    <a:srgbClr val="000000">
                      <a:alpha val="43137"/>
                    </a:srgbClr>
                  </a:outerShdw>
                </a:effectLst>
              </a:rPr>
              <a:t>God would be glorified </a:t>
            </a:r>
            <a:r>
              <a:rPr lang="en-US" sz="2800" b="1" i="1" dirty="0">
                <a:solidFill>
                  <a:srgbClr val="990000"/>
                </a:solidFill>
                <a:effectLst>
                  <a:outerShdw blurRad="38100" dist="38100" dir="2700000" algn="tl">
                    <a:srgbClr val="000000">
                      <a:alpha val="43137"/>
                    </a:srgbClr>
                  </a:outerShdw>
                </a:effectLst>
              </a:rPr>
              <a:t>by saints </a:t>
            </a:r>
            <a:r>
              <a:rPr lang="en-US" sz="2800" i="1" dirty="0">
                <a:solidFill>
                  <a:srgbClr val="990000"/>
                </a:solidFill>
                <a:effectLst>
                  <a:outerShdw blurRad="38100" dist="38100" dir="2700000" algn="tl">
                    <a:srgbClr val="000000">
                      <a:alpha val="43137"/>
                    </a:srgbClr>
                  </a:outerShdw>
                </a:effectLst>
              </a:rPr>
              <a:t>for the Corinthians’ obedience to the gospel and their abundant charity.</a:t>
            </a:r>
          </a:p>
          <a:p>
            <a:pPr marL="511175" lvl="1">
              <a:spcBef>
                <a:spcPts val="300"/>
              </a:spcBef>
            </a:pPr>
            <a:r>
              <a:rPr lang="en-US" sz="2800" i="1" dirty="0">
                <a:solidFill>
                  <a:srgbClr val="990000"/>
                </a:solidFill>
                <a:effectLst>
                  <a:outerShdw blurRad="38100" dist="38100" dir="2700000" algn="tl">
                    <a:srgbClr val="000000">
                      <a:alpha val="43137"/>
                    </a:srgbClr>
                  </a:outerShdw>
                </a:effectLst>
              </a:rPr>
              <a:t>The sharing of the Corinthians would be with the saints and “all men.”  </a:t>
            </a:r>
          </a:p>
          <a:p>
            <a:pPr marL="804863" lvl="2" indent="-293688">
              <a:spcBef>
                <a:spcPts val="300"/>
              </a:spcBef>
            </a:pPr>
            <a:r>
              <a:rPr lang="en-US" sz="2800" dirty="0"/>
              <a:t>Does this mean that the churches involved in this contribution were giving to help those who were not saints?  If so, could churches not do the same today?</a:t>
            </a:r>
          </a:p>
        </p:txBody>
      </p:sp>
    </p:spTree>
    <p:extLst>
      <p:ext uri="{BB962C8B-B14F-4D97-AF65-F5344CB8AC3E}">
        <p14:creationId xmlns:p14="http://schemas.microsoft.com/office/powerpoint/2010/main" val="216276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9182"/>
            <a:ext cx="8091488" cy="1325563"/>
          </a:xfrm>
        </p:spPr>
        <p:txBody>
          <a:bodyPr rtlCol="0">
            <a:normAutofit/>
          </a:bodyPr>
          <a:lstStyle/>
          <a:p>
            <a:pPr fontAlgn="auto">
              <a:spcAft>
                <a:spcPts val="0"/>
              </a:spcAft>
              <a:defRPr/>
            </a:pPr>
            <a:r>
              <a:rPr lang="en-US" sz="4000" b="1" dirty="0">
                <a:latin typeface="Berlin Sans FB Demi" panose="020E0802020502020306" pitchFamily="34" charset="0"/>
              </a:rPr>
              <a:t>Who can churches help?</a:t>
            </a:r>
            <a:br>
              <a:rPr lang="en-US" dirty="0">
                <a:solidFill>
                  <a:schemeClr val="bg1"/>
                </a:solidFill>
              </a:rPr>
            </a:br>
            <a:r>
              <a:rPr lang="en-US" sz="3200" i="1" dirty="0">
                <a:latin typeface="Berlin Sans FB" panose="020E0602020502020306" pitchFamily="34" charset="0"/>
              </a:rPr>
              <a:t>Who DID churches help in the New Testament?</a:t>
            </a:r>
          </a:p>
        </p:txBody>
      </p:sp>
      <p:sp>
        <p:nvSpPr>
          <p:cNvPr id="3" name="Content Placeholder 2"/>
          <p:cNvSpPr>
            <a:spLocks noGrp="1"/>
          </p:cNvSpPr>
          <p:nvPr>
            <p:ph idx="1"/>
          </p:nvPr>
        </p:nvSpPr>
        <p:spPr>
          <a:xfrm>
            <a:off x="628650" y="1494745"/>
            <a:ext cx="7886700" cy="4994955"/>
          </a:xfrm>
        </p:spPr>
        <p:txBody>
          <a:bodyPr>
            <a:noAutofit/>
          </a:bodyPr>
          <a:lstStyle/>
          <a:p>
            <a:pPr marL="288925" indent="-288925" fontAlgn="auto">
              <a:spcAft>
                <a:spcPts val="0"/>
              </a:spcAft>
              <a:buFont typeface="Arial" panose="020B0604020202020204" pitchFamily="34" charset="0"/>
              <a:buChar char="•"/>
              <a:defRPr/>
            </a:pPr>
            <a:r>
              <a:rPr lang="en-US" sz="3200" dirty="0"/>
              <a:t>“All that believed” (Acts 2:44-45)</a:t>
            </a:r>
            <a:endParaRPr lang="en-US" sz="2800" dirty="0"/>
          </a:p>
          <a:p>
            <a:pPr marL="288925" indent="-288925" fontAlgn="auto">
              <a:spcAft>
                <a:spcPts val="0"/>
              </a:spcAft>
              <a:buFont typeface="Arial" panose="020B0604020202020204" pitchFamily="34" charset="0"/>
              <a:buChar char="•"/>
              <a:defRPr/>
            </a:pPr>
            <a:r>
              <a:rPr lang="en-US" sz="3200" dirty="0"/>
              <a:t>“Them that believed” (Acts 4:32, 34-35)</a:t>
            </a:r>
            <a:endParaRPr lang="en-US" sz="2800" dirty="0"/>
          </a:p>
          <a:p>
            <a:pPr marL="288925" indent="-288925" fontAlgn="auto">
              <a:spcAft>
                <a:spcPts val="0"/>
              </a:spcAft>
              <a:buFont typeface="Arial" panose="020B0604020202020204" pitchFamily="34" charset="0"/>
              <a:buChar char="•"/>
              <a:defRPr/>
            </a:pPr>
            <a:r>
              <a:rPr lang="en-US" sz="3200" dirty="0"/>
              <a:t>“Widows” among “disciples” (Acts 6:1-6)</a:t>
            </a:r>
            <a:endParaRPr lang="en-US" sz="2800" dirty="0"/>
          </a:p>
          <a:p>
            <a:pPr marL="288925" indent="-288925" fontAlgn="auto">
              <a:spcAft>
                <a:spcPts val="0"/>
              </a:spcAft>
              <a:buFont typeface="Arial" panose="020B0604020202020204" pitchFamily="34" charset="0"/>
              <a:buChar char="•"/>
              <a:defRPr/>
            </a:pPr>
            <a:r>
              <a:rPr lang="en-US" sz="3200" dirty="0"/>
              <a:t>“Widows indeed” (1 Timothy 5:16) </a:t>
            </a:r>
            <a:endParaRPr lang="en-US" sz="2800" dirty="0"/>
          </a:p>
          <a:p>
            <a:pPr marL="288925" indent="-288925" fontAlgn="auto">
              <a:spcAft>
                <a:spcPts val="0"/>
              </a:spcAft>
              <a:buFont typeface="Arial" panose="020B0604020202020204" pitchFamily="34" charset="0"/>
              <a:buChar char="•"/>
              <a:defRPr/>
            </a:pPr>
            <a:r>
              <a:rPr lang="en-US" sz="3200" dirty="0"/>
              <a:t>“Brethren” (Acts 11:27-30)</a:t>
            </a:r>
            <a:endParaRPr lang="en-US" sz="2800" dirty="0"/>
          </a:p>
          <a:p>
            <a:pPr marL="288925" indent="-288925" fontAlgn="auto">
              <a:spcAft>
                <a:spcPts val="0"/>
              </a:spcAft>
              <a:buFont typeface="Arial" panose="020B0604020202020204" pitchFamily="34" charset="0"/>
              <a:buChar char="•"/>
              <a:defRPr/>
            </a:pPr>
            <a:r>
              <a:rPr lang="en-US" sz="3200" dirty="0"/>
              <a:t>“Saints” (Romans 15:25-26)</a:t>
            </a:r>
            <a:endParaRPr lang="en-US" sz="2800" dirty="0"/>
          </a:p>
          <a:p>
            <a:pPr marL="288925" indent="-288925" fontAlgn="auto">
              <a:spcAft>
                <a:spcPts val="0"/>
              </a:spcAft>
              <a:buFont typeface="Arial" panose="020B0604020202020204" pitchFamily="34" charset="0"/>
              <a:buChar char="•"/>
              <a:defRPr/>
            </a:pPr>
            <a:r>
              <a:rPr lang="en-US" sz="3200" dirty="0"/>
              <a:t>“Saints” (1 Corinthians 16:1-2)</a:t>
            </a:r>
            <a:endParaRPr lang="en-US" sz="2800" dirty="0"/>
          </a:p>
          <a:p>
            <a:pPr marL="288925" indent="-288925" fontAlgn="auto">
              <a:spcAft>
                <a:spcPts val="0"/>
              </a:spcAft>
              <a:buFont typeface="Arial" panose="020B0604020202020204" pitchFamily="34" charset="0"/>
              <a:buChar char="•"/>
              <a:defRPr/>
            </a:pPr>
            <a:r>
              <a:rPr lang="en-US" sz="3200" dirty="0"/>
              <a:t>“Saints” (2 Corinthians 8:4)</a:t>
            </a:r>
            <a:endParaRPr lang="en-US" sz="2800" dirty="0"/>
          </a:p>
          <a:p>
            <a:pPr marL="288925" indent="-288925" fontAlgn="auto">
              <a:spcAft>
                <a:spcPts val="0"/>
              </a:spcAft>
              <a:buFont typeface="Arial" panose="020B0604020202020204" pitchFamily="34" charset="0"/>
              <a:buChar char="•"/>
              <a:defRPr/>
            </a:pPr>
            <a:r>
              <a:rPr lang="en-US" sz="3200" dirty="0"/>
              <a:t>“Saints” (2 Corinthians 9:12-14)</a:t>
            </a:r>
            <a:endParaRPr lang="en-US" sz="2400" dirty="0"/>
          </a:p>
        </p:txBody>
      </p:sp>
    </p:spTree>
    <p:extLst>
      <p:ext uri="{BB962C8B-B14F-4D97-AF65-F5344CB8AC3E}">
        <p14:creationId xmlns:p14="http://schemas.microsoft.com/office/powerpoint/2010/main" val="303533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6654</TotalTime>
  <Words>1010</Words>
  <Application>Microsoft Office PowerPoint</Application>
  <PresentationFormat>On-screen Show (4:3)</PresentationFormat>
  <Paragraphs>125</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Algerian</vt:lpstr>
      <vt:lpstr>Arial</vt:lpstr>
      <vt:lpstr>Berlin Sans FB</vt:lpstr>
      <vt:lpstr>Calibri Light</vt:lpstr>
      <vt:lpstr>Berlin Sans FB Demi</vt:lpstr>
      <vt:lpstr>Calibri</vt:lpstr>
      <vt:lpstr>Office Theme</vt:lpstr>
      <vt:lpstr>The Epistle of                   Second Corinthians</vt:lpstr>
      <vt:lpstr>Outline of 2nd Corinthians</vt:lpstr>
      <vt:lpstr>Outline of 2nd Corinthians</vt:lpstr>
      <vt:lpstr>Outline of 2nd Corinthians</vt:lpstr>
      <vt:lpstr>Challenges to the Corinthians: Follow-through with Plans for Giving (2 Corinthians 8:10-9:5)</vt:lpstr>
      <vt:lpstr>Challenges to the Corinthians: Sowing to Reap to Sow more Abundantly (2 Corinthians 9:5-15 )</vt:lpstr>
      <vt:lpstr>Challenges to the Corinthians: Sowing to Reap to Sow more Abundantly (2 Corinthians 9:5-15 )</vt:lpstr>
      <vt:lpstr>Challenges to the Corinthians: Sowing to Reap to Sow more Abundantly (2 Corinthians 9:5-15 )</vt:lpstr>
      <vt:lpstr>Who can churches help? Who DID churches help in the New Testament?</vt:lpstr>
      <vt:lpstr>Why doesn’t “all men” in                          2 Corinthians 9:13 include non-saints?</vt:lpstr>
      <vt:lpstr>Why doesn’t “all men” in                        2 Corinthians 9:13 include non-saints?</vt:lpstr>
      <vt:lpstr>Why doesn’t “all men” in                         2 Corinthians 9:13 include non-saints?</vt:lpstr>
      <vt:lpstr>Our Help of Needy Saints Produces Thanksgiving and Glory to God!</vt:lpstr>
      <vt:lpstr>Lesson Schedule for our study of Second  Corinthians   Eastside Auditorium Winter Quarter 2017-18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Eastside Enlightener</cp:lastModifiedBy>
  <cp:revision>584</cp:revision>
  <cp:lastPrinted>2018-02-02T17:43:58Z</cp:lastPrinted>
  <dcterms:created xsi:type="dcterms:W3CDTF">2017-02-28T16:48:13Z</dcterms:created>
  <dcterms:modified xsi:type="dcterms:W3CDTF">2018-02-02T19:05:31Z</dcterms:modified>
</cp:coreProperties>
</file>