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350" r:id="rId2"/>
    <p:sldId id="379" r:id="rId3"/>
    <p:sldId id="377" r:id="rId4"/>
    <p:sldId id="378" r:id="rId5"/>
    <p:sldId id="403" r:id="rId6"/>
    <p:sldId id="436" r:id="rId7"/>
    <p:sldId id="437" r:id="rId8"/>
    <p:sldId id="438" r:id="rId9"/>
    <p:sldId id="439" r:id="rId10"/>
    <p:sldId id="367" r:id="rId11"/>
  </p:sldIdLst>
  <p:sldSz cx="9144000" cy="6858000" type="screen4x3"/>
  <p:notesSz cx="7023100" cy="9309100"/>
  <p:embeddedFontLst>
    <p:embeddedFont>
      <p:font typeface="Algerian" panose="04020705040A02060702" pitchFamily="82" charset="0"/>
      <p:regular r:id="rId14"/>
    </p:embeddedFont>
    <p:embeddedFont>
      <p:font typeface="Calibri Light" panose="020F0302020204030204" pitchFamily="34" charset="0"/>
      <p:regular r:id="rId15"/>
      <p:italic r:id="rId16"/>
    </p:embeddedFont>
    <p:embeddedFont>
      <p:font typeface="Berlin Sans FB" panose="020E0602020502020306" pitchFamily="34" charset="0"/>
      <p:regular r:id="rId17"/>
      <p:bold r:id="rId18"/>
    </p:embeddedFont>
    <p:embeddedFont>
      <p:font typeface="Berlin Sans FB Demi" panose="020E0802020502020306" pitchFamily="34" charset="0"/>
      <p:bold r:id="rId19"/>
    </p:embeddedFont>
    <p:embeddedFont>
      <p:font typeface="Calibri" panose="020F0502020204030204" pitchFamily="34" charset="0"/>
      <p:regular r:id="rId20"/>
      <p:bold r:id="rId21"/>
      <p:italic r:id="rId22"/>
      <p:bold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FF8E5"/>
    <a:srgbClr val="FBE437"/>
    <a:srgbClr val="FFCC00"/>
    <a:srgbClr val="4D4D4D"/>
    <a:srgbClr val="3A1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6415" autoAdjust="0"/>
  </p:normalViewPr>
  <p:slideViewPr>
    <p:cSldViewPr snapToGrid="0">
      <p:cViewPr varScale="1">
        <p:scale>
          <a:sx n="81" d="100"/>
          <a:sy n="81" d="100"/>
        </p:scale>
        <p:origin x="90"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296" tIns="46648" rIns="93296" bIns="46648" rtlCol="0"/>
          <a:lstStyle>
            <a:lvl1pPr algn="l">
              <a:defRPr sz="1200"/>
            </a:lvl1pPr>
          </a:lstStyle>
          <a:p>
            <a:endParaRPr lang="en-US"/>
          </a:p>
        </p:txBody>
      </p:sp>
      <p:sp>
        <p:nvSpPr>
          <p:cNvPr id="3" name="Date Placeholder 2"/>
          <p:cNvSpPr>
            <a:spLocks noGrp="1"/>
          </p:cNvSpPr>
          <p:nvPr>
            <p:ph type="dt" sz="quarter" idx="1"/>
          </p:nvPr>
        </p:nvSpPr>
        <p:spPr>
          <a:xfrm>
            <a:off x="3978134" y="0"/>
            <a:ext cx="3043343" cy="467071"/>
          </a:xfrm>
          <a:prstGeom prst="rect">
            <a:avLst/>
          </a:prstGeom>
        </p:spPr>
        <p:txBody>
          <a:bodyPr vert="horz" lIns="93296" tIns="46648" rIns="93296" bIns="46648" rtlCol="0"/>
          <a:lstStyle>
            <a:lvl1pPr algn="r">
              <a:defRPr sz="1200"/>
            </a:lvl1pPr>
          </a:lstStyle>
          <a:p>
            <a:fld id="{8F282489-4EA9-4DD5-A804-DD1B28DA93B0}" type="datetimeFigureOut">
              <a:rPr lang="en-US" smtClean="0"/>
              <a:t>2/10/2018</a:t>
            </a:fld>
            <a:endParaRPr lang="en-US"/>
          </a:p>
        </p:txBody>
      </p:sp>
      <p:sp>
        <p:nvSpPr>
          <p:cNvPr id="4" name="Footer Placeholder 3"/>
          <p:cNvSpPr>
            <a:spLocks noGrp="1"/>
          </p:cNvSpPr>
          <p:nvPr>
            <p:ph type="ftr" sz="quarter" idx="2"/>
          </p:nvPr>
        </p:nvSpPr>
        <p:spPr>
          <a:xfrm>
            <a:off x="0" y="8842031"/>
            <a:ext cx="3043343" cy="467070"/>
          </a:xfrm>
          <a:prstGeom prst="rect">
            <a:avLst/>
          </a:prstGeom>
        </p:spPr>
        <p:txBody>
          <a:bodyPr vert="horz" lIns="93296" tIns="46648" rIns="93296" bIns="46648" rtlCol="0" anchor="b"/>
          <a:lstStyle>
            <a:lvl1pPr algn="l">
              <a:defRPr sz="1200"/>
            </a:lvl1pPr>
          </a:lstStyle>
          <a:p>
            <a:endParaRPr lang="en-US"/>
          </a:p>
        </p:txBody>
      </p:sp>
      <p:sp>
        <p:nvSpPr>
          <p:cNvPr id="5" name="Slide Number Placeholder 4"/>
          <p:cNvSpPr>
            <a:spLocks noGrp="1"/>
          </p:cNvSpPr>
          <p:nvPr>
            <p:ph type="sldNum" sz="quarter" idx="3"/>
          </p:nvPr>
        </p:nvSpPr>
        <p:spPr>
          <a:xfrm>
            <a:off x="3978134" y="8842031"/>
            <a:ext cx="3043343" cy="467070"/>
          </a:xfrm>
          <a:prstGeom prst="rect">
            <a:avLst/>
          </a:prstGeom>
        </p:spPr>
        <p:txBody>
          <a:bodyPr vert="horz" lIns="93296" tIns="46648" rIns="93296" bIns="46648" rtlCol="0" anchor="b"/>
          <a:lstStyle>
            <a:lvl1pPr algn="r">
              <a:defRPr sz="1200"/>
            </a:lvl1pPr>
          </a:lstStyle>
          <a:p>
            <a:fld id="{27EBB69B-61EB-40B8-9BB4-302654AA2C12}" type="slidenum">
              <a:rPr lang="en-US" smtClean="0"/>
              <a:t>‹#›</a:t>
            </a:fld>
            <a:endParaRPr lang="en-US"/>
          </a:p>
        </p:txBody>
      </p:sp>
    </p:spTree>
    <p:extLst>
      <p:ext uri="{BB962C8B-B14F-4D97-AF65-F5344CB8AC3E}">
        <p14:creationId xmlns:p14="http://schemas.microsoft.com/office/powerpoint/2010/main" val="1649943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296" tIns="46648" rIns="93296" bIns="46648" rtlCol="0"/>
          <a:lstStyle>
            <a:lvl1pPr algn="l">
              <a:defRPr sz="1200"/>
            </a:lvl1pPr>
          </a:lstStyle>
          <a:p>
            <a:endParaRPr lang="en-US"/>
          </a:p>
        </p:txBody>
      </p:sp>
      <p:sp>
        <p:nvSpPr>
          <p:cNvPr id="3" name="Date Placeholder 2"/>
          <p:cNvSpPr>
            <a:spLocks noGrp="1"/>
          </p:cNvSpPr>
          <p:nvPr>
            <p:ph type="dt" idx="1"/>
          </p:nvPr>
        </p:nvSpPr>
        <p:spPr>
          <a:xfrm>
            <a:off x="3978134" y="0"/>
            <a:ext cx="3043343" cy="467071"/>
          </a:xfrm>
          <a:prstGeom prst="rect">
            <a:avLst/>
          </a:prstGeom>
        </p:spPr>
        <p:txBody>
          <a:bodyPr vert="horz" lIns="93296" tIns="46648" rIns="93296" bIns="46648" rtlCol="0"/>
          <a:lstStyle>
            <a:lvl1pPr algn="r">
              <a:defRPr sz="1200"/>
            </a:lvl1pPr>
          </a:lstStyle>
          <a:p>
            <a:fld id="{04E222CC-4312-4487-8E30-D4BA8AB12F59}" type="datetimeFigureOut">
              <a:rPr lang="en-US"/>
              <a:t>2/10/2018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296" tIns="46648" rIns="93296" bIns="46648" rtlCol="0" anchor="ctr"/>
          <a:lstStyle/>
          <a:p>
            <a:endParaRPr lang="en-US"/>
          </a:p>
        </p:txBody>
      </p:sp>
      <p:sp>
        <p:nvSpPr>
          <p:cNvPr id="5" name="Notes Placeholder 4"/>
          <p:cNvSpPr>
            <a:spLocks noGrp="1"/>
          </p:cNvSpPr>
          <p:nvPr>
            <p:ph type="body" sz="quarter" idx="3"/>
          </p:nvPr>
        </p:nvSpPr>
        <p:spPr>
          <a:xfrm>
            <a:off x="702310" y="4480006"/>
            <a:ext cx="5618480" cy="3665459"/>
          </a:xfrm>
          <a:prstGeom prst="rect">
            <a:avLst/>
          </a:prstGeom>
        </p:spPr>
        <p:txBody>
          <a:bodyPr vert="horz" lIns="93296" tIns="46648" rIns="93296" bIns="4664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7070"/>
          </a:xfrm>
          <a:prstGeom prst="rect">
            <a:avLst/>
          </a:prstGeom>
        </p:spPr>
        <p:txBody>
          <a:bodyPr vert="horz" lIns="93296" tIns="46648" rIns="93296" bIns="46648" rtlCol="0" anchor="b"/>
          <a:lstStyle>
            <a:lvl1pPr algn="l">
              <a:defRPr sz="1200"/>
            </a:lvl1pPr>
          </a:lstStyle>
          <a:p>
            <a:endParaRPr lang="en-US"/>
          </a:p>
        </p:txBody>
      </p:sp>
      <p:sp>
        <p:nvSpPr>
          <p:cNvPr id="7" name="Slide Number Placeholder 6"/>
          <p:cNvSpPr>
            <a:spLocks noGrp="1"/>
          </p:cNvSpPr>
          <p:nvPr>
            <p:ph type="sldNum" sz="quarter" idx="5"/>
          </p:nvPr>
        </p:nvSpPr>
        <p:spPr>
          <a:xfrm>
            <a:off x="3978134" y="8842031"/>
            <a:ext cx="3043343" cy="467070"/>
          </a:xfrm>
          <a:prstGeom prst="rect">
            <a:avLst/>
          </a:prstGeom>
        </p:spPr>
        <p:txBody>
          <a:bodyPr vert="horz" lIns="93296" tIns="46648" rIns="93296" bIns="46648" rtlCol="0" anchor="b"/>
          <a:lstStyle>
            <a:lvl1pPr algn="r">
              <a:defRPr sz="1200"/>
            </a:lvl1pPr>
          </a:lstStyle>
          <a:p>
            <a:fld id="{452DFF1D-D5B5-4AE5-AA09-155B6E1396B6}" type="slidenum">
              <a:rPr lang="en-US"/>
              <a:t>‹#›</a:t>
            </a:fld>
            <a:endParaRPr lang="en-US"/>
          </a:p>
        </p:txBody>
      </p:sp>
    </p:spTree>
    <p:extLst>
      <p:ext uri="{BB962C8B-B14F-4D97-AF65-F5344CB8AC3E}">
        <p14:creationId xmlns:p14="http://schemas.microsoft.com/office/powerpoint/2010/main" val="3041812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DFF1D-D5B5-4AE5-AA09-155B6E1396B6}" type="slidenum">
              <a:rPr lang="en-US" smtClean="0"/>
              <a:t>1</a:t>
            </a:fld>
            <a:endParaRPr lang="en-US"/>
          </a:p>
        </p:txBody>
      </p:sp>
    </p:spTree>
    <p:extLst>
      <p:ext uri="{BB962C8B-B14F-4D97-AF65-F5344CB8AC3E}">
        <p14:creationId xmlns:p14="http://schemas.microsoft.com/office/powerpoint/2010/main" val="1887220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DFF1D-D5B5-4AE5-AA09-155B6E1396B6}" type="slidenum">
              <a:rPr lang="en-US" smtClean="0"/>
              <a:t>10</a:t>
            </a:fld>
            <a:endParaRPr lang="en-US"/>
          </a:p>
        </p:txBody>
      </p:sp>
    </p:spTree>
    <p:extLst>
      <p:ext uri="{BB962C8B-B14F-4D97-AF65-F5344CB8AC3E}">
        <p14:creationId xmlns:p14="http://schemas.microsoft.com/office/powerpoint/2010/main" val="1489114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DFF1D-D5B5-4AE5-AA09-155B6E1396B6}" type="slidenum">
              <a:rPr lang="en-US" smtClean="0"/>
              <a:t>2</a:t>
            </a:fld>
            <a:endParaRPr lang="en-US"/>
          </a:p>
        </p:txBody>
      </p:sp>
    </p:spTree>
    <p:extLst>
      <p:ext uri="{BB962C8B-B14F-4D97-AF65-F5344CB8AC3E}">
        <p14:creationId xmlns:p14="http://schemas.microsoft.com/office/powerpoint/2010/main" val="3067371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DFF1D-D5B5-4AE5-AA09-155B6E1396B6}" type="slidenum">
              <a:rPr lang="en-US" smtClean="0"/>
              <a:t>3</a:t>
            </a:fld>
            <a:endParaRPr lang="en-US"/>
          </a:p>
        </p:txBody>
      </p:sp>
    </p:spTree>
    <p:extLst>
      <p:ext uri="{BB962C8B-B14F-4D97-AF65-F5344CB8AC3E}">
        <p14:creationId xmlns:p14="http://schemas.microsoft.com/office/powerpoint/2010/main" val="3758672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DFF1D-D5B5-4AE5-AA09-155B6E1396B6}" type="slidenum">
              <a:rPr lang="en-US" smtClean="0"/>
              <a:t>4</a:t>
            </a:fld>
            <a:endParaRPr lang="en-US"/>
          </a:p>
        </p:txBody>
      </p:sp>
    </p:spTree>
    <p:extLst>
      <p:ext uri="{BB962C8B-B14F-4D97-AF65-F5344CB8AC3E}">
        <p14:creationId xmlns:p14="http://schemas.microsoft.com/office/powerpoint/2010/main" val="1599468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lang="en-US" dirty="0"/>
              <a:t>*NIV translation</a:t>
            </a:r>
          </a:p>
          <a:p>
            <a:pPr marL="171450" indent="-171450" rtl="0">
              <a:buFont typeface="Arial" panose="020B0604020202020204" pitchFamily="34" charset="0"/>
              <a:buChar char="•"/>
            </a:pPr>
            <a:endParaRPr lang="en-US" dirty="0"/>
          </a:p>
          <a:p>
            <a:pPr marL="0" indent="0" rtl="0">
              <a:buFont typeface="Arial" panose="020B0604020202020204" pitchFamily="34" charset="0"/>
              <a:buNone/>
            </a:pPr>
            <a:r>
              <a:rPr lang="en-US" dirty="0"/>
              <a:t>1 Timothy 6:12  Fight the good fight of the faith. Take hold of the eternal life to which you were called and about which you made the good confession in the presence of many witnesses.</a:t>
            </a:r>
          </a:p>
          <a:p>
            <a:pPr marL="0" indent="0" rtl="0">
              <a:buFont typeface="Arial" panose="020B0604020202020204" pitchFamily="34" charset="0"/>
              <a:buNone/>
            </a:pPr>
            <a:endParaRPr lang="en-US" dirty="0"/>
          </a:p>
          <a:p>
            <a:pPr marL="0" indent="0" rtl="0">
              <a:buFont typeface="Arial" panose="020B0604020202020204" pitchFamily="34" charset="0"/>
              <a:buNone/>
            </a:pPr>
            <a:r>
              <a:rPr lang="en-US" dirty="0"/>
              <a:t>The word translated weapons here is the same as in 6:7 (where the NKJV has </a:t>
            </a:r>
            <a:r>
              <a:rPr lang="en-US" i="1" dirty="0"/>
              <a:t>armor</a:t>
            </a:r>
            <a:r>
              <a:rPr lang="en-US" dirty="0"/>
              <a:t>), but it Thayer says it means “arms used in warfare, weapons”</a:t>
            </a:r>
          </a:p>
        </p:txBody>
      </p:sp>
      <p:sp>
        <p:nvSpPr>
          <p:cNvPr id="4" name="Slide Number Placeholder 3"/>
          <p:cNvSpPr>
            <a:spLocks noGrp="1"/>
          </p:cNvSpPr>
          <p:nvPr>
            <p:ph type="sldNum" sz="quarter" idx="10"/>
          </p:nvPr>
        </p:nvSpPr>
        <p:spPr/>
        <p:txBody>
          <a:bodyPr/>
          <a:lstStyle/>
          <a:p>
            <a:fld id="{452DFF1D-D5B5-4AE5-AA09-155B6E1396B6}" type="slidenum">
              <a:rPr lang="en-US" smtClean="0"/>
              <a:t>5</a:t>
            </a:fld>
            <a:endParaRPr lang="en-US"/>
          </a:p>
        </p:txBody>
      </p:sp>
    </p:spTree>
    <p:extLst>
      <p:ext uri="{BB962C8B-B14F-4D97-AF65-F5344CB8AC3E}">
        <p14:creationId xmlns:p14="http://schemas.microsoft.com/office/powerpoint/2010/main" val="2652941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buFont typeface="Arial" panose="020B0604020202020204" pitchFamily="34" charset="0"/>
              <a:buNone/>
            </a:pPr>
            <a:r>
              <a:rPr lang="en-US" dirty="0"/>
              <a:t>Titus 3:10  Reject a divisive man after the first and second admonition,</a:t>
            </a:r>
          </a:p>
          <a:p>
            <a:pPr marL="0" indent="0" rtl="0">
              <a:buFont typeface="Arial" panose="020B0604020202020204" pitchFamily="34" charset="0"/>
              <a:buNone/>
            </a:pPr>
            <a:r>
              <a:rPr lang="en-US" dirty="0"/>
              <a:t>3 John 1:10  Therefore, if I come, I will call to mind his deeds which he does, prating against us with malicious words. And not content with that, he himself does not receive the brethren, and forbids those who wish to, putting them out of the church.</a:t>
            </a:r>
          </a:p>
          <a:p>
            <a:pPr marL="0" indent="0" rtl="0">
              <a:buFont typeface="Arial" panose="020B0604020202020204" pitchFamily="34" charset="0"/>
              <a:buNone/>
            </a:pPr>
            <a:r>
              <a:rPr lang="en-US" dirty="0"/>
              <a:t>Romans 16:17-18  Now I urge you, brethren, note those who cause divisions and offenses, contrary to the doctrine which you learned, and avoid them.  18  For those who are such do not serve our Lord Jesus Christ, but their own belly, and by smooth words and flattering speech deceive the hearts of the simple.</a:t>
            </a:r>
          </a:p>
        </p:txBody>
      </p:sp>
      <p:sp>
        <p:nvSpPr>
          <p:cNvPr id="4" name="Slide Number Placeholder 3"/>
          <p:cNvSpPr>
            <a:spLocks noGrp="1"/>
          </p:cNvSpPr>
          <p:nvPr>
            <p:ph type="sldNum" sz="quarter" idx="10"/>
          </p:nvPr>
        </p:nvSpPr>
        <p:spPr/>
        <p:txBody>
          <a:bodyPr/>
          <a:lstStyle/>
          <a:p>
            <a:fld id="{452DFF1D-D5B5-4AE5-AA09-155B6E1396B6}" type="slidenum">
              <a:rPr lang="en-US" smtClean="0"/>
              <a:t>6</a:t>
            </a:fld>
            <a:endParaRPr lang="en-US"/>
          </a:p>
        </p:txBody>
      </p:sp>
    </p:spTree>
    <p:extLst>
      <p:ext uri="{BB962C8B-B14F-4D97-AF65-F5344CB8AC3E}">
        <p14:creationId xmlns:p14="http://schemas.microsoft.com/office/powerpoint/2010/main" val="1819664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baseline="0" dirty="0">
                <a:solidFill>
                  <a:schemeClr val="tx1"/>
                </a:solidFill>
                <a:latin typeface="+mn-lt"/>
                <a:ea typeface="+mn-ea"/>
                <a:cs typeface="+mn-cs"/>
              </a:rPr>
              <a:t>Barnes says that “the false teachers…valued themselves on their external advantages, and laid claim to special honor in the work of the ministry, because they were superior in personal appearance, in rank, manners, or eloquence to Paul. Paul reproves them for thus judging…”</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2DFF1D-D5B5-4AE5-AA09-155B6E1396B6}" type="slidenum">
              <a:rPr lang="en-US" smtClean="0"/>
              <a:t>7</a:t>
            </a:fld>
            <a:endParaRPr lang="en-US"/>
          </a:p>
        </p:txBody>
      </p:sp>
    </p:spTree>
    <p:extLst>
      <p:ext uri="{BB962C8B-B14F-4D97-AF65-F5344CB8AC3E}">
        <p14:creationId xmlns:p14="http://schemas.microsoft.com/office/powerpoint/2010/main" val="1231775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baseline="0" dirty="0">
                <a:solidFill>
                  <a:schemeClr val="tx1"/>
                </a:solidFill>
                <a:latin typeface="+mn-lt"/>
                <a:ea typeface="+mn-ea"/>
                <a:cs typeface="+mn-cs"/>
              </a:rPr>
              <a:t>Romans 12:3  For I say, through the grace given to me, to everyone who is among you, not to think of himself more highly than he ought to think, but to think soberly, as God has dealt to each one a measure of faith….</a:t>
            </a:r>
          </a:p>
          <a:p>
            <a:pPr rtl="0"/>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2DFF1D-D5B5-4AE5-AA09-155B6E1396B6}" type="slidenum">
              <a:rPr lang="en-US" smtClean="0"/>
              <a:t>8</a:t>
            </a:fld>
            <a:endParaRPr lang="en-US"/>
          </a:p>
        </p:txBody>
      </p:sp>
    </p:spTree>
    <p:extLst>
      <p:ext uri="{BB962C8B-B14F-4D97-AF65-F5344CB8AC3E}">
        <p14:creationId xmlns:p14="http://schemas.microsoft.com/office/powerpoint/2010/main" val="1445688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baseline="0" dirty="0">
                <a:solidFill>
                  <a:schemeClr val="tx1"/>
                </a:solidFill>
                <a:latin typeface="+mn-lt"/>
                <a:ea typeface="+mn-ea"/>
                <a:cs typeface="+mn-cs"/>
              </a:rPr>
              <a:t>Jeremiah 9:23-24  Thus says the LORD: "Let not the wise </a:t>
            </a:r>
            <a:r>
              <a:rPr lang="en-US" sz="1200" b="0" i="1" u="none" strike="noStrike" kern="1200" baseline="0" dirty="0">
                <a:solidFill>
                  <a:schemeClr val="tx1"/>
                </a:solidFill>
                <a:latin typeface="+mn-lt"/>
                <a:ea typeface="+mn-ea"/>
                <a:cs typeface="+mn-cs"/>
              </a:rPr>
              <a:t>man</a:t>
            </a:r>
            <a:r>
              <a:rPr lang="en-US" sz="1200" b="0" i="0" u="none" strike="noStrike" kern="1200" baseline="0" dirty="0">
                <a:solidFill>
                  <a:schemeClr val="tx1"/>
                </a:solidFill>
                <a:latin typeface="+mn-lt"/>
                <a:ea typeface="+mn-ea"/>
                <a:cs typeface="+mn-cs"/>
              </a:rPr>
              <a:t> glory in his wisdom, Let not the mighty </a:t>
            </a:r>
            <a:r>
              <a:rPr lang="en-US" sz="1200" b="0" i="1" u="none" strike="noStrike" kern="1200" baseline="0" dirty="0">
                <a:solidFill>
                  <a:schemeClr val="tx1"/>
                </a:solidFill>
                <a:latin typeface="+mn-lt"/>
                <a:ea typeface="+mn-ea"/>
                <a:cs typeface="+mn-cs"/>
              </a:rPr>
              <a:t>man</a:t>
            </a:r>
            <a:r>
              <a:rPr lang="en-US" sz="1200" b="0" i="0" u="none" strike="noStrike" kern="1200" baseline="0" dirty="0">
                <a:solidFill>
                  <a:schemeClr val="tx1"/>
                </a:solidFill>
                <a:latin typeface="+mn-lt"/>
                <a:ea typeface="+mn-ea"/>
                <a:cs typeface="+mn-cs"/>
              </a:rPr>
              <a:t> glory in his might, Nor let the rich </a:t>
            </a:r>
            <a:r>
              <a:rPr lang="en-US" sz="1200" b="0" i="1" u="none" strike="noStrike" kern="1200" baseline="0" dirty="0">
                <a:solidFill>
                  <a:schemeClr val="tx1"/>
                </a:solidFill>
                <a:latin typeface="+mn-lt"/>
                <a:ea typeface="+mn-ea"/>
                <a:cs typeface="+mn-cs"/>
              </a:rPr>
              <a:t>man</a:t>
            </a:r>
            <a:r>
              <a:rPr lang="en-US" sz="1200" b="0" i="0" u="none" strike="noStrike" kern="1200" baseline="0" dirty="0">
                <a:solidFill>
                  <a:schemeClr val="tx1"/>
                </a:solidFill>
                <a:latin typeface="+mn-lt"/>
                <a:ea typeface="+mn-ea"/>
                <a:cs typeface="+mn-cs"/>
              </a:rPr>
              <a:t> glory in his riches;  24  But let him who glories glory in this, That he understands and knows Me, That I </a:t>
            </a:r>
            <a:r>
              <a:rPr lang="en-US" sz="1200" b="0" i="1" u="none" strike="noStrike" kern="1200" baseline="0" dirty="0">
                <a:solidFill>
                  <a:schemeClr val="tx1"/>
                </a:solidFill>
                <a:latin typeface="+mn-lt"/>
                <a:ea typeface="+mn-ea"/>
                <a:cs typeface="+mn-cs"/>
              </a:rPr>
              <a:t>am</a:t>
            </a:r>
            <a:r>
              <a:rPr lang="en-US" sz="1200" b="0" i="0" u="none" strike="noStrike" kern="1200" baseline="0" dirty="0">
                <a:solidFill>
                  <a:schemeClr val="tx1"/>
                </a:solidFill>
                <a:latin typeface="+mn-lt"/>
                <a:ea typeface="+mn-ea"/>
                <a:cs typeface="+mn-cs"/>
              </a:rPr>
              <a:t> the LORD, exercising lovingkindness, judgment, and righteousness in the earth. For in these I delight," says the LORD.</a:t>
            </a:r>
          </a:p>
          <a:p>
            <a:pPr rtl="0"/>
            <a:r>
              <a:rPr lang="en-US" sz="1200" b="0" i="0" u="none" strike="noStrike" kern="1200" baseline="0" dirty="0">
                <a:solidFill>
                  <a:schemeClr val="tx1"/>
                </a:solidFill>
                <a:latin typeface="+mn-lt"/>
                <a:ea typeface="+mn-ea"/>
                <a:cs typeface="+mn-cs"/>
              </a:rPr>
              <a:t>1 Corinthians 1:31  that, as it is written, "HE WHO GLORIES, LET HIM GLORY IN THE LORD."</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2DFF1D-D5B5-4AE5-AA09-155B6E1396B6}" type="slidenum">
              <a:rPr lang="en-US" smtClean="0"/>
              <a:t>9</a:t>
            </a:fld>
            <a:endParaRPr lang="en-US"/>
          </a:p>
        </p:txBody>
      </p:sp>
    </p:spTree>
    <p:extLst>
      <p:ext uri="{BB962C8B-B14F-4D97-AF65-F5344CB8AC3E}">
        <p14:creationId xmlns:p14="http://schemas.microsoft.com/office/powerpoint/2010/main" val="56921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08969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3825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5687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3772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B25A5A-9381-4EB0-97B5-2F3AFB7189B6}"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82018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B25A5A-9381-4EB0-97B5-2F3AFB7189B6}"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08059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B25A5A-9381-4EB0-97B5-2F3AFB7189B6}" type="datetimeFigureOut">
              <a:rPr lang="en-US" smtClean="0"/>
              <a:t>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12165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B25A5A-9381-4EB0-97B5-2F3AFB7189B6}" type="datetimeFigureOut">
              <a:rPr lang="en-US" smtClean="0"/>
              <a:t>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39445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B25A5A-9381-4EB0-97B5-2F3AFB7189B6}" type="datetimeFigureOut">
              <a:rPr lang="en-US" smtClean="0"/>
              <a:t>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30327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499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0733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25A5A-9381-4EB0-97B5-2F3AFB7189B6}" type="datetimeFigureOut">
              <a:rPr lang="en-US" smtClean="0"/>
              <a:t>2/10/2018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8DC63-40D2-44A0-B4B3-34D4B1C37EB8}" type="slidenum">
              <a:rPr lang="en-US" smtClean="0"/>
              <a:t>‹#›</a:t>
            </a:fld>
            <a:endParaRPr lang="en-US"/>
          </a:p>
        </p:txBody>
      </p:sp>
    </p:spTree>
    <p:extLst>
      <p:ext uri="{BB962C8B-B14F-4D97-AF65-F5344CB8AC3E}">
        <p14:creationId xmlns:p14="http://schemas.microsoft.com/office/powerpoint/2010/main" val="3625635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6549" y="165101"/>
            <a:ext cx="8470899" cy="1519320"/>
          </a:xfrm>
        </p:spPr>
        <p:txBody>
          <a:bodyPr>
            <a:normAutofit fontScale="90000"/>
          </a:bodyPr>
          <a:lstStyle/>
          <a:p>
            <a:pPr algn="ctr"/>
            <a:r>
              <a:rPr lang="en-US" sz="5400" dirty="0">
                <a:latin typeface="Algerian" panose="04020705040A02060702" pitchFamily="82" charset="0"/>
              </a:rPr>
              <a:t>The Epistle of                   Second Corinthians</a:t>
            </a:r>
          </a:p>
        </p:txBody>
      </p:sp>
      <p:pic>
        <p:nvPicPr>
          <p:cNvPr id="3" name="Picture 2">
            <a:extLst>
              <a:ext uri="{FF2B5EF4-FFF2-40B4-BE49-F238E27FC236}">
                <a16:creationId xmlns:a16="http://schemas.microsoft.com/office/drawing/2014/main" id="{B3031893-1926-4A5E-A627-F781889D4BF5}"/>
              </a:ext>
            </a:extLst>
          </p:cNvPr>
          <p:cNvPicPr>
            <a:picLocks noChangeAspect="1"/>
          </p:cNvPicPr>
          <p:nvPr/>
        </p:nvPicPr>
        <p:blipFill>
          <a:blip r:embed="rId3"/>
          <a:stretch>
            <a:fillRect/>
          </a:stretch>
        </p:blipFill>
        <p:spPr>
          <a:xfrm>
            <a:off x="638481" y="1792973"/>
            <a:ext cx="7867034" cy="4559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1879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24000">
              <a:schemeClr val="tx1">
                <a:lumMod val="50000"/>
                <a:lumOff val="50000"/>
              </a:schemeClr>
            </a:gs>
            <a:gs pos="56000">
              <a:schemeClr val="accent4">
                <a:lumMod val="20000"/>
                <a:lumOff val="80000"/>
              </a:schemeClr>
            </a:gs>
            <a:gs pos="36000">
              <a:schemeClr val="bg1">
                <a:lumMod val="75000"/>
              </a:schemeClr>
            </a:gs>
            <a:gs pos="100000">
              <a:schemeClr val="bg1"/>
            </a:gs>
          </a:gsLst>
          <a:lin ang="0" scaled="1"/>
          <a:tileRect/>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9ED20B-9C28-4E4A-94F1-1C5DD1484840}"/>
              </a:ext>
            </a:extLst>
          </p:cNvPr>
          <p:cNvSpPr>
            <a:spLocks noGrp="1"/>
          </p:cNvSpPr>
          <p:nvPr>
            <p:ph type="title"/>
          </p:nvPr>
        </p:nvSpPr>
        <p:spPr>
          <a:xfrm>
            <a:off x="177800" y="1060450"/>
            <a:ext cx="3073400" cy="4737100"/>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fontScale="90000"/>
          </a:bodyPr>
          <a:lstStyle/>
          <a:p>
            <a:pPr marL="0" marR="0" algn="ctr">
              <a:spcAft>
                <a:spcPts val="0"/>
              </a:spcAft>
            </a:pPr>
            <a:r>
              <a:rPr lang="en-US" sz="3100" b="1" kern="1200" dirty="0">
                <a:solidFill>
                  <a:schemeClr val="bg1"/>
                </a:solidFill>
                <a:latin typeface="+mj-lt"/>
                <a:ea typeface="+mj-ea"/>
                <a:cs typeface="+mj-cs"/>
              </a:rPr>
              <a:t>Lesson Schedule for our study of Second  Corinthians</a:t>
            </a:r>
            <a:br>
              <a:rPr lang="en-US" sz="1400" kern="1200" dirty="0">
                <a:solidFill>
                  <a:schemeClr val="bg1"/>
                </a:solidFill>
                <a:latin typeface="+mj-lt"/>
                <a:ea typeface="+mj-ea"/>
                <a:cs typeface="+mj-cs"/>
              </a:rPr>
            </a:br>
            <a:br>
              <a:rPr lang="en-US" sz="1400" kern="1200" dirty="0">
                <a:solidFill>
                  <a:schemeClr val="bg1"/>
                </a:solidFill>
                <a:latin typeface="+mj-lt"/>
                <a:ea typeface="+mj-ea"/>
                <a:cs typeface="+mj-cs"/>
              </a:rPr>
            </a:br>
            <a:br>
              <a:rPr lang="en-US" sz="1400" kern="1200" dirty="0">
                <a:solidFill>
                  <a:schemeClr val="bg1"/>
                </a:solidFill>
                <a:latin typeface="+mj-lt"/>
                <a:ea typeface="+mj-ea"/>
                <a:cs typeface="+mj-cs"/>
              </a:rPr>
            </a:br>
            <a:r>
              <a:rPr lang="en-US" sz="2800" kern="1200" dirty="0">
                <a:solidFill>
                  <a:schemeClr val="bg1"/>
                </a:solidFill>
                <a:latin typeface="+mj-lt"/>
                <a:ea typeface="+mj-ea"/>
                <a:cs typeface="+mj-cs"/>
              </a:rPr>
              <a:t>Eastside Auditorium Winter Quarter</a:t>
            </a:r>
            <a:br>
              <a:rPr lang="en-US" sz="2800" kern="1200" dirty="0">
                <a:solidFill>
                  <a:schemeClr val="bg1"/>
                </a:solidFill>
                <a:latin typeface="+mj-lt"/>
                <a:ea typeface="+mj-ea"/>
                <a:cs typeface="+mj-cs"/>
              </a:rPr>
            </a:br>
            <a:r>
              <a:rPr lang="en-US" sz="2800" kern="1200" dirty="0">
                <a:solidFill>
                  <a:schemeClr val="bg1"/>
                </a:solidFill>
                <a:latin typeface="+mj-lt"/>
                <a:ea typeface="+mj-ea"/>
                <a:cs typeface="+mj-cs"/>
              </a:rPr>
              <a:t>2017-18</a:t>
            </a:r>
            <a:br>
              <a:rPr lang="en-US" sz="1100" kern="1200" dirty="0">
                <a:solidFill>
                  <a:schemeClr val="bg1"/>
                </a:solidFill>
                <a:latin typeface="+mj-lt"/>
                <a:ea typeface="+mj-ea"/>
                <a:cs typeface="+mj-cs"/>
              </a:rPr>
            </a:br>
            <a:endParaRPr lang="en-US" sz="1100" kern="1200" dirty="0">
              <a:solidFill>
                <a:schemeClr val="bg1"/>
              </a:solidFill>
              <a:latin typeface="+mj-lt"/>
              <a:ea typeface="+mj-ea"/>
              <a:cs typeface="+mj-cs"/>
            </a:endParaRPr>
          </a:p>
        </p:txBody>
      </p:sp>
      <p:cxnSp>
        <p:nvCxnSpPr>
          <p:cNvPr id="8" name="Straight Connector 7">
            <a:extLst>
              <a:ext uri="{FF2B5EF4-FFF2-40B4-BE49-F238E27FC236}">
                <a16:creationId xmlns:a16="http://schemas.microsoft.com/office/drawing/2014/main" id="{6E75A13B-6067-428B-9413-3D286C85D63F}"/>
              </a:ext>
            </a:extLst>
          </p:cNvPr>
          <p:cNvCxnSpPr/>
          <p:nvPr/>
        </p:nvCxnSpPr>
        <p:spPr>
          <a:xfrm>
            <a:off x="726791" y="3636077"/>
            <a:ext cx="1975417" cy="0"/>
          </a:xfrm>
          <a:prstGeom prst="line">
            <a:avLst/>
          </a:prstGeom>
          <a:ln/>
        </p:spPr>
        <p:style>
          <a:lnRef idx="3">
            <a:schemeClr val="accent4"/>
          </a:lnRef>
          <a:fillRef idx="0">
            <a:schemeClr val="accent4"/>
          </a:fillRef>
          <a:effectRef idx="2">
            <a:schemeClr val="accent4"/>
          </a:effectRef>
          <a:fontRef idx="minor">
            <a:schemeClr val="tx1"/>
          </a:fontRef>
        </p:style>
      </p:cxnSp>
      <p:pic>
        <p:nvPicPr>
          <p:cNvPr id="4" name="Picture 3">
            <a:extLst>
              <a:ext uri="{FF2B5EF4-FFF2-40B4-BE49-F238E27FC236}">
                <a16:creationId xmlns:a16="http://schemas.microsoft.com/office/drawing/2014/main" id="{5659CA4D-895B-441E-8CDA-5F5B7E00028B}"/>
              </a:ext>
            </a:extLst>
          </p:cNvPr>
          <p:cNvPicPr>
            <a:picLocks noChangeAspect="1"/>
          </p:cNvPicPr>
          <p:nvPr/>
        </p:nvPicPr>
        <p:blipFill>
          <a:blip r:embed="rId3"/>
          <a:stretch>
            <a:fillRect/>
          </a:stretch>
        </p:blipFill>
        <p:spPr>
          <a:xfrm>
            <a:off x="3429000" y="133218"/>
            <a:ext cx="6306870" cy="6698313"/>
          </a:xfrm>
          <a:prstGeom prst="rect">
            <a:avLst/>
          </a:prstGeom>
        </p:spPr>
      </p:pic>
    </p:spTree>
    <p:extLst>
      <p:ext uri="{BB962C8B-B14F-4D97-AF65-F5344CB8AC3E}">
        <p14:creationId xmlns:p14="http://schemas.microsoft.com/office/powerpoint/2010/main" val="151730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7833-6E32-46C2-80BC-C0A3BC0432C9}"/>
              </a:ext>
            </a:extLst>
          </p:cNvPr>
          <p:cNvSpPr>
            <a:spLocks noGrp="1"/>
          </p:cNvSpPr>
          <p:nvPr>
            <p:ph type="title"/>
          </p:nvPr>
        </p:nvSpPr>
        <p:spPr>
          <a:xfrm>
            <a:off x="628650" y="153370"/>
            <a:ext cx="7886700" cy="770655"/>
          </a:xfrm>
        </p:spPr>
        <p:txBody>
          <a:bodyPr>
            <a:normAutofit/>
          </a:bodyPr>
          <a:lstStyle/>
          <a:p>
            <a:pPr algn="ctr"/>
            <a:r>
              <a:rPr lang="en-US" dirty="0">
                <a:latin typeface="Berlin Sans FB Demi" panose="020E0802020502020306" pitchFamily="34" charset="0"/>
              </a:rPr>
              <a:t>Outline of 2</a:t>
            </a:r>
            <a:r>
              <a:rPr lang="en-US" baseline="30000" dirty="0">
                <a:latin typeface="Berlin Sans FB Demi" panose="020E0802020502020306" pitchFamily="34" charset="0"/>
              </a:rPr>
              <a:t>nd</a:t>
            </a:r>
            <a:r>
              <a:rPr lang="en-US" dirty="0">
                <a:latin typeface="Berlin Sans FB Demi" panose="020E0802020502020306" pitchFamily="34" charset="0"/>
              </a:rPr>
              <a:t> Corinthians</a:t>
            </a:r>
          </a:p>
        </p:txBody>
      </p:sp>
      <p:sp>
        <p:nvSpPr>
          <p:cNvPr id="3" name="Content Placeholder 2">
            <a:extLst>
              <a:ext uri="{FF2B5EF4-FFF2-40B4-BE49-F238E27FC236}">
                <a16:creationId xmlns:a16="http://schemas.microsoft.com/office/drawing/2014/main" id="{8A2682A0-F611-4688-A3B0-984DAFC63DCF}"/>
              </a:ext>
            </a:extLst>
          </p:cNvPr>
          <p:cNvSpPr>
            <a:spLocks noGrp="1"/>
          </p:cNvSpPr>
          <p:nvPr>
            <p:ph idx="1"/>
          </p:nvPr>
        </p:nvSpPr>
        <p:spPr>
          <a:xfrm>
            <a:off x="202131" y="982811"/>
            <a:ext cx="8739738" cy="6015791"/>
          </a:xfrm>
        </p:spPr>
        <p:txBody>
          <a:bodyPr>
            <a:normAutofit fontScale="92500" lnSpcReduction="20000"/>
          </a:bodyPr>
          <a:lstStyle/>
          <a:p>
            <a:pPr marL="0" lvl="0" indent="0">
              <a:buNone/>
            </a:pPr>
            <a:r>
              <a:rPr lang="en-US" sz="3500" b="1" dirty="0">
                <a:effectLst>
                  <a:glow rad="101600">
                    <a:schemeClr val="accent2">
                      <a:satMod val="175000"/>
                      <a:alpha val="40000"/>
                    </a:schemeClr>
                  </a:glow>
                </a:effectLst>
              </a:rPr>
              <a:t>Explanation of Paul’s Apostolic Ministry </a:t>
            </a:r>
            <a:r>
              <a:rPr lang="en-US" sz="3000" b="1" dirty="0">
                <a:effectLst>
                  <a:glow rad="101600">
                    <a:schemeClr val="accent2">
                      <a:satMod val="175000"/>
                      <a:alpha val="40000"/>
                    </a:schemeClr>
                  </a:glow>
                </a:effectLst>
              </a:rPr>
              <a:t>(1:1—6:10)</a:t>
            </a:r>
            <a:endParaRPr lang="en-US" sz="2600" dirty="0">
              <a:effectLst>
                <a:glow rad="101600">
                  <a:schemeClr val="accent2">
                    <a:satMod val="175000"/>
                    <a:alpha val="40000"/>
                  </a:schemeClr>
                </a:glow>
              </a:effectLst>
            </a:endParaRPr>
          </a:p>
          <a:p>
            <a:pPr marL="231775" lvl="1" indent="-231775"/>
            <a:r>
              <a:rPr lang="en-US" sz="3000" dirty="0">
                <a:effectLst>
                  <a:outerShdw blurRad="38100" dist="38100" dir="2700000" algn="tl">
                    <a:srgbClr val="000000">
                      <a:alpha val="43137"/>
                    </a:srgbClr>
                  </a:outerShdw>
                </a:effectLst>
              </a:rPr>
              <a:t>Greetings from “an apostle…by the will of God” </a:t>
            </a:r>
            <a:r>
              <a:rPr lang="en-US" sz="2800" dirty="0">
                <a:effectLst>
                  <a:outerShdw blurRad="38100" dist="38100" dir="2700000" algn="tl">
                    <a:srgbClr val="000000">
                      <a:alpha val="43137"/>
                    </a:srgbClr>
                  </a:outerShdw>
                </a:effectLst>
              </a:rPr>
              <a:t>(1:1-2)</a:t>
            </a:r>
            <a:endParaRPr lang="en-US" sz="3000" dirty="0">
              <a:effectLst>
                <a:outerShdw blurRad="38100" dist="38100" dir="2700000" algn="tl">
                  <a:srgbClr val="000000">
                    <a:alpha val="43137"/>
                  </a:srgbClr>
                </a:outerShdw>
              </a:effectLst>
            </a:endParaRPr>
          </a:p>
          <a:p>
            <a:pPr marL="231775" lvl="1" indent="-231775"/>
            <a:r>
              <a:rPr lang="en-US" sz="3000" dirty="0">
                <a:effectLst>
                  <a:outerShdw blurRad="38100" dist="38100" dir="2700000" algn="tl">
                    <a:srgbClr val="000000">
                      <a:alpha val="43137"/>
                    </a:srgbClr>
                  </a:outerShdw>
                </a:effectLst>
              </a:rPr>
              <a:t>Past events in Paul’s ministry </a:t>
            </a:r>
            <a:r>
              <a:rPr lang="en-US" sz="2600" dirty="0">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p>
            <a:pPr marL="461963" lvl="2" indent="-230188"/>
            <a:r>
              <a:rPr lang="en-US" sz="2600" i="1" dirty="0">
                <a:solidFill>
                  <a:srgbClr val="990000"/>
                </a:solidFill>
                <a:effectLst>
                  <a:outerShdw blurRad="38100" dist="38100" dir="2700000" algn="tl">
                    <a:srgbClr val="000000">
                      <a:alpha val="43137"/>
                    </a:srgbClr>
                  </a:outerShdw>
                </a:effectLst>
              </a:rPr>
              <a:t>Trouble in Asia, but comfort from God (1:3-11)</a:t>
            </a:r>
            <a:endParaRPr lang="en-US" sz="2200" i="1" dirty="0">
              <a:solidFill>
                <a:srgbClr val="990000"/>
              </a:solidFill>
              <a:effectLst>
                <a:outerShdw blurRad="38100" dist="38100" dir="2700000" algn="tl">
                  <a:srgbClr val="000000">
                    <a:alpha val="43137"/>
                  </a:srgbClr>
                </a:outerShdw>
              </a:effectLst>
            </a:endParaRPr>
          </a:p>
          <a:p>
            <a:pPr marL="461963" lvl="2" indent="-230188"/>
            <a:r>
              <a:rPr lang="en-US" sz="2600" i="1" dirty="0">
                <a:solidFill>
                  <a:srgbClr val="990000"/>
                </a:solidFill>
                <a:effectLst>
                  <a:outerShdw blurRad="38100" dist="38100" dir="2700000" algn="tl">
                    <a:srgbClr val="000000">
                      <a:alpha val="43137"/>
                    </a:srgbClr>
                  </a:outerShdw>
                </a:effectLst>
              </a:rPr>
              <a:t>Plans for visiting Corinth (1:12-24)</a:t>
            </a:r>
            <a:endParaRPr lang="en-US" sz="2200" i="1" dirty="0">
              <a:solidFill>
                <a:srgbClr val="990000"/>
              </a:solidFill>
              <a:effectLst>
                <a:outerShdw blurRad="38100" dist="38100" dir="2700000" algn="tl">
                  <a:srgbClr val="000000">
                    <a:alpha val="43137"/>
                  </a:srgbClr>
                </a:outerShdw>
              </a:effectLst>
            </a:endParaRPr>
          </a:p>
          <a:p>
            <a:pPr marL="461963" lvl="2" indent="-230188"/>
            <a:r>
              <a:rPr lang="en-US" sz="2600" i="1" dirty="0">
                <a:solidFill>
                  <a:srgbClr val="990000"/>
                </a:solidFill>
                <a:effectLst>
                  <a:outerShdw blurRad="38100" dist="38100" dir="2700000" algn="tl">
                    <a:srgbClr val="000000">
                      <a:alpha val="43137"/>
                    </a:srgbClr>
                  </a:outerShdw>
                </a:effectLst>
              </a:rPr>
              <a:t>Writing out of love produces sorrow, yields forgiveness (2:1-11)</a:t>
            </a:r>
            <a:endParaRPr lang="en-US" sz="2200" i="1" dirty="0">
              <a:solidFill>
                <a:srgbClr val="990000"/>
              </a:solidFill>
              <a:effectLst>
                <a:outerShdw blurRad="38100" dist="38100" dir="2700000" algn="tl">
                  <a:srgbClr val="000000">
                    <a:alpha val="43137"/>
                  </a:srgbClr>
                </a:outerShdw>
              </a:effectLst>
            </a:endParaRPr>
          </a:p>
          <a:p>
            <a:pPr marL="231775" lvl="1" indent="-231775"/>
            <a:r>
              <a:rPr lang="en-US" sz="3000" dirty="0">
                <a:effectLst>
                  <a:outerShdw blurRad="38100" dist="38100" dir="2700000" algn="tl">
                    <a:srgbClr val="000000">
                      <a:alpha val="43137"/>
                    </a:srgbClr>
                  </a:outerShdw>
                </a:effectLst>
              </a:rPr>
              <a:t>Nature of the word Paul ministered</a:t>
            </a:r>
            <a:endParaRPr lang="en-US" sz="2600" dirty="0">
              <a:effectLst>
                <a:outerShdw blurRad="38100" dist="38100" dir="2700000" algn="tl">
                  <a:srgbClr val="000000">
                    <a:alpha val="43137"/>
                  </a:srgbClr>
                </a:outerShdw>
              </a:effectLst>
            </a:endParaRPr>
          </a:p>
          <a:p>
            <a:pPr marL="509588" lvl="2" indent="-277813"/>
            <a:r>
              <a:rPr lang="en-US" sz="2600" i="1" dirty="0">
                <a:solidFill>
                  <a:srgbClr val="990000"/>
                </a:solidFill>
                <a:effectLst>
                  <a:outerShdw blurRad="38100" dist="38100" dir="2700000" algn="tl">
                    <a:srgbClr val="000000">
                      <a:alpha val="43137"/>
                    </a:srgbClr>
                  </a:outerShdw>
                </a:effectLst>
              </a:rPr>
              <a:t>Dual aroma of the gospel (2:12-17)</a:t>
            </a:r>
          </a:p>
          <a:p>
            <a:pPr marL="509588" lvl="2" indent="-277813"/>
            <a:r>
              <a:rPr lang="en-US" sz="2600" i="1" dirty="0">
                <a:solidFill>
                  <a:srgbClr val="990000"/>
                </a:solidFill>
                <a:effectLst>
                  <a:outerShdw blurRad="38100" dist="38100" dir="2700000" algn="tl">
                    <a:srgbClr val="000000">
                      <a:alpha val="43137"/>
                    </a:srgbClr>
                  </a:outerShdw>
                </a:effectLst>
              </a:rPr>
              <a:t>The word is ministered thru the Corinthians’ changed lives (3:1-5)</a:t>
            </a:r>
          </a:p>
          <a:p>
            <a:pPr marL="509588" lvl="2" indent="-277813"/>
            <a:r>
              <a:rPr lang="en-US" sz="2600" i="1" dirty="0">
                <a:solidFill>
                  <a:srgbClr val="990000"/>
                </a:solidFill>
                <a:effectLst>
                  <a:outerShdw blurRad="38100" dist="38100" dir="2700000" algn="tl">
                    <a:srgbClr val="000000">
                      <a:alpha val="43137"/>
                    </a:srgbClr>
                  </a:outerShdw>
                </a:effectLst>
              </a:rPr>
              <a:t>A ministry of the Spirit (3:6-18)</a:t>
            </a:r>
          </a:p>
          <a:p>
            <a:pPr marL="509588" lvl="2" indent="-277813"/>
            <a:r>
              <a:rPr lang="en-US" sz="2600" i="1" dirty="0">
                <a:solidFill>
                  <a:srgbClr val="990000"/>
                </a:solidFill>
                <a:effectLst>
                  <a:outerShdw blurRad="38100" dist="38100" dir="2700000" algn="tl">
                    <a:srgbClr val="000000">
                      <a:alpha val="43137"/>
                    </a:srgbClr>
                  </a:outerShdw>
                </a:effectLst>
              </a:rPr>
              <a:t>God’s treasure in earthen vessels (4:1-7)</a:t>
            </a:r>
            <a:endParaRPr lang="en-US" sz="2200" i="1" dirty="0">
              <a:solidFill>
                <a:srgbClr val="990000"/>
              </a:solidFill>
              <a:effectLst>
                <a:outerShdw blurRad="38100" dist="38100" dir="2700000" algn="tl">
                  <a:srgbClr val="000000">
                    <a:alpha val="43137"/>
                  </a:srgbClr>
                </a:outerShdw>
              </a:effectLst>
            </a:endParaRPr>
          </a:p>
          <a:p>
            <a:pPr marL="231775" lvl="1" indent="-231775"/>
            <a:r>
              <a:rPr lang="en-US" sz="3000" dirty="0">
                <a:effectLst>
                  <a:outerShdw blurRad="38100" dist="38100" dir="2700000" algn="tl">
                    <a:srgbClr val="000000">
                      <a:alpha val="43137"/>
                    </a:srgbClr>
                  </a:outerShdw>
                </a:effectLst>
              </a:rPr>
              <a:t>Motivation for ministering</a:t>
            </a:r>
            <a:endParaRPr lang="en-US" sz="2600" dirty="0">
              <a:effectLst>
                <a:outerShdw blurRad="38100" dist="38100" dir="2700000" algn="tl">
                  <a:srgbClr val="000000">
                    <a:alpha val="43137"/>
                  </a:srgbClr>
                </a:outerShdw>
              </a:effectLst>
            </a:endParaRPr>
          </a:p>
          <a:p>
            <a:pPr marL="509588" lvl="2" indent="-277813"/>
            <a:r>
              <a:rPr lang="en-US" sz="2600" i="1" dirty="0">
                <a:solidFill>
                  <a:srgbClr val="990000"/>
                </a:solidFill>
                <a:effectLst>
                  <a:outerShdw blurRad="38100" dist="38100" dir="2700000" algn="tl">
                    <a:srgbClr val="000000">
                      <a:alpha val="43137"/>
                    </a:srgbClr>
                  </a:outerShdw>
                </a:effectLst>
              </a:rPr>
              <a:t>An eternal perspective (4:8-18)</a:t>
            </a:r>
            <a:endParaRPr lang="en-US" sz="2200" i="1" dirty="0">
              <a:solidFill>
                <a:srgbClr val="990000"/>
              </a:solidFill>
              <a:effectLst>
                <a:outerShdw blurRad="38100" dist="38100" dir="2700000" algn="tl">
                  <a:srgbClr val="000000">
                    <a:alpha val="43137"/>
                  </a:srgbClr>
                </a:outerShdw>
              </a:effectLst>
            </a:endParaRPr>
          </a:p>
          <a:p>
            <a:pPr marL="509588" lvl="2" indent="-277813"/>
            <a:r>
              <a:rPr lang="en-US" sz="2600" i="1" dirty="0">
                <a:solidFill>
                  <a:srgbClr val="990000"/>
                </a:solidFill>
                <a:effectLst>
                  <a:outerShdw blurRad="38100" dist="38100" dir="2700000" algn="tl">
                    <a:srgbClr val="000000">
                      <a:alpha val="43137"/>
                    </a:srgbClr>
                  </a:outerShdw>
                </a:effectLst>
              </a:rPr>
              <a:t>A future expectation (5:1-11)</a:t>
            </a:r>
            <a:endParaRPr lang="en-US" sz="2200" i="1" dirty="0">
              <a:solidFill>
                <a:srgbClr val="990000"/>
              </a:solidFill>
              <a:effectLst>
                <a:outerShdw blurRad="38100" dist="38100" dir="2700000" algn="tl">
                  <a:srgbClr val="000000">
                    <a:alpha val="43137"/>
                  </a:srgbClr>
                </a:outerShdw>
              </a:effectLst>
            </a:endParaRPr>
          </a:p>
          <a:p>
            <a:pPr marL="509588" lvl="2" indent="-277813"/>
            <a:r>
              <a:rPr lang="en-US" sz="2600" i="1" dirty="0">
                <a:solidFill>
                  <a:srgbClr val="990000"/>
                </a:solidFill>
                <a:effectLst>
                  <a:outerShdw blurRad="38100" dist="38100" dir="2700000" algn="tl">
                    <a:srgbClr val="000000">
                      <a:alpha val="43137"/>
                    </a:srgbClr>
                  </a:outerShdw>
                </a:effectLst>
              </a:rPr>
              <a:t>The love of Christ (5:12-16)</a:t>
            </a:r>
            <a:endParaRPr lang="en-US" sz="2200" i="1" dirty="0">
              <a:solidFill>
                <a:srgbClr val="990000"/>
              </a:solidFill>
              <a:effectLst>
                <a:outerShdw blurRad="38100" dist="38100" dir="2700000" algn="tl">
                  <a:srgbClr val="000000">
                    <a:alpha val="43137"/>
                  </a:srgbClr>
                </a:outerShdw>
              </a:effectLst>
            </a:endParaRPr>
          </a:p>
          <a:p>
            <a:pPr marL="509588" lvl="2" indent="-277813"/>
            <a:r>
              <a:rPr lang="en-US" sz="2600" i="1" dirty="0">
                <a:solidFill>
                  <a:srgbClr val="990000"/>
                </a:solidFill>
                <a:effectLst>
                  <a:outerShdw blurRad="38100" dist="38100" dir="2700000" algn="tl">
                    <a:srgbClr val="000000">
                      <a:alpha val="43137"/>
                    </a:srgbClr>
                  </a:outerShdw>
                </a:effectLst>
              </a:rPr>
              <a:t>Reconciling men to God (5:17-21)</a:t>
            </a:r>
            <a:endParaRPr lang="en-US" sz="2200" i="1" dirty="0">
              <a:solidFill>
                <a:srgbClr val="990000"/>
              </a:solidFill>
              <a:effectLst>
                <a:outerShdw blurRad="38100" dist="38100" dir="2700000" algn="tl">
                  <a:srgbClr val="000000">
                    <a:alpha val="43137"/>
                  </a:srgbClr>
                </a:outerShdw>
              </a:effectLst>
            </a:endParaRPr>
          </a:p>
          <a:p>
            <a:pPr marL="173038" lvl="1" indent="-173038"/>
            <a:r>
              <a:rPr lang="en-US" sz="2600" dirty="0">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Proof that Paul is a minister of God (6:1-10)</a:t>
            </a:r>
            <a:endParaRPr lang="en-US" sz="2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8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7833-6E32-46C2-80BC-C0A3BC0432C9}"/>
              </a:ext>
            </a:extLst>
          </p:cNvPr>
          <p:cNvSpPr>
            <a:spLocks noGrp="1"/>
          </p:cNvSpPr>
          <p:nvPr>
            <p:ph type="title"/>
          </p:nvPr>
        </p:nvSpPr>
        <p:spPr>
          <a:xfrm>
            <a:off x="628650" y="220747"/>
            <a:ext cx="7886700" cy="770655"/>
          </a:xfrm>
        </p:spPr>
        <p:txBody>
          <a:bodyPr>
            <a:normAutofit/>
          </a:bodyPr>
          <a:lstStyle/>
          <a:p>
            <a:pPr algn="ctr"/>
            <a:r>
              <a:rPr lang="en-US" dirty="0">
                <a:latin typeface="Berlin Sans FB Demi" panose="020E0802020502020306" pitchFamily="34" charset="0"/>
              </a:rPr>
              <a:t>Outline of 2</a:t>
            </a:r>
            <a:r>
              <a:rPr lang="en-US" baseline="30000" dirty="0">
                <a:latin typeface="Berlin Sans FB Demi" panose="020E0802020502020306" pitchFamily="34" charset="0"/>
              </a:rPr>
              <a:t>nd</a:t>
            </a:r>
            <a:r>
              <a:rPr lang="en-US" dirty="0">
                <a:latin typeface="Berlin Sans FB Demi" panose="020E0802020502020306" pitchFamily="34" charset="0"/>
              </a:rPr>
              <a:t> Corinthians</a:t>
            </a:r>
          </a:p>
        </p:txBody>
      </p:sp>
      <p:sp>
        <p:nvSpPr>
          <p:cNvPr id="3" name="Content Placeholder 2">
            <a:extLst>
              <a:ext uri="{FF2B5EF4-FFF2-40B4-BE49-F238E27FC236}">
                <a16:creationId xmlns:a16="http://schemas.microsoft.com/office/drawing/2014/main" id="{8A2682A0-F611-4688-A3B0-984DAFC63DCF}"/>
              </a:ext>
            </a:extLst>
          </p:cNvPr>
          <p:cNvSpPr>
            <a:spLocks noGrp="1"/>
          </p:cNvSpPr>
          <p:nvPr>
            <p:ph idx="1"/>
          </p:nvPr>
        </p:nvSpPr>
        <p:spPr>
          <a:xfrm>
            <a:off x="356135" y="991402"/>
            <a:ext cx="8402854" cy="5866597"/>
          </a:xfrm>
        </p:spPr>
        <p:txBody>
          <a:bodyPr>
            <a:normAutofit lnSpcReduction="10000"/>
          </a:bodyPr>
          <a:lstStyle/>
          <a:p>
            <a:pPr marL="0" lvl="0" indent="0">
              <a:buNone/>
            </a:pPr>
            <a:r>
              <a:rPr lang="en-US" sz="3300" b="1" dirty="0">
                <a:effectLst>
                  <a:glow rad="101600">
                    <a:schemeClr val="accent2">
                      <a:satMod val="175000"/>
                      <a:alpha val="40000"/>
                    </a:schemeClr>
                  </a:glow>
                </a:effectLst>
              </a:rPr>
              <a:t>Exhortations to the Corinthians (6:11—9:15)</a:t>
            </a:r>
          </a:p>
          <a:p>
            <a:r>
              <a:rPr lang="en-US" sz="3300" dirty="0">
                <a:effectLst>
                  <a:outerShdw blurRad="38100" dist="38100" dir="2700000" algn="tl">
                    <a:srgbClr val="000000">
                      <a:alpha val="43137"/>
                    </a:srgbClr>
                  </a:outerShdw>
                </a:effectLst>
              </a:rPr>
              <a:t>Concerning fellowshipping darkness</a:t>
            </a:r>
          </a:p>
          <a:p>
            <a:pPr marL="509588" lvl="1" indent="-277813"/>
            <a:r>
              <a:rPr lang="en-US" sz="2600" i="1" dirty="0">
                <a:solidFill>
                  <a:srgbClr val="990000"/>
                </a:solidFill>
                <a:effectLst>
                  <a:outerShdw blurRad="38100" dist="38100" dir="2700000" algn="tl">
                    <a:srgbClr val="000000">
                      <a:alpha val="43137"/>
                    </a:srgbClr>
                  </a:outerShdw>
                </a:effectLst>
              </a:rPr>
              <a:t>The Corinthians must open their hearts and separate from the world (6:11—7:3)</a:t>
            </a:r>
          </a:p>
          <a:p>
            <a:pPr marL="509588" lvl="1" indent="-277813"/>
            <a:r>
              <a:rPr lang="en-US" sz="2600" i="1" dirty="0">
                <a:solidFill>
                  <a:srgbClr val="990000"/>
                </a:solidFill>
                <a:effectLst>
                  <a:outerShdw blurRad="38100" dist="38100" dir="2700000" algn="tl">
                    <a:srgbClr val="000000">
                      <a:alpha val="43137"/>
                    </a:srgbClr>
                  </a:outerShdw>
                </a:effectLst>
              </a:rPr>
              <a:t>Comfort and confidence in the Corinthians’ obedience (7:4-16)</a:t>
            </a:r>
          </a:p>
          <a:p>
            <a:pPr marL="282575" indent="-282575"/>
            <a:r>
              <a:rPr lang="en-US" sz="3000" dirty="0">
                <a:effectLst>
                  <a:outerShdw blurRad="38100" dist="38100" dir="2700000" algn="tl">
                    <a:srgbClr val="000000">
                      <a:alpha val="43137"/>
                    </a:srgbClr>
                  </a:outerShdw>
                </a:effectLst>
              </a:rPr>
              <a:t>Concerning the collection for the saints. 	      The Corinthians are to do the following</a:t>
            </a:r>
            <a:r>
              <a:rPr lang="en-US" sz="3700" dirty="0">
                <a:effectLst>
                  <a:outerShdw blurRad="38100" dist="38100" dir="2700000" algn="tl">
                    <a:srgbClr val="000000">
                      <a:alpha val="43137"/>
                    </a:srgbClr>
                  </a:outerShdw>
                </a:effectLst>
              </a:rPr>
              <a:t>:</a:t>
            </a:r>
          </a:p>
          <a:p>
            <a:pPr marL="509588" lvl="1" indent="-277813"/>
            <a:r>
              <a:rPr lang="en-US" sz="2600" i="1" dirty="0">
                <a:solidFill>
                  <a:srgbClr val="990000"/>
                </a:solidFill>
                <a:effectLst>
                  <a:outerShdw blurRad="38100" dist="38100" dir="2700000" algn="tl">
                    <a:srgbClr val="000000">
                      <a:alpha val="43137"/>
                    </a:srgbClr>
                  </a:outerShdw>
                </a:effectLst>
              </a:rPr>
              <a:t>Follow the examples of Christ and the Macedonian churches (8:1-9)</a:t>
            </a:r>
          </a:p>
          <a:p>
            <a:pPr marL="509588" lvl="1" indent="-277813"/>
            <a:r>
              <a:rPr lang="en-US" sz="2600" i="1" dirty="0">
                <a:solidFill>
                  <a:srgbClr val="990000"/>
                </a:solidFill>
                <a:effectLst>
                  <a:outerShdw blurRad="38100" dist="38100" dir="2700000" algn="tl">
                    <a:srgbClr val="000000">
                      <a:alpha val="43137"/>
                    </a:srgbClr>
                  </a:outerShdw>
                </a:effectLst>
              </a:rPr>
              <a:t>Complete what had been planned and purposed (8:10-15)</a:t>
            </a:r>
          </a:p>
          <a:p>
            <a:pPr marL="509588" lvl="1" indent="-277813"/>
            <a:r>
              <a:rPr lang="en-US" sz="2600" i="1" dirty="0">
                <a:solidFill>
                  <a:srgbClr val="990000"/>
                </a:solidFill>
                <a:effectLst>
                  <a:outerShdw blurRad="38100" dist="38100" dir="2700000" algn="tl">
                    <a:srgbClr val="000000">
                      <a:alpha val="43137"/>
                    </a:srgbClr>
                  </a:outerShdw>
                </a:effectLst>
              </a:rPr>
              <a:t>Prove themselves (8:16—9:5)</a:t>
            </a:r>
          </a:p>
          <a:p>
            <a:pPr marL="509588" lvl="1" indent="-277813"/>
            <a:r>
              <a:rPr lang="en-US" sz="2600" i="1" dirty="0">
                <a:solidFill>
                  <a:srgbClr val="990000"/>
                </a:solidFill>
                <a:effectLst>
                  <a:outerShdw blurRad="38100" dist="38100" dir="2700000" algn="tl">
                    <a:srgbClr val="000000">
                      <a:alpha val="43137"/>
                    </a:srgbClr>
                  </a:outerShdw>
                </a:effectLst>
              </a:rPr>
              <a:t>Sow that they might reap, in order to have more to sow (9:6-15)</a:t>
            </a:r>
          </a:p>
          <a:p>
            <a:endParaRPr lang="en-US" dirty="0"/>
          </a:p>
        </p:txBody>
      </p:sp>
    </p:spTree>
    <p:extLst>
      <p:ext uri="{BB962C8B-B14F-4D97-AF65-F5344CB8AC3E}">
        <p14:creationId xmlns:p14="http://schemas.microsoft.com/office/powerpoint/2010/main" val="1405005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7833-6E32-46C2-80BC-C0A3BC0432C9}"/>
              </a:ext>
            </a:extLst>
          </p:cNvPr>
          <p:cNvSpPr>
            <a:spLocks noGrp="1"/>
          </p:cNvSpPr>
          <p:nvPr>
            <p:ph type="title"/>
          </p:nvPr>
        </p:nvSpPr>
        <p:spPr>
          <a:xfrm>
            <a:off x="628650" y="127852"/>
            <a:ext cx="7886700" cy="1084932"/>
          </a:xfrm>
        </p:spPr>
        <p:txBody>
          <a:bodyPr>
            <a:normAutofit/>
          </a:bodyPr>
          <a:lstStyle/>
          <a:p>
            <a:pPr algn="ctr"/>
            <a:r>
              <a:rPr lang="en-US" dirty="0">
                <a:latin typeface="Berlin Sans FB Demi" panose="020E0802020502020306" pitchFamily="34" charset="0"/>
              </a:rPr>
              <a:t>Outline of 2</a:t>
            </a:r>
            <a:r>
              <a:rPr lang="en-US" baseline="30000" dirty="0">
                <a:latin typeface="Berlin Sans FB Demi" panose="020E0802020502020306" pitchFamily="34" charset="0"/>
              </a:rPr>
              <a:t>nd</a:t>
            </a:r>
            <a:r>
              <a:rPr lang="en-US" dirty="0">
                <a:latin typeface="Berlin Sans FB Demi" panose="020E0802020502020306" pitchFamily="34" charset="0"/>
              </a:rPr>
              <a:t> Corinthians</a:t>
            </a:r>
          </a:p>
        </p:txBody>
      </p:sp>
      <p:sp>
        <p:nvSpPr>
          <p:cNvPr id="3" name="Content Placeholder 2">
            <a:extLst>
              <a:ext uri="{FF2B5EF4-FFF2-40B4-BE49-F238E27FC236}">
                <a16:creationId xmlns:a16="http://schemas.microsoft.com/office/drawing/2014/main" id="{8A2682A0-F611-4688-A3B0-984DAFC63DCF}"/>
              </a:ext>
            </a:extLst>
          </p:cNvPr>
          <p:cNvSpPr>
            <a:spLocks noGrp="1"/>
          </p:cNvSpPr>
          <p:nvPr>
            <p:ph idx="1"/>
          </p:nvPr>
        </p:nvSpPr>
        <p:spPr>
          <a:xfrm>
            <a:off x="404261" y="1101213"/>
            <a:ext cx="8277726" cy="5756787"/>
          </a:xfrm>
        </p:spPr>
        <p:txBody>
          <a:bodyPr>
            <a:normAutofit fontScale="92500" lnSpcReduction="10000"/>
          </a:bodyPr>
          <a:lstStyle/>
          <a:p>
            <a:pPr marL="0" lvl="0" indent="0">
              <a:buNone/>
            </a:pPr>
            <a:r>
              <a:rPr lang="en-US" sz="3500" b="1" dirty="0">
                <a:effectLst>
                  <a:glow rad="101600">
                    <a:schemeClr val="accent2">
                      <a:satMod val="175000"/>
                      <a:alpha val="40000"/>
                    </a:schemeClr>
                  </a:glow>
                </a:effectLst>
              </a:rPr>
              <a:t>Exoneration of Paul’s Apostleship (10:1—13:10)</a:t>
            </a:r>
          </a:p>
          <a:p>
            <a:r>
              <a:rPr lang="en-US" sz="3000" dirty="0">
                <a:effectLst>
                  <a:outerShdw blurRad="38100" dist="38100" dir="2700000" algn="tl">
                    <a:srgbClr val="000000">
                      <a:alpha val="43137"/>
                    </a:srgbClr>
                  </a:outerShdw>
                </a:effectLst>
              </a:rPr>
              <a:t>Paul’s ministry cannot be measured “according to the flesh” (10:1-18)</a:t>
            </a:r>
          </a:p>
          <a:p>
            <a:r>
              <a:rPr lang="en-US" sz="3000" dirty="0">
                <a:effectLst>
                  <a:outerShdw blurRad="38100" dist="38100" dir="2700000" algn="tl">
                    <a:srgbClr val="000000">
                      <a:alpha val="43137"/>
                    </a:srgbClr>
                  </a:outerShdw>
                </a:effectLst>
              </a:rPr>
              <a:t>Paul must boast:</a:t>
            </a:r>
          </a:p>
          <a:p>
            <a:pPr marL="461963" lvl="1" indent="-230188"/>
            <a:r>
              <a:rPr lang="en-US" sz="3000" i="1" dirty="0">
                <a:solidFill>
                  <a:srgbClr val="990000"/>
                </a:solidFill>
                <a:effectLst>
                  <a:outerShdw blurRad="38100" dist="38100" dir="2700000" algn="tl">
                    <a:srgbClr val="000000">
                      <a:alpha val="43137"/>
                    </a:srgbClr>
                  </a:outerShdw>
                </a:effectLst>
              </a:rPr>
              <a:t>His selflessness excludes others from being regarded as apostles (11:1-15)</a:t>
            </a:r>
          </a:p>
          <a:p>
            <a:pPr marL="461963" lvl="1" indent="-230188"/>
            <a:r>
              <a:rPr lang="en-US" sz="3000" i="1" dirty="0">
                <a:solidFill>
                  <a:srgbClr val="990000"/>
                </a:solidFill>
                <a:effectLst>
                  <a:outerShdw blurRad="38100" dist="38100" dir="2700000" algn="tl">
                    <a:srgbClr val="000000">
                      <a:alpha val="43137"/>
                    </a:srgbClr>
                  </a:outerShdw>
                </a:effectLst>
              </a:rPr>
              <a:t>His willingness to suffer (11:16-33)</a:t>
            </a:r>
          </a:p>
          <a:p>
            <a:pPr marL="461963" lvl="1" indent="-230188"/>
            <a:r>
              <a:rPr lang="en-US" sz="3000" i="1" dirty="0">
                <a:solidFill>
                  <a:srgbClr val="990000"/>
                </a:solidFill>
                <a:effectLst>
                  <a:outerShdw blurRad="38100" dist="38100" dir="2700000" algn="tl">
                    <a:srgbClr val="000000">
                      <a:alpha val="43137"/>
                    </a:srgbClr>
                  </a:outerShdw>
                </a:effectLst>
              </a:rPr>
              <a:t>His exaltation due to his revelations is tempered by infirmity (12:1-10)</a:t>
            </a:r>
          </a:p>
          <a:p>
            <a:pPr marL="461963" lvl="1" indent="-230188"/>
            <a:r>
              <a:rPr lang="en-US" sz="3000" i="1" dirty="0">
                <a:solidFill>
                  <a:srgbClr val="990000"/>
                </a:solidFill>
                <a:effectLst>
                  <a:outerShdw blurRad="38100" dist="38100" dir="2700000" algn="tl">
                    <a:srgbClr val="000000">
                      <a:alpha val="43137"/>
                    </a:srgbClr>
                  </a:outerShdw>
                </a:effectLst>
              </a:rPr>
              <a:t>His miracles (12:11-13)</a:t>
            </a:r>
          </a:p>
          <a:p>
            <a:pPr marL="461963" lvl="1" indent="-230188"/>
            <a:r>
              <a:rPr lang="en-US" sz="3000" i="1" dirty="0">
                <a:solidFill>
                  <a:srgbClr val="990000"/>
                </a:solidFill>
                <a:effectLst>
                  <a:outerShdw blurRad="38100" dist="38100" dir="2700000" algn="tl">
                    <a:srgbClr val="000000">
                      <a:alpha val="43137"/>
                    </a:srgbClr>
                  </a:outerShdw>
                </a:effectLst>
              </a:rPr>
              <a:t>He spent and was spent so as not to burden the Corinthians (12:14-18)</a:t>
            </a:r>
          </a:p>
          <a:p>
            <a:pPr marL="461963" lvl="1" indent="-230188"/>
            <a:r>
              <a:rPr lang="en-US" sz="3000" i="1" dirty="0">
                <a:solidFill>
                  <a:srgbClr val="990000"/>
                </a:solidFill>
                <a:effectLst>
                  <a:outerShdw blurRad="38100" dist="38100" dir="2700000" algn="tl">
                    <a:srgbClr val="000000">
                      <a:alpha val="43137"/>
                    </a:srgbClr>
                  </a:outerShdw>
                </a:effectLst>
              </a:rPr>
              <a:t>His desire for their edification (12:19—13:10)</a:t>
            </a:r>
          </a:p>
          <a:p>
            <a:pPr marL="0" indent="0">
              <a:buNone/>
            </a:pPr>
            <a:r>
              <a:rPr lang="en-US" dirty="0">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Conclusion (13:11-14)</a:t>
            </a:r>
          </a:p>
          <a:p>
            <a:endParaRPr lang="en-US" dirty="0"/>
          </a:p>
        </p:txBody>
      </p:sp>
    </p:spTree>
    <p:extLst>
      <p:ext uri="{BB962C8B-B14F-4D97-AF65-F5344CB8AC3E}">
        <p14:creationId xmlns:p14="http://schemas.microsoft.com/office/powerpoint/2010/main" val="347023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anim calcmode="lin" valueType="num">
                                      <p:cBhvr>
                                        <p:cTn id="5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7833-6E32-46C2-80BC-C0A3BC0432C9}"/>
              </a:ext>
            </a:extLst>
          </p:cNvPr>
          <p:cNvSpPr>
            <a:spLocks noGrp="1"/>
          </p:cNvSpPr>
          <p:nvPr>
            <p:ph type="title"/>
          </p:nvPr>
        </p:nvSpPr>
        <p:spPr>
          <a:xfrm>
            <a:off x="315200" y="127851"/>
            <a:ext cx="8513597" cy="1539584"/>
          </a:xfrm>
        </p:spPr>
        <p:txBody>
          <a:bodyPr>
            <a:normAutofit/>
          </a:bodyPr>
          <a:lstStyle/>
          <a:p>
            <a:pPr algn="ctr"/>
            <a:r>
              <a:rPr lang="en-US" sz="4000" dirty="0">
                <a:latin typeface="Berlin Sans FB Demi" panose="020E0802020502020306" pitchFamily="34" charset="0"/>
              </a:rPr>
              <a:t>Exoneration of Paul’s Apostleship:</a:t>
            </a:r>
            <a:br>
              <a:rPr lang="en-US" sz="4000" dirty="0">
                <a:latin typeface="Berlin Sans FB Demi" panose="020E0802020502020306" pitchFamily="34" charset="0"/>
              </a:rPr>
            </a:br>
            <a:r>
              <a:rPr lang="en-US" sz="3600" i="1" dirty="0">
                <a:latin typeface="Berlin Sans FB Demi" panose="020E0802020502020306" pitchFamily="34" charset="0"/>
              </a:rPr>
              <a:t>Paul’s ministry is not carnal</a:t>
            </a:r>
            <a:br>
              <a:rPr lang="en-US" sz="4000" dirty="0">
                <a:latin typeface="Berlin Sans FB Demi" panose="020E0802020502020306" pitchFamily="34" charset="0"/>
              </a:rPr>
            </a:br>
            <a:r>
              <a:rPr lang="en-US" sz="2800" dirty="0">
                <a:latin typeface="Berlin Sans FB" panose="020E0602020502020306" pitchFamily="34" charset="0"/>
              </a:rPr>
              <a:t>(2 Corinthians 10:1-18)</a:t>
            </a:r>
            <a:endParaRPr lang="en-US" sz="4000" b="1" dirty="0">
              <a:latin typeface="+mn-lt"/>
            </a:endParaRPr>
          </a:p>
        </p:txBody>
      </p:sp>
      <p:sp>
        <p:nvSpPr>
          <p:cNvPr id="3" name="Content Placeholder 2">
            <a:extLst>
              <a:ext uri="{FF2B5EF4-FFF2-40B4-BE49-F238E27FC236}">
                <a16:creationId xmlns:a16="http://schemas.microsoft.com/office/drawing/2014/main" id="{8A2682A0-F611-4688-A3B0-984DAFC63DCF}"/>
              </a:ext>
            </a:extLst>
          </p:cNvPr>
          <p:cNvSpPr>
            <a:spLocks noGrp="1"/>
          </p:cNvSpPr>
          <p:nvPr>
            <p:ph idx="1"/>
          </p:nvPr>
        </p:nvSpPr>
        <p:spPr>
          <a:xfrm>
            <a:off x="432582" y="1691127"/>
            <a:ext cx="8278831" cy="5190565"/>
          </a:xfrm>
        </p:spPr>
        <p:txBody>
          <a:bodyPr>
            <a:noAutofit/>
          </a:bodyPr>
          <a:lstStyle/>
          <a:p>
            <a:pPr marL="231775" lvl="1" indent="-227013">
              <a:spcBef>
                <a:spcPts val="300"/>
              </a:spcBef>
            </a:pPr>
            <a:r>
              <a:rPr lang="en-US" sz="3200" b="1" dirty="0">
                <a:solidFill>
                  <a:schemeClr val="tx1">
                    <a:lumMod val="95000"/>
                    <a:lumOff val="5000"/>
                  </a:schemeClr>
                </a:solidFill>
              </a:rPr>
              <a:t>Paul pleads for the Corinthians to correct their attitudes before he visits them (10:1-2)</a:t>
            </a:r>
          </a:p>
          <a:p>
            <a:pPr marL="511175" lvl="2" indent="-217488">
              <a:spcBef>
                <a:spcPts val="300"/>
              </a:spcBef>
            </a:pPr>
            <a:r>
              <a:rPr lang="en-US" sz="2800" i="1" dirty="0">
                <a:solidFill>
                  <a:srgbClr val="990000"/>
                </a:solidFill>
                <a:effectLst>
                  <a:outerShdw blurRad="38100" dist="38100" dir="2700000" algn="tl">
                    <a:srgbClr val="000000">
                      <a:alpha val="43137"/>
                    </a:srgbClr>
                  </a:outerShdw>
                </a:effectLst>
              </a:rPr>
              <a:t>He had the reputation among some of acting timid while among them, but bold when away* (cf. 10:10).</a:t>
            </a:r>
          </a:p>
          <a:p>
            <a:pPr marL="511175" lvl="2" indent="-217488">
              <a:spcBef>
                <a:spcPts val="300"/>
              </a:spcBef>
            </a:pPr>
            <a:r>
              <a:rPr lang="en-US" sz="2800" i="1" dirty="0">
                <a:solidFill>
                  <a:srgbClr val="990000"/>
                </a:solidFill>
                <a:effectLst>
                  <a:outerShdw blurRad="38100" dist="38100" dir="2700000" algn="tl">
                    <a:srgbClr val="000000">
                      <a:alpha val="43137"/>
                    </a:srgbClr>
                  </a:outerShdw>
                </a:effectLst>
              </a:rPr>
              <a:t>He does not want to have to show them the boldness that some think he only shows while away.</a:t>
            </a:r>
          </a:p>
          <a:p>
            <a:pPr>
              <a:spcBef>
                <a:spcPts val="300"/>
              </a:spcBef>
            </a:pPr>
            <a:r>
              <a:rPr lang="en-US" sz="3200" b="1" dirty="0">
                <a:solidFill>
                  <a:schemeClr val="tx1">
                    <a:lumMod val="95000"/>
                    <a:lumOff val="5000"/>
                  </a:schemeClr>
                </a:solidFill>
              </a:rPr>
              <a:t>His weapons are not carnal (10:3-6)</a:t>
            </a:r>
          </a:p>
          <a:p>
            <a:pPr marL="520700" lvl="1" indent="-238125">
              <a:spcBef>
                <a:spcPts val="300"/>
              </a:spcBef>
            </a:pPr>
            <a:r>
              <a:rPr lang="en-US" sz="2800" i="1" dirty="0">
                <a:solidFill>
                  <a:srgbClr val="990000"/>
                </a:solidFill>
                <a:effectLst>
                  <a:outerShdw blurRad="38100" dist="38100" dir="2700000" algn="tl">
                    <a:srgbClr val="000000">
                      <a:alpha val="43137"/>
                    </a:srgbClr>
                  </a:outerShdw>
                </a:effectLst>
              </a:rPr>
              <a:t>Spiritual war is being waged (1 Timothy 6:12)</a:t>
            </a:r>
          </a:p>
          <a:p>
            <a:pPr marL="520700" lvl="1" indent="-238125">
              <a:spcBef>
                <a:spcPts val="300"/>
              </a:spcBef>
            </a:pPr>
            <a:r>
              <a:rPr lang="en-US" sz="2800" i="1" dirty="0">
                <a:solidFill>
                  <a:srgbClr val="990000"/>
                </a:solidFill>
                <a:effectLst>
                  <a:outerShdw blurRad="38100" dist="38100" dir="2700000" algn="tl">
                    <a:srgbClr val="000000">
                      <a:alpha val="43137"/>
                    </a:srgbClr>
                  </a:outerShdw>
                </a:effectLst>
              </a:rPr>
              <a:t>Paul’s ministry used God’s weapons! (2 Cor. 6:4, 7)*</a:t>
            </a:r>
          </a:p>
          <a:p>
            <a:pPr marL="520700" lvl="1" indent="-238125">
              <a:spcBef>
                <a:spcPts val="300"/>
              </a:spcBef>
            </a:pPr>
            <a:r>
              <a:rPr lang="en-US" sz="2800" i="1" dirty="0">
                <a:solidFill>
                  <a:srgbClr val="990000"/>
                </a:solidFill>
                <a:effectLst>
                  <a:outerShdw blurRad="38100" dist="38100" dir="2700000" algn="tl">
                    <a:srgbClr val="000000">
                      <a:alpha val="43137"/>
                    </a:srgbClr>
                  </a:outerShdw>
                </a:effectLst>
              </a:rPr>
              <a:t>These weapons could destroy “strongholds” – i.e. human arguments and elitist reasoning that prevented men from truly knowing God.</a:t>
            </a:r>
          </a:p>
        </p:txBody>
      </p:sp>
    </p:spTree>
    <p:extLst>
      <p:ext uri="{BB962C8B-B14F-4D97-AF65-F5344CB8AC3E}">
        <p14:creationId xmlns:p14="http://schemas.microsoft.com/office/powerpoint/2010/main" val="157229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7833-6E32-46C2-80BC-C0A3BC0432C9}"/>
              </a:ext>
            </a:extLst>
          </p:cNvPr>
          <p:cNvSpPr>
            <a:spLocks noGrp="1"/>
          </p:cNvSpPr>
          <p:nvPr>
            <p:ph type="title"/>
          </p:nvPr>
        </p:nvSpPr>
        <p:spPr>
          <a:xfrm>
            <a:off x="315200" y="127851"/>
            <a:ext cx="8513597" cy="1539584"/>
          </a:xfrm>
        </p:spPr>
        <p:txBody>
          <a:bodyPr>
            <a:normAutofit/>
          </a:bodyPr>
          <a:lstStyle/>
          <a:p>
            <a:pPr algn="ctr"/>
            <a:r>
              <a:rPr lang="en-US" sz="4000" dirty="0">
                <a:latin typeface="Berlin Sans FB Demi" panose="020E0802020502020306" pitchFamily="34" charset="0"/>
              </a:rPr>
              <a:t>Exoneration of Paul’s Apostleship:</a:t>
            </a:r>
            <a:br>
              <a:rPr lang="en-US" sz="4000" dirty="0">
                <a:latin typeface="Berlin Sans FB Demi" panose="020E0802020502020306" pitchFamily="34" charset="0"/>
              </a:rPr>
            </a:br>
            <a:r>
              <a:rPr lang="en-US" sz="3600" i="1" dirty="0">
                <a:latin typeface="Berlin Sans FB Demi" panose="020E0802020502020306" pitchFamily="34" charset="0"/>
              </a:rPr>
              <a:t>Paul’s ministry is not carnal</a:t>
            </a:r>
            <a:br>
              <a:rPr lang="en-US" sz="4000" dirty="0">
                <a:latin typeface="Berlin Sans FB Demi" panose="020E0802020502020306" pitchFamily="34" charset="0"/>
              </a:rPr>
            </a:br>
            <a:r>
              <a:rPr lang="en-US" sz="2800" dirty="0">
                <a:latin typeface="Berlin Sans FB" panose="020E0602020502020306" pitchFamily="34" charset="0"/>
              </a:rPr>
              <a:t>(2 Corinthians 10:1-18)</a:t>
            </a:r>
            <a:endParaRPr lang="en-US" sz="4000" b="1" dirty="0">
              <a:latin typeface="+mn-lt"/>
            </a:endParaRPr>
          </a:p>
        </p:txBody>
      </p:sp>
      <p:sp>
        <p:nvSpPr>
          <p:cNvPr id="3" name="Content Placeholder 2">
            <a:extLst>
              <a:ext uri="{FF2B5EF4-FFF2-40B4-BE49-F238E27FC236}">
                <a16:creationId xmlns:a16="http://schemas.microsoft.com/office/drawing/2014/main" id="{8A2682A0-F611-4688-A3B0-984DAFC63DCF}"/>
              </a:ext>
            </a:extLst>
          </p:cNvPr>
          <p:cNvSpPr>
            <a:spLocks noGrp="1"/>
          </p:cNvSpPr>
          <p:nvPr>
            <p:ph idx="1"/>
          </p:nvPr>
        </p:nvSpPr>
        <p:spPr>
          <a:xfrm>
            <a:off x="0" y="1667435"/>
            <a:ext cx="4838688" cy="5190565"/>
          </a:xfrm>
        </p:spPr>
        <p:txBody>
          <a:bodyPr>
            <a:noAutofit/>
          </a:bodyPr>
          <a:lstStyle/>
          <a:p>
            <a:pPr>
              <a:spcBef>
                <a:spcPts val="300"/>
              </a:spcBef>
            </a:pPr>
            <a:r>
              <a:rPr lang="en-US" sz="3200" b="1" dirty="0">
                <a:solidFill>
                  <a:schemeClr val="tx1">
                    <a:lumMod val="95000"/>
                    <a:lumOff val="5000"/>
                  </a:schemeClr>
                </a:solidFill>
              </a:rPr>
              <a:t>Paul’s Spiritual Weapons </a:t>
            </a:r>
          </a:p>
          <a:p>
            <a:pPr marL="520700" lvl="1" indent="-238125">
              <a:spcBef>
                <a:spcPts val="300"/>
              </a:spcBef>
            </a:pPr>
            <a:r>
              <a:rPr lang="en-US" sz="2800" i="1" dirty="0">
                <a:solidFill>
                  <a:srgbClr val="990000"/>
                </a:solidFill>
                <a:effectLst>
                  <a:outerShdw blurRad="38100" dist="38100" dir="2700000" algn="tl">
                    <a:srgbClr val="000000">
                      <a:alpha val="43137"/>
                    </a:srgbClr>
                  </a:outerShdw>
                </a:effectLst>
              </a:rPr>
              <a:t>They could bring every thought into captivity to the obedience of Christ</a:t>
            </a:r>
          </a:p>
          <a:p>
            <a:pPr marL="520700" lvl="1" indent="-238125">
              <a:spcBef>
                <a:spcPts val="300"/>
              </a:spcBef>
            </a:pPr>
            <a:r>
              <a:rPr lang="en-US" sz="2800" i="1" dirty="0">
                <a:solidFill>
                  <a:srgbClr val="990000"/>
                </a:solidFill>
                <a:effectLst>
                  <a:outerShdw blurRad="38100" dist="38100" dir="2700000" algn="tl">
                    <a:srgbClr val="000000">
                      <a:alpha val="43137"/>
                    </a:srgbClr>
                  </a:outerShdw>
                </a:effectLst>
              </a:rPr>
              <a:t>Paul was ready to use these weapons to punish those who remained in disobedience when the Corinthians themselves were brought to full obedience (2:9; Romans 16:17-18; Titus 3:10; 3 John 10)</a:t>
            </a:r>
          </a:p>
        </p:txBody>
      </p:sp>
      <p:pic>
        <p:nvPicPr>
          <p:cNvPr id="4" name="Picture 3">
            <a:extLst>
              <a:ext uri="{FF2B5EF4-FFF2-40B4-BE49-F238E27FC236}">
                <a16:creationId xmlns:a16="http://schemas.microsoft.com/office/drawing/2014/main" id="{C9753FD5-2413-4F85-A119-0AC0F4B4EB4D}"/>
              </a:ext>
            </a:extLst>
          </p:cNvPr>
          <p:cNvPicPr>
            <a:picLocks noChangeAspect="1"/>
          </p:cNvPicPr>
          <p:nvPr/>
        </p:nvPicPr>
        <p:blipFill>
          <a:blip r:embed="rId3"/>
          <a:stretch>
            <a:fillRect/>
          </a:stretch>
        </p:blipFill>
        <p:spPr>
          <a:xfrm>
            <a:off x="5321300" y="1816100"/>
            <a:ext cx="3507497" cy="4674918"/>
          </a:xfrm>
          <a:prstGeom prst="rect">
            <a:avLst/>
          </a:prstGeom>
        </p:spPr>
      </p:pic>
    </p:spTree>
    <p:extLst>
      <p:ext uri="{BB962C8B-B14F-4D97-AF65-F5344CB8AC3E}">
        <p14:creationId xmlns:p14="http://schemas.microsoft.com/office/powerpoint/2010/main" val="254954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7833-6E32-46C2-80BC-C0A3BC0432C9}"/>
              </a:ext>
            </a:extLst>
          </p:cNvPr>
          <p:cNvSpPr>
            <a:spLocks noGrp="1"/>
          </p:cNvSpPr>
          <p:nvPr>
            <p:ph type="title"/>
          </p:nvPr>
        </p:nvSpPr>
        <p:spPr>
          <a:xfrm>
            <a:off x="315200" y="127851"/>
            <a:ext cx="8513597" cy="1539584"/>
          </a:xfrm>
        </p:spPr>
        <p:txBody>
          <a:bodyPr>
            <a:normAutofit/>
          </a:bodyPr>
          <a:lstStyle/>
          <a:p>
            <a:pPr algn="ctr"/>
            <a:r>
              <a:rPr lang="en-US" sz="4000" dirty="0">
                <a:latin typeface="Berlin Sans FB Demi" panose="020E0802020502020306" pitchFamily="34" charset="0"/>
              </a:rPr>
              <a:t>Exoneration of Paul’s Apostleship:</a:t>
            </a:r>
            <a:br>
              <a:rPr lang="en-US" sz="4000" dirty="0">
                <a:latin typeface="Berlin Sans FB Demi" panose="020E0802020502020306" pitchFamily="34" charset="0"/>
              </a:rPr>
            </a:br>
            <a:r>
              <a:rPr lang="en-US" sz="3600" i="1" dirty="0">
                <a:latin typeface="Berlin Sans FB Demi" panose="020E0802020502020306" pitchFamily="34" charset="0"/>
              </a:rPr>
              <a:t>Paul’s ministry is not carnal</a:t>
            </a:r>
            <a:br>
              <a:rPr lang="en-US" sz="4000" dirty="0">
                <a:latin typeface="Berlin Sans FB Demi" panose="020E0802020502020306" pitchFamily="34" charset="0"/>
              </a:rPr>
            </a:br>
            <a:r>
              <a:rPr lang="en-US" sz="2800" dirty="0">
                <a:latin typeface="Berlin Sans FB" panose="020E0602020502020306" pitchFamily="34" charset="0"/>
              </a:rPr>
              <a:t>(2 Corinthians 10:1-18)</a:t>
            </a:r>
            <a:endParaRPr lang="en-US" sz="4000" b="1" dirty="0">
              <a:latin typeface="+mn-lt"/>
            </a:endParaRPr>
          </a:p>
        </p:txBody>
      </p:sp>
      <p:sp>
        <p:nvSpPr>
          <p:cNvPr id="3" name="Content Placeholder 2">
            <a:extLst>
              <a:ext uri="{FF2B5EF4-FFF2-40B4-BE49-F238E27FC236}">
                <a16:creationId xmlns:a16="http://schemas.microsoft.com/office/drawing/2014/main" id="{8A2682A0-F611-4688-A3B0-984DAFC63DCF}"/>
              </a:ext>
            </a:extLst>
          </p:cNvPr>
          <p:cNvSpPr>
            <a:spLocks noGrp="1"/>
          </p:cNvSpPr>
          <p:nvPr>
            <p:ph idx="1"/>
          </p:nvPr>
        </p:nvSpPr>
        <p:spPr>
          <a:xfrm>
            <a:off x="432582" y="1691127"/>
            <a:ext cx="8278831" cy="5190565"/>
          </a:xfrm>
        </p:spPr>
        <p:txBody>
          <a:bodyPr>
            <a:noAutofit/>
          </a:bodyPr>
          <a:lstStyle/>
          <a:p>
            <a:pPr marL="231775" lvl="1" indent="-227013">
              <a:spcBef>
                <a:spcPts val="300"/>
              </a:spcBef>
            </a:pPr>
            <a:r>
              <a:rPr lang="en-US" sz="3200" b="1" dirty="0">
                <a:solidFill>
                  <a:schemeClr val="tx1">
                    <a:lumMod val="95000"/>
                    <a:lumOff val="5000"/>
                  </a:schemeClr>
                </a:solidFill>
              </a:rPr>
              <a:t>Paul’s authority for building up the church (10:7-11)</a:t>
            </a:r>
          </a:p>
          <a:p>
            <a:pPr marL="511175" lvl="2" indent="-217488">
              <a:spcBef>
                <a:spcPts val="300"/>
              </a:spcBef>
            </a:pPr>
            <a:r>
              <a:rPr lang="en-US" sz="2800" i="1" dirty="0">
                <a:solidFill>
                  <a:srgbClr val="990000"/>
                </a:solidFill>
                <a:effectLst>
                  <a:outerShdw blurRad="38100" dist="38100" dir="2700000" algn="tl">
                    <a:srgbClr val="000000">
                      <a:alpha val="43137"/>
                    </a:srgbClr>
                  </a:outerShdw>
                </a:effectLst>
              </a:rPr>
              <a:t>The Corinthians were looking at things according to (carnal) appearances.*</a:t>
            </a:r>
          </a:p>
          <a:p>
            <a:pPr marL="511175" lvl="2" indent="-217488">
              <a:spcBef>
                <a:spcPts val="300"/>
              </a:spcBef>
            </a:pPr>
            <a:r>
              <a:rPr lang="en-US" sz="2800" i="1" dirty="0">
                <a:solidFill>
                  <a:srgbClr val="990000"/>
                </a:solidFill>
                <a:effectLst>
                  <a:outerShdw blurRad="38100" dist="38100" dir="2700000" algn="tl">
                    <a:srgbClr val="000000">
                      <a:alpha val="43137"/>
                    </a:srgbClr>
                  </a:outerShdw>
                </a:effectLst>
              </a:rPr>
              <a:t>If those who considered themselves to be Christ’s would reconsider, they would acknowledge that Paul was also Christ’s. </a:t>
            </a:r>
          </a:p>
          <a:p>
            <a:pPr marL="511175" lvl="2" indent="-217488">
              <a:spcBef>
                <a:spcPts val="300"/>
              </a:spcBef>
            </a:pPr>
            <a:r>
              <a:rPr lang="en-US" sz="2800" i="1" dirty="0">
                <a:solidFill>
                  <a:srgbClr val="990000"/>
                </a:solidFill>
                <a:effectLst>
                  <a:outerShdw blurRad="38100" dist="38100" dir="2700000" algn="tl">
                    <a:srgbClr val="000000">
                      <a:alpha val="43137"/>
                    </a:srgbClr>
                  </a:outerShdw>
                </a:effectLst>
              </a:rPr>
              <a:t>He is not ashamed to boast about His legitimate authority – it was given to him by the Lord for edification, not destruction.</a:t>
            </a:r>
          </a:p>
          <a:p>
            <a:pPr marL="511175" lvl="2" indent="-217488">
              <a:spcBef>
                <a:spcPts val="300"/>
              </a:spcBef>
            </a:pPr>
            <a:r>
              <a:rPr lang="en-US" sz="2800" i="1" dirty="0">
                <a:solidFill>
                  <a:srgbClr val="990000"/>
                </a:solidFill>
                <a:effectLst>
                  <a:outerShdw blurRad="38100" dist="38100" dir="2700000" algn="tl">
                    <a:srgbClr val="000000">
                      <a:alpha val="43137"/>
                    </a:srgbClr>
                  </a:outerShdw>
                </a:effectLst>
              </a:rPr>
              <a:t>If needed, Paul would use his authority just as boldly in their presence as he did in his letters.</a:t>
            </a:r>
          </a:p>
        </p:txBody>
      </p:sp>
    </p:spTree>
    <p:extLst>
      <p:ext uri="{BB962C8B-B14F-4D97-AF65-F5344CB8AC3E}">
        <p14:creationId xmlns:p14="http://schemas.microsoft.com/office/powerpoint/2010/main" val="200912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7833-6E32-46C2-80BC-C0A3BC0432C9}"/>
              </a:ext>
            </a:extLst>
          </p:cNvPr>
          <p:cNvSpPr>
            <a:spLocks noGrp="1"/>
          </p:cNvSpPr>
          <p:nvPr>
            <p:ph type="title"/>
          </p:nvPr>
        </p:nvSpPr>
        <p:spPr>
          <a:xfrm>
            <a:off x="315200" y="127851"/>
            <a:ext cx="8513597" cy="1539584"/>
          </a:xfrm>
        </p:spPr>
        <p:txBody>
          <a:bodyPr>
            <a:normAutofit/>
          </a:bodyPr>
          <a:lstStyle/>
          <a:p>
            <a:pPr algn="ctr"/>
            <a:r>
              <a:rPr lang="en-US" sz="4000" dirty="0">
                <a:latin typeface="Berlin Sans FB Demi" panose="020E0802020502020306" pitchFamily="34" charset="0"/>
              </a:rPr>
              <a:t>Exoneration of Paul’s Apostleship:</a:t>
            </a:r>
            <a:br>
              <a:rPr lang="en-US" sz="4000" dirty="0">
                <a:latin typeface="Berlin Sans FB Demi" panose="020E0802020502020306" pitchFamily="34" charset="0"/>
              </a:rPr>
            </a:br>
            <a:r>
              <a:rPr lang="en-US" sz="3600" i="1" dirty="0">
                <a:latin typeface="Berlin Sans FB Demi" panose="020E0802020502020306" pitchFamily="34" charset="0"/>
              </a:rPr>
              <a:t>Paul’s ministry is not carnal</a:t>
            </a:r>
            <a:br>
              <a:rPr lang="en-US" sz="4000" dirty="0">
                <a:latin typeface="Berlin Sans FB Demi" panose="020E0802020502020306" pitchFamily="34" charset="0"/>
              </a:rPr>
            </a:br>
            <a:r>
              <a:rPr lang="en-US" sz="2800" dirty="0">
                <a:latin typeface="Berlin Sans FB" panose="020E0602020502020306" pitchFamily="34" charset="0"/>
              </a:rPr>
              <a:t>(2 Corinthians 10:1-18)</a:t>
            </a:r>
            <a:endParaRPr lang="en-US" sz="4000" b="1" dirty="0">
              <a:latin typeface="+mn-lt"/>
            </a:endParaRPr>
          </a:p>
        </p:txBody>
      </p:sp>
      <p:sp>
        <p:nvSpPr>
          <p:cNvPr id="3" name="Content Placeholder 2">
            <a:extLst>
              <a:ext uri="{FF2B5EF4-FFF2-40B4-BE49-F238E27FC236}">
                <a16:creationId xmlns:a16="http://schemas.microsoft.com/office/drawing/2014/main" id="{8A2682A0-F611-4688-A3B0-984DAFC63DCF}"/>
              </a:ext>
            </a:extLst>
          </p:cNvPr>
          <p:cNvSpPr>
            <a:spLocks noGrp="1"/>
          </p:cNvSpPr>
          <p:nvPr>
            <p:ph idx="1"/>
          </p:nvPr>
        </p:nvSpPr>
        <p:spPr>
          <a:xfrm>
            <a:off x="225632" y="1691127"/>
            <a:ext cx="8720548" cy="5190565"/>
          </a:xfrm>
        </p:spPr>
        <p:txBody>
          <a:bodyPr>
            <a:noAutofit/>
          </a:bodyPr>
          <a:lstStyle/>
          <a:p>
            <a:pPr marL="231775" lvl="1" indent="-227013">
              <a:spcBef>
                <a:spcPts val="300"/>
              </a:spcBef>
            </a:pPr>
            <a:r>
              <a:rPr lang="en-US" sz="3200" b="1" dirty="0">
                <a:solidFill>
                  <a:schemeClr val="tx1">
                    <a:lumMod val="95000"/>
                    <a:lumOff val="5000"/>
                  </a:schemeClr>
                </a:solidFill>
              </a:rPr>
              <a:t>The sphere of Paul’s authority (10:12-16)</a:t>
            </a:r>
          </a:p>
          <a:p>
            <a:pPr marL="511175" lvl="2" indent="-217488">
              <a:spcBef>
                <a:spcPts val="300"/>
              </a:spcBef>
            </a:pPr>
            <a:r>
              <a:rPr lang="en-US" sz="2800" i="1" dirty="0">
                <a:solidFill>
                  <a:srgbClr val="990000"/>
                </a:solidFill>
                <a:effectLst>
                  <a:outerShdw blurRad="38100" dist="38100" dir="2700000" algn="tl">
                    <a:srgbClr val="000000">
                      <a:alpha val="43137"/>
                    </a:srgbClr>
                  </a:outerShdw>
                </a:effectLst>
              </a:rPr>
              <a:t>Paul’s position and power were not determined by comparing himself with others – which was the method Paul’s detractors used.</a:t>
            </a:r>
          </a:p>
          <a:p>
            <a:pPr marL="511175" lvl="2" indent="-217488">
              <a:spcBef>
                <a:spcPts val="300"/>
              </a:spcBef>
            </a:pPr>
            <a:r>
              <a:rPr lang="en-US" sz="2800" i="1" dirty="0">
                <a:solidFill>
                  <a:srgbClr val="990000"/>
                </a:solidFill>
                <a:effectLst>
                  <a:outerShdw blurRad="38100" dist="38100" dir="2700000" algn="tl">
                    <a:srgbClr val="000000">
                      <a:alpha val="43137"/>
                    </a:srgbClr>
                  </a:outerShdw>
                </a:effectLst>
              </a:rPr>
              <a:t>Paul’s sphere of authority was appointed Him by God and included the Corinthians in particular!</a:t>
            </a:r>
          </a:p>
          <a:p>
            <a:pPr marL="747713" lvl="3" indent="-236538">
              <a:spcBef>
                <a:spcPts val="300"/>
              </a:spcBef>
            </a:pPr>
            <a:r>
              <a:rPr lang="en-US" sz="2600" i="1" dirty="0">
                <a:solidFill>
                  <a:schemeClr val="tx1">
                    <a:lumMod val="95000"/>
                    <a:lumOff val="5000"/>
                  </a:schemeClr>
                </a:solidFill>
                <a:effectLst>
                  <a:outerShdw blurRad="38100" dist="38100" dir="2700000" algn="tl">
                    <a:srgbClr val="000000">
                      <a:alpha val="43137"/>
                    </a:srgbClr>
                  </a:outerShdw>
                </a:effectLst>
              </a:rPr>
              <a:t>He was the one who first came to Corinth with the gospel.</a:t>
            </a:r>
          </a:p>
          <a:p>
            <a:pPr marL="747713" lvl="3" indent="-236538">
              <a:spcBef>
                <a:spcPts val="300"/>
              </a:spcBef>
            </a:pPr>
            <a:r>
              <a:rPr lang="en-US" sz="2600" i="1" dirty="0">
                <a:solidFill>
                  <a:schemeClr val="tx1">
                    <a:lumMod val="95000"/>
                    <a:lumOff val="5000"/>
                  </a:schemeClr>
                </a:solidFill>
                <a:effectLst>
                  <a:outerShdw blurRad="38100" dist="38100" dir="2700000" algn="tl">
                    <a:srgbClr val="000000">
                      <a:alpha val="43137"/>
                    </a:srgbClr>
                  </a:outerShdw>
                </a:effectLst>
              </a:rPr>
              <a:t>Others were staking claims to his labors, Paul was not and would not boast in another’s accomplishment.</a:t>
            </a:r>
          </a:p>
          <a:p>
            <a:pPr marL="1033463" lvl="4" indent="-285750">
              <a:spcBef>
                <a:spcPts val="300"/>
              </a:spcBef>
            </a:pPr>
            <a:r>
              <a:rPr lang="en-US" sz="2400" dirty="0">
                <a:solidFill>
                  <a:schemeClr val="tx1">
                    <a:lumMod val="95000"/>
                    <a:lumOff val="5000"/>
                  </a:schemeClr>
                </a:solidFill>
              </a:rPr>
              <a:t>He was not thinking more highly of himself than he should, but was considering what God had dealt him (Rom. 12:3ff.)</a:t>
            </a:r>
          </a:p>
          <a:p>
            <a:pPr marL="747713" lvl="3" indent="-236538">
              <a:spcBef>
                <a:spcPts val="300"/>
              </a:spcBef>
            </a:pPr>
            <a:r>
              <a:rPr lang="en-US" sz="2600" i="1" dirty="0">
                <a:solidFill>
                  <a:prstClr val="black">
                    <a:lumMod val="95000"/>
                    <a:lumOff val="5000"/>
                  </a:prstClr>
                </a:solidFill>
                <a:effectLst>
                  <a:outerShdw blurRad="38100" dist="38100" dir="2700000" algn="tl">
                    <a:srgbClr val="000000">
                      <a:alpha val="43137"/>
                    </a:srgbClr>
                  </a:outerShdw>
                </a:effectLst>
              </a:rPr>
              <a:t>His hope was that as their faith grew, their higher regard for him would facilitate the further spread of the gospel.</a:t>
            </a:r>
          </a:p>
          <a:p>
            <a:pPr marL="511175" lvl="2" indent="-217488">
              <a:spcBef>
                <a:spcPts val="300"/>
              </a:spcBef>
            </a:pPr>
            <a:endParaRPr lang="en-US" sz="2800" i="1" dirty="0">
              <a:solidFill>
                <a:schemeClr val="tx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8707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7833-6E32-46C2-80BC-C0A3BC0432C9}"/>
              </a:ext>
            </a:extLst>
          </p:cNvPr>
          <p:cNvSpPr>
            <a:spLocks noGrp="1"/>
          </p:cNvSpPr>
          <p:nvPr>
            <p:ph type="title"/>
          </p:nvPr>
        </p:nvSpPr>
        <p:spPr>
          <a:xfrm>
            <a:off x="315200" y="127851"/>
            <a:ext cx="8513597" cy="1539584"/>
          </a:xfrm>
        </p:spPr>
        <p:txBody>
          <a:bodyPr>
            <a:normAutofit/>
          </a:bodyPr>
          <a:lstStyle/>
          <a:p>
            <a:pPr algn="ctr"/>
            <a:r>
              <a:rPr lang="en-US" sz="4000" dirty="0">
                <a:latin typeface="Berlin Sans FB Demi" panose="020E0802020502020306" pitchFamily="34" charset="0"/>
              </a:rPr>
              <a:t>Exoneration of Paul’s Apostleship:</a:t>
            </a:r>
            <a:br>
              <a:rPr lang="en-US" sz="4000" dirty="0">
                <a:latin typeface="Berlin Sans FB Demi" panose="020E0802020502020306" pitchFamily="34" charset="0"/>
              </a:rPr>
            </a:br>
            <a:r>
              <a:rPr lang="en-US" sz="3600" i="1" dirty="0">
                <a:latin typeface="Berlin Sans FB Demi" panose="020E0802020502020306" pitchFamily="34" charset="0"/>
              </a:rPr>
              <a:t>Paul’s ministry is not carnal</a:t>
            </a:r>
            <a:br>
              <a:rPr lang="en-US" sz="4000" dirty="0">
                <a:latin typeface="Berlin Sans FB Demi" panose="020E0802020502020306" pitchFamily="34" charset="0"/>
              </a:rPr>
            </a:br>
            <a:r>
              <a:rPr lang="en-US" sz="2800" dirty="0">
                <a:latin typeface="Berlin Sans FB" panose="020E0602020502020306" pitchFamily="34" charset="0"/>
              </a:rPr>
              <a:t>(2 Corinthians 10:1-18)</a:t>
            </a:r>
            <a:endParaRPr lang="en-US" sz="4000" b="1" dirty="0">
              <a:latin typeface="+mn-lt"/>
            </a:endParaRPr>
          </a:p>
        </p:txBody>
      </p:sp>
      <p:sp>
        <p:nvSpPr>
          <p:cNvPr id="3" name="Content Placeholder 2">
            <a:extLst>
              <a:ext uri="{FF2B5EF4-FFF2-40B4-BE49-F238E27FC236}">
                <a16:creationId xmlns:a16="http://schemas.microsoft.com/office/drawing/2014/main" id="{8A2682A0-F611-4688-A3B0-984DAFC63DCF}"/>
              </a:ext>
            </a:extLst>
          </p:cNvPr>
          <p:cNvSpPr>
            <a:spLocks noGrp="1"/>
          </p:cNvSpPr>
          <p:nvPr>
            <p:ph idx="1"/>
          </p:nvPr>
        </p:nvSpPr>
        <p:spPr>
          <a:xfrm>
            <a:off x="225632" y="1691127"/>
            <a:ext cx="8513597" cy="5190565"/>
          </a:xfrm>
        </p:spPr>
        <p:txBody>
          <a:bodyPr>
            <a:noAutofit/>
          </a:bodyPr>
          <a:lstStyle/>
          <a:p>
            <a:pPr marL="231775" lvl="1" indent="-227013">
              <a:spcBef>
                <a:spcPts val="300"/>
              </a:spcBef>
            </a:pPr>
            <a:r>
              <a:rPr lang="en-US" sz="3200" b="1" dirty="0">
                <a:solidFill>
                  <a:schemeClr val="tx1">
                    <a:lumMod val="95000"/>
                    <a:lumOff val="5000"/>
                  </a:schemeClr>
                </a:solidFill>
              </a:rPr>
              <a:t>Glory in the Lord, not self (10:17-18)</a:t>
            </a:r>
          </a:p>
          <a:p>
            <a:pPr marL="457200" lvl="1" indent="0">
              <a:buNone/>
            </a:pPr>
            <a:r>
              <a:rPr lang="en-US" sz="2800" i="1" dirty="0">
                <a:solidFill>
                  <a:srgbClr val="990000"/>
                </a:solidFill>
                <a:effectLst>
                  <a:outerShdw blurRad="38100" dist="38100" dir="2700000" algn="tl">
                    <a:srgbClr val="000000">
                      <a:alpha val="43137"/>
                    </a:srgbClr>
                  </a:outerShdw>
                </a:effectLst>
              </a:rPr>
              <a:t>But HE WHO GLORIES, LET HIM GLORY IN THE LORD.  For not he who commends himself is approved, but whom the Lord commends. (cf. Jeremiah 9:23-24; 1 Corinthians 1:31)</a:t>
            </a:r>
          </a:p>
          <a:p>
            <a:endParaRPr lang="en-US" dirty="0"/>
          </a:p>
          <a:p>
            <a:pPr marL="511175" lvl="2" indent="-217488">
              <a:spcBef>
                <a:spcPts val="300"/>
              </a:spcBef>
            </a:pPr>
            <a:endParaRPr lang="en-US" sz="2800" i="1" dirty="0">
              <a:solidFill>
                <a:schemeClr val="tx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236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6899</TotalTime>
  <Words>683</Words>
  <Application>Microsoft Office PowerPoint</Application>
  <PresentationFormat>On-screen Show (4:3)</PresentationFormat>
  <Paragraphs>92</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Algerian</vt:lpstr>
      <vt:lpstr>Arial</vt:lpstr>
      <vt:lpstr>Calibri Light</vt:lpstr>
      <vt:lpstr>Berlin Sans FB</vt:lpstr>
      <vt:lpstr>Berlin Sans FB Demi</vt:lpstr>
      <vt:lpstr>Calibri</vt:lpstr>
      <vt:lpstr>Office Theme</vt:lpstr>
      <vt:lpstr>The Epistle of                   Second Corinthians</vt:lpstr>
      <vt:lpstr>Outline of 2nd Corinthians</vt:lpstr>
      <vt:lpstr>Outline of 2nd Corinthians</vt:lpstr>
      <vt:lpstr>Outline of 2nd Corinthians</vt:lpstr>
      <vt:lpstr>Exoneration of Paul’s Apostleship: Paul’s ministry is not carnal (2 Corinthians 10:1-18)</vt:lpstr>
      <vt:lpstr>Exoneration of Paul’s Apostleship: Paul’s ministry is not carnal (2 Corinthians 10:1-18)</vt:lpstr>
      <vt:lpstr>Exoneration of Paul’s Apostleship: Paul’s ministry is not carnal (2 Corinthians 10:1-18)</vt:lpstr>
      <vt:lpstr>Exoneration of Paul’s Apostleship: Paul’s ministry is not carnal (2 Corinthians 10:1-18)</vt:lpstr>
      <vt:lpstr>Exoneration of Paul’s Apostleship: Paul’s ministry is not carnal (2 Corinthians 10:1-18)</vt:lpstr>
      <vt:lpstr>Lesson Schedule for our study of Second  Corinthians   Eastside Auditorium Winter Quarter 2017-18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Eastside Enlightener</dc:creator>
  <cp:lastModifiedBy>Eastside Enlightener</cp:lastModifiedBy>
  <cp:revision>602</cp:revision>
  <cp:lastPrinted>2018-02-10T19:08:15Z</cp:lastPrinted>
  <dcterms:created xsi:type="dcterms:W3CDTF">2017-02-28T16:48:13Z</dcterms:created>
  <dcterms:modified xsi:type="dcterms:W3CDTF">2018-02-10T20:59:28Z</dcterms:modified>
</cp:coreProperties>
</file>