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350" r:id="rId2"/>
    <p:sldId id="379" r:id="rId3"/>
    <p:sldId id="377" r:id="rId4"/>
    <p:sldId id="378" r:id="rId5"/>
    <p:sldId id="442" r:id="rId6"/>
    <p:sldId id="450" r:id="rId7"/>
    <p:sldId id="451" r:id="rId8"/>
    <p:sldId id="452" r:id="rId9"/>
    <p:sldId id="367" r:id="rId10"/>
  </p:sldIdLst>
  <p:sldSz cx="9144000" cy="6858000" type="screen4x3"/>
  <p:notesSz cx="7023100" cy="9309100"/>
  <p:embeddedFontLst>
    <p:embeddedFont>
      <p:font typeface="Berlin Sans FB" panose="020E0602020502020306" pitchFamily="34" charset="0"/>
      <p:regular r:id="rId13"/>
      <p:bold r:id="rId14"/>
    </p:embeddedFont>
    <p:embeddedFont>
      <p:font typeface="Berlin Sans FB Demi" panose="020E0802020502020306" pitchFamily="34" charset="0"/>
      <p:bold r:id="rId15"/>
    </p:embeddedFont>
    <p:embeddedFont>
      <p:font typeface="Calibri Light" panose="020F0302020204030204" pitchFamily="34" charset="0"/>
      <p:regular r:id="rId16"/>
      <p:italic r:id="rId17"/>
    </p:embeddedFont>
    <p:embeddedFont>
      <p:font typeface="Algerian" panose="04020705040A02060702" pitchFamily="82" charset="0"/>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F8E5"/>
    <a:srgbClr val="FBE437"/>
    <a:srgbClr val="FFCC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6415" autoAdjust="0"/>
  </p:normalViewPr>
  <p:slideViewPr>
    <p:cSldViewPr snapToGrid="0">
      <p:cViewPr varScale="1">
        <p:scale>
          <a:sx n="74" d="100"/>
          <a:sy n="74" d="100"/>
        </p:scale>
        <p:origin x="15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296" tIns="46648" rIns="93296" bIns="46648" rtlCol="0"/>
          <a:lstStyle>
            <a:lvl1pPr algn="l">
              <a:defRPr sz="1200"/>
            </a:lvl1pPr>
          </a:lstStyle>
          <a:p>
            <a:endParaRPr lang="en-US"/>
          </a:p>
        </p:txBody>
      </p:sp>
      <p:sp>
        <p:nvSpPr>
          <p:cNvPr id="3" name="Date Placeholder 2"/>
          <p:cNvSpPr>
            <a:spLocks noGrp="1"/>
          </p:cNvSpPr>
          <p:nvPr>
            <p:ph type="dt" sz="quarter" idx="1"/>
          </p:nvPr>
        </p:nvSpPr>
        <p:spPr>
          <a:xfrm>
            <a:off x="3978134" y="0"/>
            <a:ext cx="3043343" cy="467071"/>
          </a:xfrm>
          <a:prstGeom prst="rect">
            <a:avLst/>
          </a:prstGeom>
        </p:spPr>
        <p:txBody>
          <a:bodyPr vert="horz" lIns="93296" tIns="46648" rIns="93296" bIns="46648" rtlCol="0"/>
          <a:lstStyle>
            <a:lvl1pPr algn="r">
              <a:defRPr sz="1200"/>
            </a:lvl1pPr>
          </a:lstStyle>
          <a:p>
            <a:fld id="{8F282489-4EA9-4DD5-A804-DD1B28DA93B0}" type="datetimeFigureOut">
              <a:rPr lang="en-US" smtClean="0"/>
              <a:t>2/25/2018</a:t>
            </a:fld>
            <a:endParaRPr lang="en-US"/>
          </a:p>
        </p:txBody>
      </p:sp>
      <p:sp>
        <p:nvSpPr>
          <p:cNvPr id="4" name="Footer Placeholder 3"/>
          <p:cNvSpPr>
            <a:spLocks noGrp="1"/>
          </p:cNvSpPr>
          <p:nvPr>
            <p:ph type="ftr" sz="quarter" idx="2"/>
          </p:nvPr>
        </p:nvSpPr>
        <p:spPr>
          <a:xfrm>
            <a:off x="0" y="8842031"/>
            <a:ext cx="3043343" cy="467070"/>
          </a:xfrm>
          <a:prstGeom prst="rect">
            <a:avLst/>
          </a:prstGeom>
        </p:spPr>
        <p:txBody>
          <a:bodyPr vert="horz" lIns="93296" tIns="46648" rIns="93296" bIns="46648" rtlCol="0" anchor="b"/>
          <a:lstStyle>
            <a:lvl1pPr algn="l">
              <a:defRPr sz="1200"/>
            </a:lvl1pPr>
          </a:lstStyle>
          <a:p>
            <a:endParaRPr lang="en-US"/>
          </a:p>
        </p:txBody>
      </p:sp>
      <p:sp>
        <p:nvSpPr>
          <p:cNvPr id="5" name="Slide Number Placeholder 4"/>
          <p:cNvSpPr>
            <a:spLocks noGrp="1"/>
          </p:cNvSpPr>
          <p:nvPr>
            <p:ph type="sldNum" sz="quarter" idx="3"/>
          </p:nvPr>
        </p:nvSpPr>
        <p:spPr>
          <a:xfrm>
            <a:off x="3978134" y="8842031"/>
            <a:ext cx="3043343" cy="467070"/>
          </a:xfrm>
          <a:prstGeom prst="rect">
            <a:avLst/>
          </a:prstGeom>
        </p:spPr>
        <p:txBody>
          <a:bodyPr vert="horz" lIns="93296" tIns="46648" rIns="93296" bIns="46648" rtlCol="0" anchor="b"/>
          <a:lstStyle>
            <a:lvl1pPr algn="r">
              <a:defRPr sz="1200"/>
            </a:lvl1pPr>
          </a:lstStyle>
          <a:p>
            <a:fld id="{27EBB69B-61EB-40B8-9BB4-302654AA2C12}" type="slidenum">
              <a:rPr lang="en-US" smtClean="0"/>
              <a:t>‹#›</a:t>
            </a:fld>
            <a:endParaRPr lang="en-US"/>
          </a:p>
        </p:txBody>
      </p:sp>
    </p:spTree>
    <p:extLst>
      <p:ext uri="{BB962C8B-B14F-4D97-AF65-F5344CB8AC3E}">
        <p14:creationId xmlns:p14="http://schemas.microsoft.com/office/powerpoint/2010/main" val="164994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296" tIns="46648" rIns="93296" bIns="46648" rtlCol="0"/>
          <a:lstStyle>
            <a:lvl1pPr algn="l">
              <a:defRPr sz="1200"/>
            </a:lvl1pPr>
          </a:lstStyle>
          <a:p>
            <a:endParaRPr lang="en-US"/>
          </a:p>
        </p:txBody>
      </p:sp>
      <p:sp>
        <p:nvSpPr>
          <p:cNvPr id="3" name="Date Placeholder 2"/>
          <p:cNvSpPr>
            <a:spLocks noGrp="1"/>
          </p:cNvSpPr>
          <p:nvPr>
            <p:ph type="dt" idx="1"/>
          </p:nvPr>
        </p:nvSpPr>
        <p:spPr>
          <a:xfrm>
            <a:off x="3978134" y="0"/>
            <a:ext cx="3043343" cy="467071"/>
          </a:xfrm>
          <a:prstGeom prst="rect">
            <a:avLst/>
          </a:prstGeom>
        </p:spPr>
        <p:txBody>
          <a:bodyPr vert="horz" lIns="93296" tIns="46648" rIns="93296" bIns="46648" rtlCol="0"/>
          <a:lstStyle>
            <a:lvl1pPr algn="r">
              <a:defRPr sz="1200"/>
            </a:lvl1pPr>
          </a:lstStyle>
          <a:p>
            <a:fld id="{04E222CC-4312-4487-8E30-D4BA8AB12F59}" type="datetimeFigureOut">
              <a:rPr lang="en-US"/>
              <a:t>2/25/2018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296" tIns="46648" rIns="93296" bIns="46648" rtlCol="0" anchor="ctr"/>
          <a:lstStyle/>
          <a:p>
            <a:endParaRPr lang="en-US"/>
          </a:p>
        </p:txBody>
      </p:sp>
      <p:sp>
        <p:nvSpPr>
          <p:cNvPr id="5" name="Notes Placeholder 4"/>
          <p:cNvSpPr>
            <a:spLocks noGrp="1"/>
          </p:cNvSpPr>
          <p:nvPr>
            <p:ph type="body" sz="quarter" idx="3"/>
          </p:nvPr>
        </p:nvSpPr>
        <p:spPr>
          <a:xfrm>
            <a:off x="702310" y="4480006"/>
            <a:ext cx="5618480" cy="3665459"/>
          </a:xfrm>
          <a:prstGeom prst="rect">
            <a:avLst/>
          </a:prstGeom>
        </p:spPr>
        <p:txBody>
          <a:bodyPr vert="horz" lIns="93296" tIns="46648" rIns="93296" bIns="4664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0"/>
          </a:xfrm>
          <a:prstGeom prst="rect">
            <a:avLst/>
          </a:prstGeom>
        </p:spPr>
        <p:txBody>
          <a:bodyPr vert="horz" lIns="93296" tIns="46648" rIns="93296" bIns="46648"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1"/>
            <a:ext cx="3043343" cy="467070"/>
          </a:xfrm>
          <a:prstGeom prst="rect">
            <a:avLst/>
          </a:prstGeom>
        </p:spPr>
        <p:txBody>
          <a:bodyPr vert="horz" lIns="93296" tIns="46648" rIns="93296" bIns="46648" rtlCol="0" anchor="b"/>
          <a:lstStyle>
            <a:lvl1pPr algn="r">
              <a:defRPr sz="1200"/>
            </a:lvl1pPr>
          </a:lstStyle>
          <a:p>
            <a:fld id="{452DFF1D-D5B5-4AE5-AA09-155B6E1396B6}" type="slidenum">
              <a:rPr lang="en-US"/>
              <a:t>‹#›</a:t>
            </a:fld>
            <a:endParaRPr lang="en-US"/>
          </a:p>
        </p:txBody>
      </p:sp>
    </p:spTree>
    <p:extLst>
      <p:ext uri="{BB962C8B-B14F-4D97-AF65-F5344CB8AC3E}">
        <p14:creationId xmlns:p14="http://schemas.microsoft.com/office/powerpoint/2010/main" val="304181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1</a:t>
            </a:fld>
            <a:endParaRPr lang="en-US"/>
          </a:p>
        </p:txBody>
      </p:sp>
    </p:spTree>
    <p:extLst>
      <p:ext uri="{BB962C8B-B14F-4D97-AF65-F5344CB8AC3E}">
        <p14:creationId xmlns:p14="http://schemas.microsoft.com/office/powerpoint/2010/main" val="188722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2</a:t>
            </a:fld>
            <a:endParaRPr lang="en-US"/>
          </a:p>
        </p:txBody>
      </p:sp>
    </p:spTree>
    <p:extLst>
      <p:ext uri="{BB962C8B-B14F-4D97-AF65-F5344CB8AC3E}">
        <p14:creationId xmlns:p14="http://schemas.microsoft.com/office/powerpoint/2010/main" val="306737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3</a:t>
            </a:fld>
            <a:endParaRPr lang="en-US"/>
          </a:p>
        </p:txBody>
      </p:sp>
    </p:spTree>
    <p:extLst>
      <p:ext uri="{BB962C8B-B14F-4D97-AF65-F5344CB8AC3E}">
        <p14:creationId xmlns:p14="http://schemas.microsoft.com/office/powerpoint/2010/main" val="375867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FF1D-D5B5-4AE5-AA09-155B6E1396B6}" type="slidenum">
              <a:rPr lang="en-US" smtClean="0"/>
              <a:t>4</a:t>
            </a:fld>
            <a:endParaRPr lang="en-US"/>
          </a:p>
        </p:txBody>
      </p:sp>
    </p:spTree>
    <p:extLst>
      <p:ext uri="{BB962C8B-B14F-4D97-AF65-F5344CB8AC3E}">
        <p14:creationId xmlns:p14="http://schemas.microsoft.com/office/powerpoint/2010/main" val="159946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dirty="0"/>
              <a:t>Proverbs 27:2  Let another man praise you, and not your own mouth; A stranger, and not your own lips.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 Corinthians 5:12  For we do not commend ourselves again to you, but give you opportunity to boast on our behalf, that you may have an answer for those who boast in appearance and not in heart.</a:t>
            </a:r>
          </a:p>
          <a:p>
            <a:pPr marL="171450" indent="-171450" rtl="0">
              <a:buFont typeface="Arial" panose="020B0604020202020204" pitchFamily="34" charset="0"/>
              <a:buChar char="•"/>
            </a:pPr>
            <a:r>
              <a:rPr lang="en-US" dirty="0"/>
              <a:t>1 Corinthians 9:1-2  Am I not an apostle? Am I not free? Have I not seen Jesus Christ our Lord? Are you not my work in the Lord?  2  If I am not an apostle to others, yet doubtless I am to you. For you are the seal of my apostleship in the Lord.</a:t>
            </a:r>
          </a:p>
          <a:p>
            <a:pPr marL="171450" indent="-171450" rtl="0">
              <a:buFont typeface="Arial" panose="020B0604020202020204" pitchFamily="34" charset="0"/>
              <a:buChar char="•"/>
            </a:pPr>
            <a:r>
              <a:rPr lang="en-US" dirty="0"/>
              <a:t>12:11b “For I was not at all inferior to these super-apostles, even though I am nothing.” (ESV)</a:t>
            </a:r>
          </a:p>
          <a:p>
            <a:pPr marL="171450" indent="-171450" rtl="0">
              <a:buFont typeface="Arial" panose="020B0604020202020204" pitchFamily="34" charset="0"/>
              <a:buChar char="•"/>
            </a:pPr>
            <a:endParaRPr lang="en-US" dirty="0"/>
          </a:p>
          <a:p>
            <a:pPr marL="171450" indent="-171450" rtl="0">
              <a:buFont typeface="Arial" panose="020B0604020202020204" pitchFamily="34" charset="0"/>
              <a:buChar char="•"/>
            </a:pPr>
            <a:r>
              <a:rPr lang="en-US" dirty="0"/>
              <a:t>The ESV, NIV, NASB, NRSV all have “true apostle” here</a:t>
            </a:r>
          </a:p>
          <a:p>
            <a:pPr marL="171450" indent="-171450" rtl="0">
              <a:buFont typeface="Arial" panose="020B0604020202020204" pitchFamily="34" charset="0"/>
              <a:buChar char="•"/>
            </a:pPr>
            <a:r>
              <a:rPr lang="en-US" dirty="0"/>
              <a:t>These same three words are used to describe the miracles performed by Jesus to authenticate that He was approved of God: Acts 2:22  "Men of Israel, hear these words: Jesus of Nazareth, a Man attested by God to you by miracles, wonders, and signs which God did through Him in your midst, as you yourselves also know—</a:t>
            </a:r>
          </a:p>
        </p:txBody>
      </p:sp>
      <p:sp>
        <p:nvSpPr>
          <p:cNvPr id="4" name="Slide Number Placeholder 3"/>
          <p:cNvSpPr>
            <a:spLocks noGrp="1"/>
          </p:cNvSpPr>
          <p:nvPr>
            <p:ph type="sldNum" sz="quarter" idx="10"/>
          </p:nvPr>
        </p:nvSpPr>
        <p:spPr/>
        <p:txBody>
          <a:bodyPr/>
          <a:lstStyle/>
          <a:p>
            <a:fld id="{452DFF1D-D5B5-4AE5-AA09-155B6E1396B6}" type="slidenum">
              <a:rPr lang="en-US" smtClean="0"/>
              <a:t>5</a:t>
            </a:fld>
            <a:endParaRPr lang="en-US"/>
          </a:p>
        </p:txBody>
      </p:sp>
    </p:spTree>
    <p:extLst>
      <p:ext uri="{BB962C8B-B14F-4D97-AF65-F5344CB8AC3E}">
        <p14:creationId xmlns:p14="http://schemas.microsoft.com/office/powerpoint/2010/main" val="87679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dirty="0"/>
              <a:t>1 Corinthians 9:11-12  If we have sown spiritual things for you, is it a great thing if we reap your material things?  12  If others are partakers of this right over you, are we not even more? Nevertheless we have not used this right, but endure all things lest we hinder the gospel of Christ.</a:t>
            </a:r>
          </a:p>
          <a:p>
            <a:pPr marL="171450" indent="-171450" rtl="0">
              <a:buFont typeface="Arial" panose="020B0604020202020204" pitchFamily="34" charset="0"/>
              <a:buChar char="•"/>
            </a:pPr>
            <a:r>
              <a:rPr lang="en-US" dirty="0"/>
              <a:t>1 Timothy 5:4  But if a widow has children or grandchildren, let them first learn to show godliness to their own household and to make some return to their parents, for this is pleasing in the sight of God.</a:t>
            </a:r>
          </a:p>
          <a:p>
            <a:pPr marL="171450" indent="-171450" rtl="0">
              <a:buFont typeface="Arial" panose="020B0604020202020204" pitchFamily="34" charset="0"/>
              <a:buChar char="•"/>
            </a:pPr>
            <a:r>
              <a:rPr lang="en-US" dirty="0"/>
              <a:t>2 Corinthians 7:2  Open your hearts to us. We have wronged no one, we have corrupted no one, we have cheated no one.</a:t>
            </a:r>
          </a:p>
          <a:p>
            <a:pPr marL="171450" indent="-171450" rtl="0">
              <a:buFont typeface="Arial" panose="020B0604020202020204" pitchFamily="34" charset="0"/>
              <a:buChar char="•"/>
            </a:pPr>
            <a:r>
              <a:rPr lang="en-US" dirty="0"/>
              <a:t>2 Corinthians 6:11-12  O Corinthians! We have spoken openly to you, our heart is wide open.  12  You are not restricted by us, but you are restricted by your own affections.</a:t>
            </a:r>
          </a:p>
          <a:p>
            <a:pPr marL="171450" indent="-171450" rtl="0">
              <a:buFont typeface="Arial" panose="020B0604020202020204" pitchFamily="34" charset="0"/>
              <a:buChar char="•"/>
            </a:pPr>
            <a:r>
              <a:rPr lang="en-US" dirty="0"/>
              <a:t>Proverbs 19:26  He who mistreats his father and chases away his mother Is a son who causes shame and brings reproach.</a:t>
            </a:r>
          </a:p>
        </p:txBody>
      </p:sp>
      <p:sp>
        <p:nvSpPr>
          <p:cNvPr id="4" name="Slide Number Placeholder 3"/>
          <p:cNvSpPr>
            <a:spLocks noGrp="1"/>
          </p:cNvSpPr>
          <p:nvPr>
            <p:ph type="sldNum" sz="quarter" idx="10"/>
          </p:nvPr>
        </p:nvSpPr>
        <p:spPr/>
        <p:txBody>
          <a:bodyPr/>
          <a:lstStyle/>
          <a:p>
            <a:fld id="{452DFF1D-D5B5-4AE5-AA09-155B6E1396B6}" type="slidenum">
              <a:rPr lang="en-US" smtClean="0"/>
              <a:t>6</a:t>
            </a:fld>
            <a:endParaRPr lang="en-US"/>
          </a:p>
        </p:txBody>
      </p:sp>
    </p:spTree>
    <p:extLst>
      <p:ext uri="{BB962C8B-B14F-4D97-AF65-F5344CB8AC3E}">
        <p14:creationId xmlns:p14="http://schemas.microsoft.com/office/powerpoint/2010/main" val="118623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dirty="0"/>
              <a:t>2 Corinthians 1:12  For our boasting is this: the testimony of our conscience that we conducted ourselves in the world in simplicity and godly sincerity, not with fleshly wisdom but by the grace of God, and more abundantly toward you.</a:t>
            </a:r>
          </a:p>
          <a:p>
            <a:pPr marL="171450" indent="-171450" rtl="0">
              <a:buFont typeface="Arial" panose="020B0604020202020204" pitchFamily="34" charset="0"/>
              <a:buChar char="•"/>
            </a:pPr>
            <a:r>
              <a:rPr lang="en-US" dirty="0"/>
              <a:t>2 Corinthians 2:17  For we are not, as so many, peddling the word of God; but as of sincerity, but as from God, we speak in the sight of God in Christ.</a:t>
            </a:r>
          </a:p>
          <a:p>
            <a:pPr marL="171450" indent="-171450" rtl="0">
              <a:buFont typeface="Arial" panose="020B0604020202020204" pitchFamily="34" charset="0"/>
              <a:buChar char="•"/>
            </a:pPr>
            <a:endParaRPr lang="en-US" dirty="0"/>
          </a:p>
          <a:p>
            <a:pPr marL="171450" indent="-171450" rtl="0">
              <a:buFont typeface="Arial" panose="020B0604020202020204" pitchFamily="34" charset="0"/>
              <a:buChar char="•"/>
            </a:pPr>
            <a:r>
              <a:rPr lang="en-US" dirty="0"/>
              <a:t>2 Corinthians 4:11-12  For we who live are always delivered to death for Jesus' sake, that the life of Jesus also may be manifested in our mortal flesh.  12  So then death is working in us, but life in you.</a:t>
            </a:r>
          </a:p>
          <a:p>
            <a:pPr marL="171450" indent="-171450" rtl="0">
              <a:buFont typeface="Arial" panose="020B0604020202020204" pitchFamily="34" charset="0"/>
              <a:buChar char="•"/>
            </a:pPr>
            <a:r>
              <a:rPr lang="en-US" dirty="0"/>
              <a:t>2 Corinthians 4:15  For all things are for your sakes, that grace, having spread through the many, may cause thanksgiving to abound to the glory of God.</a:t>
            </a:r>
          </a:p>
        </p:txBody>
      </p:sp>
      <p:sp>
        <p:nvSpPr>
          <p:cNvPr id="4" name="Slide Number Placeholder 3"/>
          <p:cNvSpPr>
            <a:spLocks noGrp="1"/>
          </p:cNvSpPr>
          <p:nvPr>
            <p:ph type="sldNum" sz="quarter" idx="10"/>
          </p:nvPr>
        </p:nvSpPr>
        <p:spPr/>
        <p:txBody>
          <a:bodyPr/>
          <a:lstStyle/>
          <a:p>
            <a:fld id="{452DFF1D-D5B5-4AE5-AA09-155B6E1396B6}" type="slidenum">
              <a:rPr lang="en-US" smtClean="0"/>
              <a:t>7</a:t>
            </a:fld>
            <a:endParaRPr lang="en-US"/>
          </a:p>
        </p:txBody>
      </p:sp>
    </p:spTree>
    <p:extLst>
      <p:ext uri="{BB962C8B-B14F-4D97-AF65-F5344CB8AC3E}">
        <p14:creationId xmlns:p14="http://schemas.microsoft.com/office/powerpoint/2010/main" val="195855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US" dirty="0"/>
              <a:t>1 Corinthians 4:21  What do you want? Shall I come to you with a rod, or in love and a spirit of gentleness?</a:t>
            </a:r>
          </a:p>
          <a:p>
            <a:pPr marL="171450" indent="-171450" rtl="0">
              <a:buFont typeface="Arial" panose="020B0604020202020204" pitchFamily="34" charset="0"/>
              <a:buChar char="•"/>
            </a:pPr>
            <a:r>
              <a:rPr lang="en-US" dirty="0"/>
              <a:t>2 Corinthians 4:15  For all things are for your sakes, that grace, having spread through the many, may cause thanksgiving to abound to the glory of God.</a:t>
            </a:r>
          </a:p>
          <a:p>
            <a:pPr marL="171450" indent="-171450" rtl="0">
              <a:buFont typeface="Arial" panose="020B0604020202020204" pitchFamily="34" charset="0"/>
              <a:buChar char="•"/>
            </a:pPr>
            <a:r>
              <a:rPr lang="en-US" dirty="0"/>
              <a:t>Contentions – “Debates” (KJV) “quarreling” (ESV) (</a:t>
            </a:r>
            <a:r>
              <a:rPr lang="en-US" dirty="0" err="1"/>
              <a:t>eris</a:t>
            </a:r>
            <a:r>
              <a:rPr lang="en-US" dirty="0"/>
              <a:t>): “contention, strife, wrangling” (Thayer 249). </a:t>
            </a:r>
          </a:p>
          <a:p>
            <a:pPr marL="171450" indent="-171450" rtl="0">
              <a:buFont typeface="Arial" panose="020B0604020202020204" pitchFamily="34" charset="0"/>
              <a:buChar char="•"/>
            </a:pPr>
            <a:r>
              <a:rPr lang="en-US" dirty="0"/>
              <a:t>Jealousies “</a:t>
            </a:r>
            <a:r>
              <a:rPr lang="en-US" dirty="0" err="1"/>
              <a:t>Envyings</a:t>
            </a:r>
            <a:r>
              <a:rPr lang="en-US" dirty="0"/>
              <a:t>” (KJV) (</a:t>
            </a:r>
            <a:r>
              <a:rPr lang="en-US" dirty="0" err="1"/>
              <a:t>zēlos</a:t>
            </a:r>
            <a:r>
              <a:rPr lang="en-US" dirty="0"/>
              <a:t>): “an envious and contentious rivalry, jealousy” (Thayer 270). </a:t>
            </a:r>
          </a:p>
          <a:p>
            <a:pPr marL="171450" indent="-171450" rtl="0">
              <a:buFont typeface="Arial" panose="020B0604020202020204" pitchFamily="34" charset="0"/>
              <a:buChar char="•"/>
            </a:pPr>
            <a:r>
              <a:rPr lang="en-US" dirty="0"/>
              <a:t>Outbursts of wrath (</a:t>
            </a:r>
            <a:r>
              <a:rPr lang="en-US" dirty="0" err="1"/>
              <a:t>thumos</a:t>
            </a:r>
            <a:r>
              <a:rPr lang="en-US" dirty="0"/>
              <a:t>):  “anger” (ESV) “passion, angry heat, anger forthwith boiling up and soon subsiding again” (Thayer 293). </a:t>
            </a:r>
          </a:p>
          <a:p>
            <a:pPr marL="171450" indent="-171450" rtl="0">
              <a:buFont typeface="Arial" panose="020B0604020202020204" pitchFamily="34" charset="0"/>
              <a:buChar char="•"/>
            </a:pPr>
            <a:r>
              <a:rPr lang="en-US" dirty="0"/>
              <a:t>Selfish ambitions “</a:t>
            </a:r>
            <a:r>
              <a:rPr lang="en-US" dirty="0" err="1"/>
              <a:t>Strifes</a:t>
            </a:r>
            <a:r>
              <a:rPr lang="en-US" dirty="0"/>
              <a:t>” (KJV) “hostility” (ESV) (</a:t>
            </a:r>
            <a:r>
              <a:rPr lang="en-US" dirty="0" err="1"/>
              <a:t>eritheia</a:t>
            </a:r>
            <a:r>
              <a:rPr lang="en-US" dirty="0"/>
              <a:t>): “a courting distinction, a desire to put one’s self forward, a partisan and factious spirit which does not disdain low arts; partisanship, factiousness” (Thayer 249). </a:t>
            </a:r>
          </a:p>
          <a:p>
            <a:pPr marL="171450" indent="-171450" rtl="0">
              <a:buFont typeface="Arial" panose="020B0604020202020204" pitchFamily="34" charset="0"/>
              <a:buChar char="•"/>
            </a:pPr>
            <a:r>
              <a:rPr lang="en-US" dirty="0" err="1"/>
              <a:t>Backbitings</a:t>
            </a:r>
            <a:r>
              <a:rPr lang="en-US" dirty="0"/>
              <a:t> (</a:t>
            </a:r>
            <a:r>
              <a:rPr lang="en-US" dirty="0" err="1"/>
              <a:t>katalalia</a:t>
            </a:r>
            <a:r>
              <a:rPr lang="en-US" dirty="0"/>
              <a:t>): “slander” (ESV) “defamation, evil-speaking” (Thayer 332). </a:t>
            </a:r>
          </a:p>
          <a:p>
            <a:pPr marL="171450" indent="-171450" rtl="0">
              <a:buFont typeface="Arial" panose="020B0604020202020204" pitchFamily="34" charset="0"/>
              <a:buChar char="•"/>
            </a:pPr>
            <a:r>
              <a:rPr lang="en-US" dirty="0"/>
              <a:t>Whisperings (</a:t>
            </a:r>
            <a:r>
              <a:rPr lang="en-US" dirty="0" err="1"/>
              <a:t>psithurismos</a:t>
            </a:r>
            <a:r>
              <a:rPr lang="en-US" dirty="0"/>
              <a:t>): “Gossip” (ESV) “whispering, secret slandering” (Thayer 676).</a:t>
            </a:r>
          </a:p>
          <a:p>
            <a:pPr marL="171450" indent="-171450" rtl="0">
              <a:buFont typeface="Arial" panose="020B0604020202020204" pitchFamily="34" charset="0"/>
              <a:buChar char="•"/>
            </a:pPr>
            <a:r>
              <a:rPr lang="en-US" dirty="0"/>
              <a:t>Conceits – Swellings (KJV) (</a:t>
            </a:r>
            <a:r>
              <a:rPr lang="en-US" dirty="0" err="1"/>
              <a:t>phusiōsis</a:t>
            </a:r>
            <a:r>
              <a:rPr lang="en-US" dirty="0"/>
              <a:t>): “a puffing up of soul, loftiness, pride” (Thayer 661). </a:t>
            </a:r>
          </a:p>
          <a:p>
            <a:pPr marL="171450" indent="-171450" rtl="0">
              <a:buFont typeface="Arial" panose="020B0604020202020204" pitchFamily="34" charset="0"/>
              <a:buChar char="•"/>
            </a:pPr>
            <a:r>
              <a:rPr lang="en-US" dirty="0"/>
              <a:t>Tumults, “disorder” (ESV) (</a:t>
            </a:r>
            <a:r>
              <a:rPr lang="en-US" dirty="0" err="1"/>
              <a:t>akatastasia</a:t>
            </a:r>
            <a:r>
              <a:rPr lang="en-US" dirty="0"/>
              <a:t>): “instability, a state of disorder, disturbance, confusion” (Thayer 21</a:t>
            </a:r>
          </a:p>
        </p:txBody>
      </p:sp>
      <p:sp>
        <p:nvSpPr>
          <p:cNvPr id="4" name="Slide Number Placeholder 3"/>
          <p:cNvSpPr>
            <a:spLocks noGrp="1"/>
          </p:cNvSpPr>
          <p:nvPr>
            <p:ph type="sldNum" sz="quarter" idx="10"/>
          </p:nvPr>
        </p:nvSpPr>
        <p:spPr/>
        <p:txBody>
          <a:bodyPr/>
          <a:lstStyle/>
          <a:p>
            <a:fld id="{452DFF1D-D5B5-4AE5-AA09-155B6E1396B6}" type="slidenum">
              <a:rPr lang="en-US" smtClean="0"/>
              <a:t>8</a:t>
            </a:fld>
            <a:endParaRPr lang="en-US"/>
          </a:p>
        </p:txBody>
      </p:sp>
    </p:spTree>
    <p:extLst>
      <p:ext uri="{BB962C8B-B14F-4D97-AF65-F5344CB8AC3E}">
        <p14:creationId xmlns:p14="http://schemas.microsoft.com/office/powerpoint/2010/main" val="3265143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smtClean="0"/>
              <a:t>9</a:t>
            </a:fld>
            <a:endParaRPr lang="en-US"/>
          </a:p>
        </p:txBody>
      </p:sp>
    </p:spTree>
    <p:extLst>
      <p:ext uri="{BB962C8B-B14F-4D97-AF65-F5344CB8AC3E}">
        <p14:creationId xmlns:p14="http://schemas.microsoft.com/office/powerpoint/2010/main" val="1489114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2/25/2018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549" y="165101"/>
            <a:ext cx="8470899" cy="1519320"/>
          </a:xfrm>
        </p:spPr>
        <p:txBody>
          <a:bodyPr>
            <a:normAutofit fontScale="90000"/>
          </a:bodyPr>
          <a:lstStyle/>
          <a:p>
            <a:pPr algn="ctr"/>
            <a:r>
              <a:rPr lang="en-US" sz="5400" dirty="0">
                <a:latin typeface="Algerian" panose="04020705040A02060702" pitchFamily="82" charset="0"/>
              </a:rPr>
              <a:t>The Epistle of                   Second Corinthians</a:t>
            </a:r>
          </a:p>
        </p:txBody>
      </p:sp>
      <p:pic>
        <p:nvPicPr>
          <p:cNvPr id="3" name="Picture 2">
            <a:extLst>
              <a:ext uri="{FF2B5EF4-FFF2-40B4-BE49-F238E27FC236}">
                <a16:creationId xmlns:a16="http://schemas.microsoft.com/office/drawing/2014/main" id="{B3031893-1926-4A5E-A627-F781889D4BF5}"/>
              </a:ext>
            </a:extLst>
          </p:cNvPr>
          <p:cNvPicPr>
            <a:picLocks noChangeAspect="1"/>
          </p:cNvPicPr>
          <p:nvPr/>
        </p:nvPicPr>
        <p:blipFill>
          <a:blip r:embed="rId3"/>
          <a:stretch>
            <a:fillRect/>
          </a:stretch>
        </p:blipFill>
        <p:spPr>
          <a:xfrm>
            <a:off x="638481" y="1792973"/>
            <a:ext cx="7867034" cy="455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1879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628650" y="153370"/>
            <a:ext cx="7886700" cy="770655"/>
          </a:xfrm>
        </p:spPr>
        <p:txBody>
          <a:bodyPr>
            <a:normAutofit/>
          </a:bodyPr>
          <a:lstStyle/>
          <a:p>
            <a:pPr algn="ctr"/>
            <a:r>
              <a:rPr lang="en-US" dirty="0">
                <a:latin typeface="Berlin Sans FB Demi" panose="020E0802020502020306" pitchFamily="34" charset="0"/>
              </a:rPr>
              <a:t>Outline of 2</a:t>
            </a:r>
            <a:r>
              <a:rPr lang="en-US" baseline="30000" dirty="0">
                <a:latin typeface="Berlin Sans FB Demi" panose="020E0802020502020306" pitchFamily="34" charset="0"/>
              </a:rPr>
              <a:t>nd</a:t>
            </a:r>
            <a:r>
              <a:rPr lang="en-US" dirty="0">
                <a:latin typeface="Berlin Sans FB Demi" panose="020E0802020502020306" pitchFamily="34" charset="0"/>
              </a:rPr>
              <a:t> Corinthians</a:t>
            </a: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202131" y="982811"/>
            <a:ext cx="8739738" cy="6015791"/>
          </a:xfrm>
        </p:spPr>
        <p:txBody>
          <a:bodyPr>
            <a:normAutofit fontScale="92500" lnSpcReduction="20000"/>
          </a:bodyPr>
          <a:lstStyle/>
          <a:p>
            <a:pPr marL="0" lvl="0" indent="0">
              <a:buNone/>
            </a:pPr>
            <a:r>
              <a:rPr lang="en-US" sz="3500" b="1" dirty="0">
                <a:effectLst>
                  <a:glow rad="101600">
                    <a:schemeClr val="accent2">
                      <a:satMod val="175000"/>
                      <a:alpha val="40000"/>
                    </a:schemeClr>
                  </a:glow>
                </a:effectLst>
              </a:rPr>
              <a:t>Explanation of Paul’s Apostolic Ministry </a:t>
            </a:r>
            <a:r>
              <a:rPr lang="en-US" sz="3000" b="1" dirty="0">
                <a:effectLst>
                  <a:glow rad="101600">
                    <a:schemeClr val="accent2">
                      <a:satMod val="175000"/>
                      <a:alpha val="40000"/>
                    </a:schemeClr>
                  </a:glow>
                </a:effectLst>
              </a:rPr>
              <a:t>(1:1—6:10)</a:t>
            </a:r>
            <a:endParaRPr lang="en-US" sz="2600" dirty="0">
              <a:effectLst>
                <a:glow rad="101600">
                  <a:schemeClr val="accent2">
                    <a:satMod val="175000"/>
                    <a:alpha val="40000"/>
                  </a:schemeClr>
                </a:glow>
              </a:effectLst>
            </a:endParaRPr>
          </a:p>
          <a:p>
            <a:pPr marL="231775" lvl="1" indent="-231775"/>
            <a:r>
              <a:rPr lang="en-US" sz="3000" dirty="0">
                <a:effectLst>
                  <a:outerShdw blurRad="38100" dist="38100" dir="2700000" algn="tl">
                    <a:srgbClr val="000000">
                      <a:alpha val="43137"/>
                    </a:srgbClr>
                  </a:outerShdw>
                </a:effectLst>
              </a:rPr>
              <a:t>Greetings from “an apostle…by the will of God” </a:t>
            </a:r>
            <a:r>
              <a:rPr lang="en-US" sz="2800" dirty="0">
                <a:effectLst>
                  <a:outerShdw blurRad="38100" dist="38100" dir="2700000" algn="tl">
                    <a:srgbClr val="000000">
                      <a:alpha val="43137"/>
                    </a:srgbClr>
                  </a:outerShdw>
                </a:effectLst>
              </a:rPr>
              <a:t>(1:1-2)</a:t>
            </a:r>
            <a:endParaRPr lang="en-US" sz="3000" dirty="0">
              <a:effectLst>
                <a:outerShdw blurRad="38100" dist="38100" dir="2700000" algn="tl">
                  <a:srgbClr val="000000">
                    <a:alpha val="43137"/>
                  </a:srgbClr>
                </a:outerShdw>
              </a:effectLst>
            </a:endParaRPr>
          </a:p>
          <a:p>
            <a:pPr marL="231775" lvl="1" indent="-231775"/>
            <a:r>
              <a:rPr lang="en-US" sz="3000" dirty="0">
                <a:effectLst>
                  <a:outerShdw blurRad="38100" dist="38100" dir="2700000" algn="tl">
                    <a:srgbClr val="000000">
                      <a:alpha val="43137"/>
                    </a:srgbClr>
                  </a:outerShdw>
                </a:effectLst>
              </a:rPr>
              <a:t>Past events in Paul’s ministry </a:t>
            </a:r>
            <a:r>
              <a:rPr lang="en-US" sz="2600" dirty="0">
                <a:effectLst>
                  <a:outerShdw blurRad="38100" dist="38100" dir="2700000" algn="tl">
                    <a:srgbClr val="000000">
                      <a:alpha val="43137"/>
                    </a:srgbClr>
                  </a:outerShdw>
                </a:effectLst>
              </a:rPr>
              <a:t>	</a:t>
            </a:r>
            <a:endParaRPr lang="en-US" sz="2200" dirty="0">
              <a:effectLst>
                <a:outerShdw blurRad="38100" dist="38100" dir="2700000" algn="tl">
                  <a:srgbClr val="000000">
                    <a:alpha val="43137"/>
                  </a:srgbClr>
                </a:outerShdw>
              </a:effectLst>
            </a:endParaRPr>
          </a:p>
          <a:p>
            <a:pPr marL="461963" lvl="2" indent="-230188"/>
            <a:r>
              <a:rPr lang="en-US" sz="2600" i="1" dirty="0">
                <a:solidFill>
                  <a:srgbClr val="990000"/>
                </a:solidFill>
                <a:effectLst>
                  <a:outerShdw blurRad="38100" dist="38100" dir="2700000" algn="tl">
                    <a:srgbClr val="000000">
                      <a:alpha val="43137"/>
                    </a:srgbClr>
                  </a:outerShdw>
                </a:effectLst>
              </a:rPr>
              <a:t>Trouble in Asia, but comfort from God (1:3-11)</a:t>
            </a:r>
            <a:endParaRPr lang="en-US" sz="2200" i="1" dirty="0">
              <a:solidFill>
                <a:srgbClr val="990000"/>
              </a:solidFill>
              <a:effectLst>
                <a:outerShdw blurRad="38100" dist="38100" dir="2700000" algn="tl">
                  <a:srgbClr val="000000">
                    <a:alpha val="43137"/>
                  </a:srgbClr>
                </a:outerShdw>
              </a:effectLst>
            </a:endParaRPr>
          </a:p>
          <a:p>
            <a:pPr marL="461963" lvl="2" indent="-230188"/>
            <a:r>
              <a:rPr lang="en-US" sz="2600" i="1" dirty="0">
                <a:solidFill>
                  <a:srgbClr val="990000"/>
                </a:solidFill>
                <a:effectLst>
                  <a:outerShdw blurRad="38100" dist="38100" dir="2700000" algn="tl">
                    <a:srgbClr val="000000">
                      <a:alpha val="43137"/>
                    </a:srgbClr>
                  </a:outerShdw>
                </a:effectLst>
              </a:rPr>
              <a:t>Plans for visiting Corinth (1:12-24)</a:t>
            </a:r>
            <a:endParaRPr lang="en-US" sz="2200" i="1" dirty="0">
              <a:solidFill>
                <a:srgbClr val="990000"/>
              </a:solidFill>
              <a:effectLst>
                <a:outerShdw blurRad="38100" dist="38100" dir="2700000" algn="tl">
                  <a:srgbClr val="000000">
                    <a:alpha val="43137"/>
                  </a:srgbClr>
                </a:outerShdw>
              </a:effectLst>
            </a:endParaRPr>
          </a:p>
          <a:p>
            <a:pPr marL="461963" lvl="2" indent="-230188"/>
            <a:r>
              <a:rPr lang="en-US" sz="2600" i="1" dirty="0">
                <a:solidFill>
                  <a:srgbClr val="990000"/>
                </a:solidFill>
                <a:effectLst>
                  <a:outerShdw blurRad="38100" dist="38100" dir="2700000" algn="tl">
                    <a:srgbClr val="000000">
                      <a:alpha val="43137"/>
                    </a:srgbClr>
                  </a:outerShdw>
                </a:effectLst>
              </a:rPr>
              <a:t>Writing out of love produces sorrow, yields forgiveness (2:1-11)</a:t>
            </a:r>
            <a:endParaRPr lang="en-US" sz="2200" i="1" dirty="0">
              <a:solidFill>
                <a:srgbClr val="990000"/>
              </a:solidFill>
              <a:effectLst>
                <a:outerShdw blurRad="38100" dist="38100" dir="2700000" algn="tl">
                  <a:srgbClr val="000000">
                    <a:alpha val="43137"/>
                  </a:srgbClr>
                </a:outerShdw>
              </a:effectLst>
            </a:endParaRPr>
          </a:p>
          <a:p>
            <a:pPr marL="231775" lvl="1" indent="-231775"/>
            <a:r>
              <a:rPr lang="en-US" sz="3000" dirty="0">
                <a:effectLst>
                  <a:outerShdw blurRad="38100" dist="38100" dir="2700000" algn="tl">
                    <a:srgbClr val="000000">
                      <a:alpha val="43137"/>
                    </a:srgbClr>
                  </a:outerShdw>
                </a:effectLst>
              </a:rPr>
              <a:t>Nature of the word Paul ministered</a:t>
            </a:r>
            <a:endParaRPr lang="en-US" sz="2600" dirty="0">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Dual aroma of the gospel (2:12-17)</a:t>
            </a:r>
          </a:p>
          <a:p>
            <a:pPr marL="509588" lvl="2" indent="-277813"/>
            <a:r>
              <a:rPr lang="en-US" sz="2600" i="1" dirty="0">
                <a:solidFill>
                  <a:srgbClr val="990000"/>
                </a:solidFill>
                <a:effectLst>
                  <a:outerShdw blurRad="38100" dist="38100" dir="2700000" algn="tl">
                    <a:srgbClr val="000000">
                      <a:alpha val="43137"/>
                    </a:srgbClr>
                  </a:outerShdw>
                </a:effectLst>
              </a:rPr>
              <a:t>The word is ministered thru the Corinthians’ changed lives (3:1-5)</a:t>
            </a:r>
          </a:p>
          <a:p>
            <a:pPr marL="509588" lvl="2" indent="-277813"/>
            <a:r>
              <a:rPr lang="en-US" sz="2600" i="1" dirty="0">
                <a:solidFill>
                  <a:srgbClr val="990000"/>
                </a:solidFill>
                <a:effectLst>
                  <a:outerShdw blurRad="38100" dist="38100" dir="2700000" algn="tl">
                    <a:srgbClr val="000000">
                      <a:alpha val="43137"/>
                    </a:srgbClr>
                  </a:outerShdw>
                </a:effectLst>
              </a:rPr>
              <a:t>A ministry of the Spirit (3:6-18)</a:t>
            </a:r>
          </a:p>
          <a:p>
            <a:pPr marL="509588" lvl="2" indent="-277813"/>
            <a:r>
              <a:rPr lang="en-US" sz="2600" i="1" dirty="0">
                <a:solidFill>
                  <a:srgbClr val="990000"/>
                </a:solidFill>
                <a:effectLst>
                  <a:outerShdw blurRad="38100" dist="38100" dir="2700000" algn="tl">
                    <a:srgbClr val="000000">
                      <a:alpha val="43137"/>
                    </a:srgbClr>
                  </a:outerShdw>
                </a:effectLst>
              </a:rPr>
              <a:t>God’s treasure in earthen vessels (4:1-7)</a:t>
            </a:r>
            <a:endParaRPr lang="en-US" sz="2200" i="1" dirty="0">
              <a:solidFill>
                <a:srgbClr val="990000"/>
              </a:solidFill>
              <a:effectLst>
                <a:outerShdw blurRad="38100" dist="38100" dir="2700000" algn="tl">
                  <a:srgbClr val="000000">
                    <a:alpha val="43137"/>
                  </a:srgbClr>
                </a:outerShdw>
              </a:effectLst>
            </a:endParaRPr>
          </a:p>
          <a:p>
            <a:pPr marL="231775" lvl="1" indent="-231775"/>
            <a:r>
              <a:rPr lang="en-US" sz="3000" dirty="0">
                <a:effectLst>
                  <a:outerShdw blurRad="38100" dist="38100" dir="2700000" algn="tl">
                    <a:srgbClr val="000000">
                      <a:alpha val="43137"/>
                    </a:srgbClr>
                  </a:outerShdw>
                </a:effectLst>
              </a:rPr>
              <a:t>Motivation for ministering</a:t>
            </a:r>
            <a:endParaRPr lang="en-US" sz="2600" dirty="0">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An eternal perspective (4:8-18)</a:t>
            </a:r>
            <a:endParaRPr lang="en-US" sz="2200" i="1" dirty="0">
              <a:solidFill>
                <a:srgbClr val="990000"/>
              </a:solidFill>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A future expectation (5:1-11)</a:t>
            </a:r>
            <a:endParaRPr lang="en-US" sz="2200" i="1" dirty="0">
              <a:solidFill>
                <a:srgbClr val="990000"/>
              </a:solidFill>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The love of Christ (5:12-16)</a:t>
            </a:r>
            <a:endParaRPr lang="en-US" sz="2200" i="1" dirty="0">
              <a:solidFill>
                <a:srgbClr val="990000"/>
              </a:solidFill>
              <a:effectLst>
                <a:outerShdw blurRad="38100" dist="38100" dir="2700000" algn="tl">
                  <a:srgbClr val="000000">
                    <a:alpha val="43137"/>
                  </a:srgbClr>
                </a:outerShdw>
              </a:effectLst>
            </a:endParaRPr>
          </a:p>
          <a:p>
            <a:pPr marL="509588" lvl="2" indent="-277813"/>
            <a:r>
              <a:rPr lang="en-US" sz="2600" i="1" dirty="0">
                <a:solidFill>
                  <a:srgbClr val="990000"/>
                </a:solidFill>
                <a:effectLst>
                  <a:outerShdw blurRad="38100" dist="38100" dir="2700000" algn="tl">
                    <a:srgbClr val="000000">
                      <a:alpha val="43137"/>
                    </a:srgbClr>
                  </a:outerShdw>
                </a:effectLst>
              </a:rPr>
              <a:t>Reconciling men to God (5:17-21)</a:t>
            </a:r>
            <a:endParaRPr lang="en-US" sz="2200" i="1" dirty="0">
              <a:solidFill>
                <a:srgbClr val="990000"/>
              </a:solidFill>
              <a:effectLst>
                <a:outerShdw blurRad="38100" dist="38100" dir="2700000" algn="tl">
                  <a:srgbClr val="000000">
                    <a:alpha val="43137"/>
                  </a:srgbClr>
                </a:outerShdw>
              </a:effectLst>
            </a:endParaRPr>
          </a:p>
          <a:p>
            <a:pPr marL="173038" lvl="1" indent="-173038"/>
            <a:r>
              <a:rPr lang="en-US" sz="26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Proof that Paul is a minister of God (6:1-10)</a:t>
            </a:r>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8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628650" y="220747"/>
            <a:ext cx="7886700" cy="770655"/>
          </a:xfrm>
        </p:spPr>
        <p:txBody>
          <a:bodyPr>
            <a:normAutofit/>
          </a:bodyPr>
          <a:lstStyle/>
          <a:p>
            <a:pPr algn="ctr"/>
            <a:r>
              <a:rPr lang="en-US" dirty="0">
                <a:latin typeface="Berlin Sans FB Demi" panose="020E0802020502020306" pitchFamily="34" charset="0"/>
              </a:rPr>
              <a:t>Outline of 2</a:t>
            </a:r>
            <a:r>
              <a:rPr lang="en-US" baseline="30000" dirty="0">
                <a:latin typeface="Berlin Sans FB Demi" panose="020E0802020502020306" pitchFamily="34" charset="0"/>
              </a:rPr>
              <a:t>nd</a:t>
            </a:r>
            <a:r>
              <a:rPr lang="en-US" dirty="0">
                <a:latin typeface="Berlin Sans FB Demi" panose="020E0802020502020306" pitchFamily="34" charset="0"/>
              </a:rPr>
              <a:t> Corinthians</a:t>
            </a: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356135" y="991402"/>
            <a:ext cx="8402854" cy="5866597"/>
          </a:xfrm>
        </p:spPr>
        <p:txBody>
          <a:bodyPr>
            <a:normAutofit lnSpcReduction="10000"/>
          </a:bodyPr>
          <a:lstStyle/>
          <a:p>
            <a:pPr marL="0" lvl="0" indent="0">
              <a:buNone/>
            </a:pPr>
            <a:r>
              <a:rPr lang="en-US" sz="3300" b="1" dirty="0">
                <a:effectLst>
                  <a:glow rad="101600">
                    <a:schemeClr val="accent2">
                      <a:satMod val="175000"/>
                      <a:alpha val="40000"/>
                    </a:schemeClr>
                  </a:glow>
                </a:effectLst>
              </a:rPr>
              <a:t>Exhortations to the Corinthians (6:11—9:15)</a:t>
            </a:r>
          </a:p>
          <a:p>
            <a:r>
              <a:rPr lang="en-US" sz="3300" dirty="0">
                <a:effectLst>
                  <a:outerShdw blurRad="38100" dist="38100" dir="2700000" algn="tl">
                    <a:srgbClr val="000000">
                      <a:alpha val="43137"/>
                    </a:srgbClr>
                  </a:outerShdw>
                </a:effectLst>
              </a:rPr>
              <a:t>Concerning fellowshipping darkness</a:t>
            </a:r>
          </a:p>
          <a:p>
            <a:pPr marL="509588" lvl="1" indent="-277813"/>
            <a:r>
              <a:rPr lang="en-US" sz="2600" i="1" dirty="0">
                <a:solidFill>
                  <a:srgbClr val="990000"/>
                </a:solidFill>
                <a:effectLst>
                  <a:outerShdw blurRad="38100" dist="38100" dir="2700000" algn="tl">
                    <a:srgbClr val="000000">
                      <a:alpha val="43137"/>
                    </a:srgbClr>
                  </a:outerShdw>
                </a:effectLst>
              </a:rPr>
              <a:t>The Corinthians must open their hearts and separate from the world (6:11—7:3)</a:t>
            </a:r>
          </a:p>
          <a:p>
            <a:pPr marL="509588" lvl="1" indent="-277813"/>
            <a:r>
              <a:rPr lang="en-US" sz="2600" i="1" dirty="0">
                <a:solidFill>
                  <a:srgbClr val="990000"/>
                </a:solidFill>
                <a:effectLst>
                  <a:outerShdw blurRad="38100" dist="38100" dir="2700000" algn="tl">
                    <a:srgbClr val="000000">
                      <a:alpha val="43137"/>
                    </a:srgbClr>
                  </a:outerShdw>
                </a:effectLst>
              </a:rPr>
              <a:t>Comfort and confidence in the Corinthians’ obedience (7:4-16)</a:t>
            </a:r>
          </a:p>
          <a:p>
            <a:pPr marL="282575" indent="-282575"/>
            <a:r>
              <a:rPr lang="en-US" sz="3000" dirty="0">
                <a:effectLst>
                  <a:outerShdw blurRad="38100" dist="38100" dir="2700000" algn="tl">
                    <a:srgbClr val="000000">
                      <a:alpha val="43137"/>
                    </a:srgbClr>
                  </a:outerShdw>
                </a:effectLst>
              </a:rPr>
              <a:t>Concerning the collection for the saints. 	      The Corinthians are to do the following</a:t>
            </a:r>
            <a:r>
              <a:rPr lang="en-US" sz="3700" dirty="0">
                <a:effectLst>
                  <a:outerShdw blurRad="38100" dist="38100" dir="2700000" algn="tl">
                    <a:srgbClr val="000000">
                      <a:alpha val="43137"/>
                    </a:srgbClr>
                  </a:outerShdw>
                </a:effectLst>
              </a:rPr>
              <a:t>:</a:t>
            </a:r>
          </a:p>
          <a:p>
            <a:pPr marL="509588" lvl="1" indent="-277813"/>
            <a:r>
              <a:rPr lang="en-US" sz="2600" i="1" dirty="0">
                <a:solidFill>
                  <a:srgbClr val="990000"/>
                </a:solidFill>
                <a:effectLst>
                  <a:outerShdw blurRad="38100" dist="38100" dir="2700000" algn="tl">
                    <a:srgbClr val="000000">
                      <a:alpha val="43137"/>
                    </a:srgbClr>
                  </a:outerShdw>
                </a:effectLst>
              </a:rPr>
              <a:t>Follow the examples of Christ and the Macedonian churches (8:1-9)</a:t>
            </a:r>
          </a:p>
          <a:p>
            <a:pPr marL="509588" lvl="1" indent="-277813"/>
            <a:r>
              <a:rPr lang="en-US" sz="2600" i="1" dirty="0">
                <a:solidFill>
                  <a:srgbClr val="990000"/>
                </a:solidFill>
                <a:effectLst>
                  <a:outerShdw blurRad="38100" dist="38100" dir="2700000" algn="tl">
                    <a:srgbClr val="000000">
                      <a:alpha val="43137"/>
                    </a:srgbClr>
                  </a:outerShdw>
                </a:effectLst>
              </a:rPr>
              <a:t>Complete what had been planned and purposed (8:10-15)</a:t>
            </a:r>
          </a:p>
          <a:p>
            <a:pPr marL="509588" lvl="1" indent="-277813"/>
            <a:r>
              <a:rPr lang="en-US" sz="2600" i="1" dirty="0">
                <a:solidFill>
                  <a:srgbClr val="990000"/>
                </a:solidFill>
                <a:effectLst>
                  <a:outerShdw blurRad="38100" dist="38100" dir="2700000" algn="tl">
                    <a:srgbClr val="000000">
                      <a:alpha val="43137"/>
                    </a:srgbClr>
                  </a:outerShdw>
                </a:effectLst>
              </a:rPr>
              <a:t>Prove themselves (8:16—9:5)</a:t>
            </a:r>
          </a:p>
          <a:p>
            <a:pPr marL="509588" lvl="1" indent="-277813"/>
            <a:r>
              <a:rPr lang="en-US" sz="2600" i="1" dirty="0">
                <a:solidFill>
                  <a:srgbClr val="990000"/>
                </a:solidFill>
                <a:effectLst>
                  <a:outerShdw blurRad="38100" dist="38100" dir="2700000" algn="tl">
                    <a:srgbClr val="000000">
                      <a:alpha val="43137"/>
                    </a:srgbClr>
                  </a:outerShdw>
                </a:effectLst>
              </a:rPr>
              <a:t>Sow that they might reap, in order to have more to sow (9:6-15)</a:t>
            </a:r>
          </a:p>
          <a:p>
            <a:endParaRPr lang="en-US" dirty="0"/>
          </a:p>
        </p:txBody>
      </p:sp>
    </p:spTree>
    <p:extLst>
      <p:ext uri="{BB962C8B-B14F-4D97-AF65-F5344CB8AC3E}">
        <p14:creationId xmlns:p14="http://schemas.microsoft.com/office/powerpoint/2010/main" val="140500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628650" y="127852"/>
            <a:ext cx="7886700" cy="1084932"/>
          </a:xfrm>
        </p:spPr>
        <p:txBody>
          <a:bodyPr>
            <a:normAutofit/>
          </a:bodyPr>
          <a:lstStyle/>
          <a:p>
            <a:pPr algn="ctr"/>
            <a:r>
              <a:rPr lang="en-US" dirty="0">
                <a:latin typeface="Berlin Sans FB Demi" panose="020E0802020502020306" pitchFamily="34" charset="0"/>
              </a:rPr>
              <a:t>Outline of 2</a:t>
            </a:r>
            <a:r>
              <a:rPr lang="en-US" baseline="30000" dirty="0">
                <a:latin typeface="Berlin Sans FB Demi" panose="020E0802020502020306" pitchFamily="34" charset="0"/>
              </a:rPr>
              <a:t>nd</a:t>
            </a:r>
            <a:r>
              <a:rPr lang="en-US" dirty="0">
                <a:latin typeface="Berlin Sans FB Demi" panose="020E0802020502020306" pitchFamily="34" charset="0"/>
              </a:rPr>
              <a:t> Corinthians</a:t>
            </a: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404261" y="1101213"/>
            <a:ext cx="8277726" cy="5756787"/>
          </a:xfrm>
        </p:spPr>
        <p:txBody>
          <a:bodyPr>
            <a:normAutofit fontScale="92500" lnSpcReduction="10000"/>
          </a:bodyPr>
          <a:lstStyle/>
          <a:p>
            <a:pPr marL="0" lvl="0" indent="0">
              <a:buNone/>
            </a:pPr>
            <a:r>
              <a:rPr lang="en-US" sz="3500" b="1" dirty="0">
                <a:effectLst>
                  <a:glow rad="101600">
                    <a:schemeClr val="accent2">
                      <a:satMod val="175000"/>
                      <a:alpha val="40000"/>
                    </a:schemeClr>
                  </a:glow>
                </a:effectLst>
              </a:rPr>
              <a:t>Exoneration of Paul’s Apostleship (10:1—13:10)</a:t>
            </a:r>
          </a:p>
          <a:p>
            <a:r>
              <a:rPr lang="en-US" sz="3000" dirty="0">
                <a:effectLst>
                  <a:outerShdw blurRad="38100" dist="38100" dir="2700000" algn="tl">
                    <a:srgbClr val="000000">
                      <a:alpha val="43137"/>
                    </a:srgbClr>
                  </a:outerShdw>
                </a:effectLst>
              </a:rPr>
              <a:t>Paul’s ministry cannot be measured “according to the flesh” (10:1-18)</a:t>
            </a:r>
          </a:p>
          <a:p>
            <a:r>
              <a:rPr lang="en-US" sz="3000" dirty="0">
                <a:effectLst>
                  <a:outerShdw blurRad="38100" dist="38100" dir="2700000" algn="tl">
                    <a:srgbClr val="000000">
                      <a:alpha val="43137"/>
                    </a:srgbClr>
                  </a:outerShdw>
                </a:effectLst>
              </a:rPr>
              <a:t>Paul must boast:</a:t>
            </a:r>
          </a:p>
          <a:p>
            <a:pPr marL="461963" lvl="1" indent="-230188"/>
            <a:r>
              <a:rPr lang="en-US" sz="3000" i="1" dirty="0">
                <a:solidFill>
                  <a:srgbClr val="990000"/>
                </a:solidFill>
                <a:effectLst>
                  <a:outerShdw blurRad="38100" dist="38100" dir="2700000" algn="tl">
                    <a:srgbClr val="000000">
                      <a:alpha val="43137"/>
                    </a:srgbClr>
                  </a:outerShdw>
                </a:effectLst>
              </a:rPr>
              <a:t>His selflessness excludes others from being regarded as apostles (11:1-15)</a:t>
            </a:r>
          </a:p>
          <a:p>
            <a:pPr marL="461963" lvl="1" indent="-230188"/>
            <a:r>
              <a:rPr lang="en-US" sz="3000" i="1" dirty="0">
                <a:solidFill>
                  <a:srgbClr val="990000"/>
                </a:solidFill>
                <a:effectLst>
                  <a:outerShdw blurRad="38100" dist="38100" dir="2700000" algn="tl">
                    <a:srgbClr val="000000">
                      <a:alpha val="43137"/>
                    </a:srgbClr>
                  </a:outerShdw>
                </a:effectLst>
              </a:rPr>
              <a:t>His willingness to suffer (11:16-33)</a:t>
            </a:r>
          </a:p>
          <a:p>
            <a:pPr marL="461963" lvl="1" indent="-230188"/>
            <a:r>
              <a:rPr lang="en-US" sz="3000" i="1" dirty="0">
                <a:solidFill>
                  <a:srgbClr val="990000"/>
                </a:solidFill>
                <a:effectLst>
                  <a:outerShdw blurRad="38100" dist="38100" dir="2700000" algn="tl">
                    <a:srgbClr val="000000">
                      <a:alpha val="43137"/>
                    </a:srgbClr>
                  </a:outerShdw>
                </a:effectLst>
              </a:rPr>
              <a:t>His exaltation due to his revelations is tempered by infirmity (12:1-10)</a:t>
            </a:r>
          </a:p>
          <a:p>
            <a:pPr marL="461963" lvl="1" indent="-230188"/>
            <a:r>
              <a:rPr lang="en-US" sz="3000" i="1" dirty="0">
                <a:solidFill>
                  <a:srgbClr val="990000"/>
                </a:solidFill>
                <a:effectLst>
                  <a:outerShdw blurRad="38100" dist="38100" dir="2700000" algn="tl">
                    <a:srgbClr val="000000">
                      <a:alpha val="43137"/>
                    </a:srgbClr>
                  </a:outerShdw>
                </a:effectLst>
              </a:rPr>
              <a:t>His miracles (12:11-13)</a:t>
            </a:r>
          </a:p>
          <a:p>
            <a:pPr marL="461963" lvl="1" indent="-230188"/>
            <a:r>
              <a:rPr lang="en-US" sz="3000" i="1" dirty="0">
                <a:solidFill>
                  <a:srgbClr val="990000"/>
                </a:solidFill>
                <a:effectLst>
                  <a:outerShdw blurRad="38100" dist="38100" dir="2700000" algn="tl">
                    <a:srgbClr val="000000">
                      <a:alpha val="43137"/>
                    </a:srgbClr>
                  </a:outerShdw>
                </a:effectLst>
              </a:rPr>
              <a:t>He spent and was spent so as not to burden the Corinthians (12:14-18)</a:t>
            </a:r>
          </a:p>
          <a:p>
            <a:pPr marL="461963" lvl="1" indent="-230188"/>
            <a:r>
              <a:rPr lang="en-US" sz="3000" i="1" dirty="0">
                <a:solidFill>
                  <a:srgbClr val="990000"/>
                </a:solidFill>
                <a:effectLst>
                  <a:outerShdw blurRad="38100" dist="38100" dir="2700000" algn="tl">
                    <a:srgbClr val="000000">
                      <a:alpha val="43137"/>
                    </a:srgbClr>
                  </a:outerShdw>
                </a:effectLst>
              </a:rPr>
              <a:t>His desire for their edification (12:19—13:10)</a:t>
            </a:r>
          </a:p>
          <a:p>
            <a:pPr marL="0" indent="0">
              <a:buNone/>
            </a:pPr>
            <a:r>
              <a:rPr lang="en-US"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Conclusion (13:11-14)</a:t>
            </a:r>
          </a:p>
          <a:p>
            <a:endParaRPr lang="en-US" dirty="0"/>
          </a:p>
        </p:txBody>
      </p:sp>
    </p:spTree>
    <p:extLst>
      <p:ext uri="{BB962C8B-B14F-4D97-AF65-F5344CB8AC3E}">
        <p14:creationId xmlns:p14="http://schemas.microsoft.com/office/powerpoint/2010/main" val="347023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27851"/>
            <a:ext cx="8513597" cy="1539584"/>
          </a:xfrm>
        </p:spPr>
        <p:txBody>
          <a:bodyPr>
            <a:normAutofit/>
          </a:bodyPr>
          <a:lstStyle/>
          <a:p>
            <a:pPr algn="ctr"/>
            <a:r>
              <a:rPr lang="en-US" sz="4000" dirty="0">
                <a:latin typeface="Berlin Sans FB Demi" panose="020E0802020502020306" pitchFamily="34" charset="0"/>
              </a:rPr>
              <a:t>Exoneration of Paul’s Apostleship:</a:t>
            </a:r>
            <a:br>
              <a:rPr lang="en-US" sz="4000" dirty="0">
                <a:latin typeface="Berlin Sans FB Demi" panose="020E0802020502020306" pitchFamily="34" charset="0"/>
              </a:rPr>
            </a:br>
            <a:r>
              <a:rPr lang="en-US" sz="3600" i="1" dirty="0">
                <a:latin typeface="Berlin Sans FB Demi" panose="020E0802020502020306" pitchFamily="34" charset="0"/>
              </a:rPr>
              <a:t>Performing Miracles &amp; Making Sacrifices</a:t>
            </a:r>
            <a:br>
              <a:rPr lang="en-US" sz="4000" dirty="0">
                <a:latin typeface="Berlin Sans FB Demi" panose="020E0802020502020306" pitchFamily="34" charset="0"/>
              </a:rPr>
            </a:br>
            <a:r>
              <a:rPr lang="en-US" sz="2800" dirty="0">
                <a:latin typeface="Berlin Sans FB" panose="020E0602020502020306" pitchFamily="34" charset="0"/>
              </a:rPr>
              <a:t>(2 Corinthians 12:11-21)</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315200" y="1667435"/>
            <a:ext cx="8621971" cy="5190565"/>
          </a:xfrm>
        </p:spPr>
        <p:txBody>
          <a:bodyPr>
            <a:noAutofit/>
          </a:bodyPr>
          <a:lstStyle/>
          <a:p>
            <a:pPr marL="231775" lvl="1" indent="-227013">
              <a:spcBef>
                <a:spcPts val="0"/>
              </a:spcBef>
            </a:pPr>
            <a:r>
              <a:rPr lang="en-US" sz="3200" b="1" dirty="0">
                <a:solidFill>
                  <a:schemeClr val="tx1">
                    <a:lumMod val="95000"/>
                    <a:lumOff val="5000"/>
                  </a:schemeClr>
                </a:solidFill>
              </a:rPr>
              <a:t>Paul was compelled to foolish boasting (12:11) </a:t>
            </a:r>
          </a:p>
          <a:p>
            <a:pPr marL="511175" lvl="2" indent="-217488">
              <a:spcBef>
                <a:spcPts val="0"/>
              </a:spcBef>
            </a:pPr>
            <a:r>
              <a:rPr lang="en-US" sz="2800" i="1" dirty="0">
                <a:solidFill>
                  <a:srgbClr val="990000"/>
                </a:solidFill>
                <a:effectLst>
                  <a:outerShdw blurRad="38100" dist="38100" dir="2700000" algn="tl">
                    <a:srgbClr val="000000">
                      <a:alpha val="43137"/>
                    </a:srgbClr>
                  </a:outerShdw>
                </a:effectLst>
              </a:rPr>
              <a:t>The Corinthians themselves should have been the ones commending Paul (Proverbs 27:2; 2 Corinthians 5:12;  1 Corinthians 9:1-2) </a:t>
            </a:r>
          </a:p>
          <a:p>
            <a:pPr marL="511175" lvl="2" indent="-217488">
              <a:spcBef>
                <a:spcPts val="0"/>
              </a:spcBef>
            </a:pPr>
            <a:r>
              <a:rPr lang="en-US" sz="2800" i="1" dirty="0">
                <a:solidFill>
                  <a:srgbClr val="990000"/>
                </a:solidFill>
                <a:effectLst>
                  <a:outerShdw blurRad="38100" dist="38100" dir="2700000" algn="tl">
                    <a:srgbClr val="000000">
                      <a:alpha val="43137"/>
                    </a:srgbClr>
                  </a:outerShdw>
                </a:effectLst>
              </a:rPr>
              <a:t>Paul was not inferior to the super-apostles* at Corinth in anything, although he himself is nothing (cf. 11:5;     1 Corinthians 3:6-7)</a:t>
            </a:r>
          </a:p>
          <a:p>
            <a:pPr marL="739775" lvl="3">
              <a:spcBef>
                <a:spcPts val="0"/>
              </a:spcBef>
            </a:pPr>
            <a:r>
              <a:rPr lang="en-US" sz="2600" dirty="0"/>
              <a:t>What is Paul implying here about the power behind the great work he had done at Corinth? (cf. 12:9)</a:t>
            </a:r>
          </a:p>
          <a:p>
            <a:pPr marL="282575" lvl="2">
              <a:spcBef>
                <a:spcPts val="0"/>
              </a:spcBef>
            </a:pPr>
            <a:r>
              <a:rPr lang="en-US" sz="2800" b="1" dirty="0"/>
              <a:t>Paul had continually demonstrated himself to be a true  apostle by performing </a:t>
            </a:r>
            <a:r>
              <a:rPr lang="en-US" sz="2800" b="1" i="1" dirty="0"/>
              <a:t>signs, wonders, and mighty deeds </a:t>
            </a:r>
            <a:r>
              <a:rPr lang="en-US" sz="2800" b="1" dirty="0"/>
              <a:t>(miracles) (12:12; Acts 2:22)</a:t>
            </a:r>
          </a:p>
        </p:txBody>
      </p:sp>
    </p:spTree>
    <p:extLst>
      <p:ext uri="{BB962C8B-B14F-4D97-AF65-F5344CB8AC3E}">
        <p14:creationId xmlns:p14="http://schemas.microsoft.com/office/powerpoint/2010/main" val="107479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27851"/>
            <a:ext cx="8513597" cy="1539584"/>
          </a:xfrm>
        </p:spPr>
        <p:txBody>
          <a:bodyPr>
            <a:normAutofit/>
          </a:bodyPr>
          <a:lstStyle/>
          <a:p>
            <a:pPr algn="ctr"/>
            <a:r>
              <a:rPr lang="en-US" sz="4000" dirty="0">
                <a:latin typeface="Berlin Sans FB Demi" panose="020E0802020502020306" pitchFamily="34" charset="0"/>
              </a:rPr>
              <a:t>Exoneration of Paul’s Apostleship:</a:t>
            </a:r>
            <a:br>
              <a:rPr lang="en-US" sz="4000" dirty="0">
                <a:latin typeface="Berlin Sans FB Demi" panose="020E0802020502020306" pitchFamily="34" charset="0"/>
              </a:rPr>
            </a:br>
            <a:r>
              <a:rPr lang="en-US" sz="3600" i="1" dirty="0">
                <a:latin typeface="Berlin Sans FB Demi" panose="020E0802020502020306" pitchFamily="34" charset="0"/>
              </a:rPr>
              <a:t>Performing Miracles &amp; Making Sacrifices</a:t>
            </a:r>
            <a:br>
              <a:rPr lang="en-US" sz="4000" dirty="0">
                <a:latin typeface="Berlin Sans FB Demi" panose="020E0802020502020306" pitchFamily="34" charset="0"/>
              </a:rPr>
            </a:br>
            <a:r>
              <a:rPr lang="en-US" sz="2800" dirty="0">
                <a:latin typeface="Berlin Sans FB" panose="020E0602020502020306" pitchFamily="34" charset="0"/>
              </a:rPr>
              <a:t>(2 Corinthians 12:11-21)</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315200" y="1667435"/>
            <a:ext cx="8621971" cy="5190565"/>
          </a:xfrm>
        </p:spPr>
        <p:txBody>
          <a:bodyPr>
            <a:noAutofit/>
          </a:bodyPr>
          <a:lstStyle/>
          <a:p>
            <a:pPr marL="282575" lvl="2">
              <a:spcBef>
                <a:spcPts val="0"/>
              </a:spcBef>
            </a:pPr>
            <a:r>
              <a:rPr lang="en-US" sz="3200" b="1" dirty="0"/>
              <a:t>The Corinthians had benefited from Paul’s apostleship as fully as any church, except that he had not allowed them the privilege of supporting him </a:t>
            </a:r>
            <a:r>
              <a:rPr lang="en-US" sz="2800" b="1" dirty="0"/>
              <a:t>(12:13-16; 11:7-8; 1 Cor. 9:11-12)</a:t>
            </a:r>
          </a:p>
          <a:p>
            <a:pPr marL="511175" lvl="3">
              <a:spcBef>
                <a:spcPts val="0"/>
              </a:spcBef>
            </a:pPr>
            <a:r>
              <a:rPr lang="en-US" sz="2800" i="1" dirty="0">
                <a:solidFill>
                  <a:srgbClr val="990000"/>
                </a:solidFill>
                <a:effectLst>
                  <a:outerShdw blurRad="38100" dist="38100" dir="2700000" algn="tl">
                    <a:srgbClr val="000000">
                      <a:alpha val="43137"/>
                    </a:srgbClr>
                  </a:outerShdw>
                </a:effectLst>
              </a:rPr>
              <a:t>As Paul readies himself to come to Corinth a third time, he reaffirms that he will not be a financial burden to them; “I seek not what is yours, but you” (ESV, cf. 11:9)</a:t>
            </a:r>
          </a:p>
          <a:p>
            <a:pPr marL="511175" lvl="3">
              <a:spcBef>
                <a:spcPts val="0"/>
              </a:spcBef>
            </a:pPr>
            <a:r>
              <a:rPr lang="en-US" sz="2800" i="1" dirty="0">
                <a:solidFill>
                  <a:srgbClr val="990000"/>
                </a:solidFill>
                <a:effectLst>
                  <a:outerShdw blurRad="38100" dist="38100" dir="2700000" algn="tl">
                    <a:srgbClr val="000000">
                      <a:alpha val="43137"/>
                    </a:srgbClr>
                  </a:outerShdw>
                </a:effectLst>
              </a:rPr>
              <a:t>Parents should save up for the children (cp. 1 Tim. 5:4; Matthew 15:4-5)</a:t>
            </a:r>
            <a:endParaRPr lang="en-US" sz="2800" b="1" dirty="0"/>
          </a:p>
          <a:p>
            <a:pPr marL="511175" lvl="3">
              <a:spcBef>
                <a:spcPts val="0"/>
              </a:spcBef>
            </a:pPr>
            <a:r>
              <a:rPr lang="en-US" sz="2800" i="1" dirty="0">
                <a:solidFill>
                  <a:srgbClr val="990000"/>
                </a:solidFill>
                <a:effectLst>
                  <a:outerShdw blurRad="38100" dist="38100" dir="2700000" algn="tl">
                    <a:srgbClr val="000000">
                      <a:alpha val="43137"/>
                    </a:srgbClr>
                  </a:outerShdw>
                </a:effectLst>
              </a:rPr>
              <a:t>Paul is willing to “spend and be spent.”</a:t>
            </a:r>
          </a:p>
          <a:p>
            <a:pPr marL="511175" lvl="3">
              <a:spcBef>
                <a:spcPts val="0"/>
              </a:spcBef>
            </a:pPr>
            <a:r>
              <a:rPr lang="en-US" sz="2800" i="1" dirty="0">
                <a:solidFill>
                  <a:srgbClr val="990000"/>
                </a:solidFill>
                <a:effectLst>
                  <a:outerShdw blurRad="38100" dist="38100" dir="2700000" algn="tl">
                    <a:srgbClr val="000000">
                      <a:alpha val="43137"/>
                    </a:srgbClr>
                  </a:outerShdw>
                </a:effectLst>
              </a:rPr>
              <a:t>The Corinthians had not returned the love Paul had shown them (2 Corinthians 6:11-12; 7:2; Prov. 19:26)</a:t>
            </a:r>
          </a:p>
        </p:txBody>
      </p:sp>
    </p:spTree>
    <p:extLst>
      <p:ext uri="{BB962C8B-B14F-4D97-AF65-F5344CB8AC3E}">
        <p14:creationId xmlns:p14="http://schemas.microsoft.com/office/powerpoint/2010/main" val="151370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27851"/>
            <a:ext cx="8513597" cy="1539584"/>
          </a:xfrm>
        </p:spPr>
        <p:txBody>
          <a:bodyPr>
            <a:normAutofit/>
          </a:bodyPr>
          <a:lstStyle/>
          <a:p>
            <a:pPr algn="ctr"/>
            <a:r>
              <a:rPr lang="en-US" sz="4000" dirty="0">
                <a:latin typeface="Berlin Sans FB Demi" panose="020E0802020502020306" pitchFamily="34" charset="0"/>
              </a:rPr>
              <a:t>Exoneration of Paul’s Apostleship:</a:t>
            </a:r>
            <a:br>
              <a:rPr lang="en-US" sz="4000" dirty="0">
                <a:latin typeface="Berlin Sans FB Demi" panose="020E0802020502020306" pitchFamily="34" charset="0"/>
              </a:rPr>
            </a:br>
            <a:r>
              <a:rPr lang="en-US" sz="3600" i="1" dirty="0">
                <a:latin typeface="Berlin Sans FB Demi" panose="020E0802020502020306" pitchFamily="34" charset="0"/>
              </a:rPr>
              <a:t>Performing Miracles &amp; Making Sacrifices</a:t>
            </a:r>
            <a:br>
              <a:rPr lang="en-US" sz="4000" dirty="0">
                <a:latin typeface="Berlin Sans FB Demi" panose="020E0802020502020306" pitchFamily="34" charset="0"/>
              </a:rPr>
            </a:br>
            <a:r>
              <a:rPr lang="en-US" sz="2800" dirty="0">
                <a:latin typeface="Berlin Sans FB" panose="020E0602020502020306" pitchFamily="34" charset="0"/>
              </a:rPr>
              <a:t>(2 Corinthians 12:11-21)</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315200" y="1667435"/>
            <a:ext cx="8621971" cy="5190565"/>
          </a:xfrm>
        </p:spPr>
        <p:txBody>
          <a:bodyPr>
            <a:noAutofit/>
          </a:bodyPr>
          <a:lstStyle/>
          <a:p>
            <a:pPr marL="282575" lvl="2">
              <a:spcBef>
                <a:spcPts val="0"/>
              </a:spcBef>
            </a:pPr>
            <a:r>
              <a:rPr lang="en-US" sz="3200" b="1" dirty="0"/>
              <a:t>Neither Paul nor his fellow workers had taken advantage of or burdened the Corinthians </a:t>
            </a:r>
            <a:r>
              <a:rPr lang="en-US" sz="2800" b="1" dirty="0"/>
              <a:t>(12:16-19)</a:t>
            </a:r>
          </a:p>
          <a:p>
            <a:pPr marL="511175" lvl="3">
              <a:spcBef>
                <a:spcPts val="0"/>
              </a:spcBef>
            </a:pPr>
            <a:r>
              <a:rPr lang="en-US" sz="2800" i="1" dirty="0">
                <a:solidFill>
                  <a:srgbClr val="990000"/>
                </a:solidFill>
                <a:effectLst>
                  <a:outerShdw blurRad="38100" dist="38100" dir="2700000" algn="tl">
                    <a:srgbClr val="000000">
                      <a:alpha val="43137"/>
                    </a:srgbClr>
                  </a:outerShdw>
                </a:effectLst>
              </a:rPr>
              <a:t>With strong irony Paul says, “being crafty, I caught you by cunning.”  (12:16)</a:t>
            </a:r>
          </a:p>
          <a:p>
            <a:pPr marL="685800" lvl="4">
              <a:spcBef>
                <a:spcPts val="0"/>
              </a:spcBef>
            </a:pPr>
            <a:r>
              <a:rPr lang="en-US" sz="2800" dirty="0"/>
              <a:t>He had of course done the opposite – liberating them by the gospel in truth and sincerity </a:t>
            </a:r>
            <a:r>
              <a:rPr lang="en-US" sz="2800"/>
              <a:t>(1:12</a:t>
            </a:r>
            <a:r>
              <a:rPr lang="en-US" sz="2800" dirty="0"/>
              <a:t>; 2:17)</a:t>
            </a:r>
          </a:p>
          <a:p>
            <a:pPr marL="511175" lvl="3">
              <a:spcBef>
                <a:spcPts val="0"/>
              </a:spcBef>
            </a:pPr>
            <a:r>
              <a:rPr lang="en-US" sz="2800" i="1" dirty="0">
                <a:solidFill>
                  <a:srgbClr val="990000"/>
                </a:solidFill>
                <a:effectLst>
                  <a:outerShdw blurRad="38100" dist="38100" dir="2700000" algn="tl">
                    <a:srgbClr val="000000">
                      <a:alpha val="43137"/>
                    </a:srgbClr>
                  </a:outerShdw>
                </a:effectLst>
              </a:rPr>
              <a:t>Paul, Titus, and their fellow workers had conducted themselves with exemplary honor and selflessness.</a:t>
            </a:r>
          </a:p>
          <a:p>
            <a:pPr marL="511175" lvl="3">
              <a:spcBef>
                <a:spcPts val="0"/>
              </a:spcBef>
            </a:pPr>
            <a:r>
              <a:rPr lang="en-US" sz="2800" i="1" dirty="0">
                <a:solidFill>
                  <a:srgbClr val="990000"/>
                </a:solidFill>
                <a:effectLst>
                  <a:outerShdw blurRad="38100" dist="38100" dir="2700000" algn="tl">
                    <a:srgbClr val="000000">
                      <a:alpha val="43137"/>
                    </a:srgbClr>
                  </a:outerShdw>
                </a:effectLst>
              </a:rPr>
              <a:t>Paul makes no excuses for their behavior, for they had done all things for the edification of the beloved Corinthians. (2 Corinthians 4:11-12, 15)</a:t>
            </a:r>
          </a:p>
        </p:txBody>
      </p:sp>
    </p:spTree>
    <p:extLst>
      <p:ext uri="{BB962C8B-B14F-4D97-AF65-F5344CB8AC3E}">
        <p14:creationId xmlns:p14="http://schemas.microsoft.com/office/powerpoint/2010/main" val="244481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833-6E32-46C2-80BC-C0A3BC0432C9}"/>
              </a:ext>
            </a:extLst>
          </p:cNvPr>
          <p:cNvSpPr>
            <a:spLocks noGrp="1"/>
          </p:cNvSpPr>
          <p:nvPr>
            <p:ph type="title"/>
          </p:nvPr>
        </p:nvSpPr>
        <p:spPr>
          <a:xfrm>
            <a:off x="315200" y="127851"/>
            <a:ext cx="8513597" cy="1539584"/>
          </a:xfrm>
        </p:spPr>
        <p:txBody>
          <a:bodyPr>
            <a:normAutofit/>
          </a:bodyPr>
          <a:lstStyle/>
          <a:p>
            <a:pPr algn="ctr"/>
            <a:r>
              <a:rPr lang="en-US" sz="4000" dirty="0">
                <a:latin typeface="Berlin Sans FB Demi" panose="020E0802020502020306" pitchFamily="34" charset="0"/>
              </a:rPr>
              <a:t>Exoneration of Paul’s Apostleship:</a:t>
            </a:r>
            <a:br>
              <a:rPr lang="en-US" sz="4000" dirty="0">
                <a:latin typeface="Berlin Sans FB Demi" panose="020E0802020502020306" pitchFamily="34" charset="0"/>
              </a:rPr>
            </a:br>
            <a:r>
              <a:rPr lang="en-US" sz="3600" i="1" dirty="0">
                <a:latin typeface="Berlin Sans FB Demi" panose="020E0802020502020306" pitchFamily="34" charset="0"/>
              </a:rPr>
              <a:t>Performing Miracles &amp; Making Sacrifices</a:t>
            </a:r>
            <a:br>
              <a:rPr lang="en-US" sz="4000" dirty="0">
                <a:latin typeface="Berlin Sans FB Demi" panose="020E0802020502020306" pitchFamily="34" charset="0"/>
              </a:rPr>
            </a:br>
            <a:r>
              <a:rPr lang="en-US" sz="2800" dirty="0">
                <a:latin typeface="Berlin Sans FB" panose="020E0602020502020306" pitchFamily="34" charset="0"/>
              </a:rPr>
              <a:t>(2 Corinthians 12:11-21)</a:t>
            </a:r>
            <a:endParaRPr lang="en-US" sz="4000" b="1" dirty="0">
              <a:latin typeface="+mn-lt"/>
            </a:endParaRPr>
          </a:p>
        </p:txBody>
      </p:sp>
      <p:sp>
        <p:nvSpPr>
          <p:cNvPr id="3" name="Content Placeholder 2">
            <a:extLst>
              <a:ext uri="{FF2B5EF4-FFF2-40B4-BE49-F238E27FC236}">
                <a16:creationId xmlns:a16="http://schemas.microsoft.com/office/drawing/2014/main" id="{8A2682A0-F611-4688-A3B0-984DAFC63DCF}"/>
              </a:ext>
            </a:extLst>
          </p:cNvPr>
          <p:cNvSpPr>
            <a:spLocks noGrp="1"/>
          </p:cNvSpPr>
          <p:nvPr>
            <p:ph idx="1"/>
          </p:nvPr>
        </p:nvSpPr>
        <p:spPr>
          <a:xfrm>
            <a:off x="315200" y="1667435"/>
            <a:ext cx="8621971" cy="5190565"/>
          </a:xfrm>
        </p:spPr>
        <p:txBody>
          <a:bodyPr>
            <a:noAutofit/>
          </a:bodyPr>
          <a:lstStyle/>
          <a:p>
            <a:pPr marL="282575" lvl="2">
              <a:spcBef>
                <a:spcPts val="0"/>
              </a:spcBef>
            </a:pPr>
            <a:r>
              <a:rPr lang="en-US" sz="3200" b="1" dirty="0"/>
              <a:t>Paul’s fear is that when he comes to Corinth, he will find them living in carnality (12:20-21)</a:t>
            </a:r>
          </a:p>
          <a:p>
            <a:pPr marL="511175" lvl="3">
              <a:spcBef>
                <a:spcPts val="0"/>
              </a:spcBef>
            </a:pPr>
            <a:r>
              <a:rPr lang="en-US" sz="2800" i="1" dirty="0">
                <a:solidFill>
                  <a:srgbClr val="990000"/>
                </a:solidFill>
                <a:effectLst>
                  <a:outerShdw blurRad="38100" dist="38100" dir="2700000" algn="tl">
                    <a:srgbClr val="000000">
                      <a:alpha val="43137"/>
                    </a:srgbClr>
                  </a:outerShdw>
                </a:effectLst>
              </a:rPr>
              <a:t>IF that is the case, the Corinthians will not like how they find Paul either – rebuking and mourning (13:2;    1 Corinthians 4:21)</a:t>
            </a:r>
          </a:p>
          <a:p>
            <a:pPr marL="511175" lvl="3">
              <a:spcBef>
                <a:spcPts val="0"/>
              </a:spcBef>
            </a:pPr>
            <a:r>
              <a:rPr lang="en-US" sz="2800" i="1" dirty="0">
                <a:solidFill>
                  <a:srgbClr val="990000"/>
                </a:solidFill>
                <a:effectLst>
                  <a:outerShdw blurRad="38100" dist="38100" dir="2700000" algn="tl">
                    <a:srgbClr val="000000">
                      <a:alpha val="43137"/>
                    </a:srgbClr>
                  </a:outerShdw>
                </a:effectLst>
              </a:rPr>
              <a:t>Paul does not want to find “contentions, jealousies, outbursts of wrath, selfish ambitions, </a:t>
            </a:r>
            <a:r>
              <a:rPr lang="en-US" sz="2800" i="1" dirty="0" err="1">
                <a:solidFill>
                  <a:srgbClr val="990000"/>
                </a:solidFill>
                <a:effectLst>
                  <a:outerShdw blurRad="38100" dist="38100" dir="2700000" algn="tl">
                    <a:srgbClr val="000000">
                      <a:alpha val="43137"/>
                    </a:srgbClr>
                  </a:outerShdw>
                </a:effectLst>
              </a:rPr>
              <a:t>backbitings</a:t>
            </a:r>
            <a:r>
              <a:rPr lang="en-US" sz="2800" i="1" dirty="0">
                <a:solidFill>
                  <a:srgbClr val="990000"/>
                </a:solidFill>
                <a:effectLst>
                  <a:outerShdw blurRad="38100" dist="38100" dir="2700000" algn="tl">
                    <a:srgbClr val="000000">
                      <a:alpha val="43137"/>
                    </a:srgbClr>
                  </a:outerShdw>
                </a:effectLst>
              </a:rPr>
              <a:t>, whisperings, conceits, tumults”*</a:t>
            </a:r>
          </a:p>
          <a:p>
            <a:pPr marL="511175" lvl="3">
              <a:spcBef>
                <a:spcPts val="0"/>
              </a:spcBef>
            </a:pPr>
            <a:r>
              <a:rPr lang="en-US" sz="2800" i="1" dirty="0">
                <a:solidFill>
                  <a:srgbClr val="990000"/>
                </a:solidFill>
                <a:effectLst>
                  <a:outerShdw blurRad="38100" dist="38100" dir="2700000" algn="tl">
                    <a:srgbClr val="000000">
                      <a:alpha val="43137"/>
                    </a:srgbClr>
                  </a:outerShdw>
                </a:effectLst>
              </a:rPr>
              <a:t>Nor does he wish to discover that some of the Corinthians had not truly repented of the immorality they had practiced before in the form “uncleanness, fornication, and lewdness.”</a:t>
            </a:r>
          </a:p>
        </p:txBody>
      </p:sp>
    </p:spTree>
    <p:extLst>
      <p:ext uri="{BB962C8B-B14F-4D97-AF65-F5344CB8AC3E}">
        <p14:creationId xmlns:p14="http://schemas.microsoft.com/office/powerpoint/2010/main" val="265267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4000">
              <a:schemeClr val="tx1">
                <a:lumMod val="50000"/>
                <a:lumOff val="50000"/>
              </a:schemeClr>
            </a:gs>
            <a:gs pos="56000">
              <a:schemeClr val="accent4">
                <a:lumMod val="20000"/>
                <a:lumOff val="80000"/>
              </a:schemeClr>
            </a:gs>
            <a:gs pos="36000">
              <a:schemeClr val="bg1">
                <a:lumMod val="75000"/>
              </a:schemeClr>
            </a:gs>
            <a:gs pos="100000">
              <a:schemeClr val="bg1"/>
            </a:gs>
          </a:gsLst>
          <a:lin ang="0" scaled="1"/>
          <a:tileRect/>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ED20B-9C28-4E4A-94F1-1C5DD1484840}"/>
              </a:ext>
            </a:extLst>
          </p:cNvPr>
          <p:cNvSpPr>
            <a:spLocks noGrp="1"/>
          </p:cNvSpPr>
          <p:nvPr>
            <p:ph type="title"/>
          </p:nvPr>
        </p:nvSpPr>
        <p:spPr>
          <a:xfrm>
            <a:off x="177800" y="1060450"/>
            <a:ext cx="3073400" cy="4737100"/>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fontScale="90000"/>
          </a:bodyPr>
          <a:lstStyle/>
          <a:p>
            <a:pPr marL="0" marR="0" algn="ctr">
              <a:spcAft>
                <a:spcPts val="0"/>
              </a:spcAft>
            </a:pPr>
            <a:r>
              <a:rPr lang="en-US" sz="3100" b="1" kern="1200" dirty="0">
                <a:solidFill>
                  <a:schemeClr val="bg1"/>
                </a:solidFill>
                <a:latin typeface="+mj-lt"/>
                <a:ea typeface="+mj-ea"/>
                <a:cs typeface="+mj-cs"/>
              </a:rPr>
              <a:t>Lesson Schedule for our study of Second  Corinthians</a:t>
            </a:r>
            <a:br>
              <a:rPr lang="en-US" sz="1400" kern="1200" dirty="0">
                <a:solidFill>
                  <a:schemeClr val="bg1"/>
                </a:solidFill>
                <a:latin typeface="+mj-lt"/>
                <a:ea typeface="+mj-ea"/>
                <a:cs typeface="+mj-cs"/>
              </a:rPr>
            </a:br>
            <a:br>
              <a:rPr lang="en-US" sz="1400" kern="1200" dirty="0">
                <a:solidFill>
                  <a:schemeClr val="bg1"/>
                </a:solidFill>
                <a:latin typeface="+mj-lt"/>
                <a:ea typeface="+mj-ea"/>
                <a:cs typeface="+mj-cs"/>
              </a:rPr>
            </a:br>
            <a:br>
              <a:rPr lang="en-US" sz="1400" kern="1200" dirty="0">
                <a:solidFill>
                  <a:schemeClr val="bg1"/>
                </a:solidFill>
                <a:latin typeface="+mj-lt"/>
                <a:ea typeface="+mj-ea"/>
                <a:cs typeface="+mj-cs"/>
              </a:rPr>
            </a:br>
            <a:r>
              <a:rPr lang="en-US" sz="2800" kern="1200" dirty="0">
                <a:solidFill>
                  <a:schemeClr val="bg1"/>
                </a:solidFill>
                <a:latin typeface="+mj-lt"/>
                <a:ea typeface="+mj-ea"/>
                <a:cs typeface="+mj-cs"/>
              </a:rPr>
              <a:t>Eastside Auditorium Winter Quarter</a:t>
            </a:r>
            <a:br>
              <a:rPr lang="en-US" sz="2800" kern="1200" dirty="0">
                <a:solidFill>
                  <a:schemeClr val="bg1"/>
                </a:solidFill>
                <a:latin typeface="+mj-lt"/>
                <a:ea typeface="+mj-ea"/>
                <a:cs typeface="+mj-cs"/>
              </a:rPr>
            </a:br>
            <a:r>
              <a:rPr lang="en-US" sz="2800" kern="1200" dirty="0">
                <a:solidFill>
                  <a:schemeClr val="bg1"/>
                </a:solidFill>
                <a:latin typeface="+mj-lt"/>
                <a:ea typeface="+mj-ea"/>
                <a:cs typeface="+mj-cs"/>
              </a:rPr>
              <a:t>2017-18</a:t>
            </a:r>
            <a:br>
              <a:rPr lang="en-US" sz="1100" kern="1200" dirty="0">
                <a:solidFill>
                  <a:schemeClr val="bg1"/>
                </a:solidFill>
                <a:latin typeface="+mj-lt"/>
                <a:ea typeface="+mj-ea"/>
                <a:cs typeface="+mj-cs"/>
              </a:rPr>
            </a:br>
            <a:endParaRPr lang="en-US" sz="1100" kern="1200" dirty="0">
              <a:solidFill>
                <a:schemeClr val="bg1"/>
              </a:solidFill>
              <a:latin typeface="+mj-lt"/>
              <a:ea typeface="+mj-ea"/>
              <a:cs typeface="+mj-cs"/>
            </a:endParaRPr>
          </a:p>
        </p:txBody>
      </p:sp>
      <p:cxnSp>
        <p:nvCxnSpPr>
          <p:cNvPr id="8" name="Straight Connector 7">
            <a:extLst>
              <a:ext uri="{FF2B5EF4-FFF2-40B4-BE49-F238E27FC236}">
                <a16:creationId xmlns:a16="http://schemas.microsoft.com/office/drawing/2014/main" id="{6E75A13B-6067-428B-9413-3D286C85D63F}"/>
              </a:ext>
            </a:extLst>
          </p:cNvPr>
          <p:cNvCxnSpPr/>
          <p:nvPr/>
        </p:nvCxnSpPr>
        <p:spPr>
          <a:xfrm>
            <a:off x="726791" y="3636077"/>
            <a:ext cx="1975417"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4" name="Picture 3">
            <a:extLst>
              <a:ext uri="{FF2B5EF4-FFF2-40B4-BE49-F238E27FC236}">
                <a16:creationId xmlns:a16="http://schemas.microsoft.com/office/drawing/2014/main" id="{5659CA4D-895B-441E-8CDA-5F5B7E00028B}"/>
              </a:ext>
            </a:extLst>
          </p:cNvPr>
          <p:cNvPicPr>
            <a:picLocks noChangeAspect="1"/>
          </p:cNvPicPr>
          <p:nvPr/>
        </p:nvPicPr>
        <p:blipFill>
          <a:blip r:embed="rId3"/>
          <a:stretch>
            <a:fillRect/>
          </a:stretch>
        </p:blipFill>
        <p:spPr>
          <a:xfrm>
            <a:off x="3429000" y="133218"/>
            <a:ext cx="6306870" cy="6698313"/>
          </a:xfrm>
          <a:prstGeom prst="rect">
            <a:avLst/>
          </a:prstGeom>
        </p:spPr>
      </p:pic>
    </p:spTree>
    <p:extLst>
      <p:ext uri="{BB962C8B-B14F-4D97-AF65-F5344CB8AC3E}">
        <p14:creationId xmlns:p14="http://schemas.microsoft.com/office/powerpoint/2010/main" val="15173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7520</TotalTime>
  <Words>667</Words>
  <Application>Microsoft Office PowerPoint</Application>
  <PresentationFormat>On-screen Show (4:3)</PresentationFormat>
  <Paragraphs>100</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Berlin Sans FB</vt:lpstr>
      <vt:lpstr>Berlin Sans FB Demi</vt:lpstr>
      <vt:lpstr>Arial</vt:lpstr>
      <vt:lpstr>Calibri Light</vt:lpstr>
      <vt:lpstr>Algerian</vt:lpstr>
      <vt:lpstr>Calibri</vt:lpstr>
      <vt:lpstr>Office Theme</vt:lpstr>
      <vt:lpstr>The Epistle of                   Second Corinthians</vt:lpstr>
      <vt:lpstr>Outline of 2nd Corinthians</vt:lpstr>
      <vt:lpstr>Outline of 2nd Corinthians</vt:lpstr>
      <vt:lpstr>Outline of 2nd Corinthians</vt:lpstr>
      <vt:lpstr>Exoneration of Paul’s Apostleship: Performing Miracles &amp; Making Sacrifices (2 Corinthians 12:11-21)</vt:lpstr>
      <vt:lpstr>Exoneration of Paul’s Apostleship: Performing Miracles &amp; Making Sacrifices (2 Corinthians 12:11-21)</vt:lpstr>
      <vt:lpstr>Exoneration of Paul’s Apostleship: Performing Miracles &amp; Making Sacrifices (2 Corinthians 12:11-21)</vt:lpstr>
      <vt:lpstr>Exoneration of Paul’s Apostleship: Performing Miracles &amp; Making Sacrifices (2 Corinthians 12:11-21)</vt:lpstr>
      <vt:lpstr>Lesson Schedule for our study of Second  Corinthians   Eastside Auditorium Winter Quarter 2017-18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Eastside Enlightener</cp:lastModifiedBy>
  <cp:revision>672</cp:revision>
  <cp:lastPrinted>2018-02-24T16:35:04Z</cp:lastPrinted>
  <dcterms:created xsi:type="dcterms:W3CDTF">2017-02-28T16:48:13Z</dcterms:created>
  <dcterms:modified xsi:type="dcterms:W3CDTF">2018-02-25T14:25:48Z</dcterms:modified>
</cp:coreProperties>
</file>