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350" r:id="rId2"/>
    <p:sldId id="379" r:id="rId3"/>
    <p:sldId id="377" r:id="rId4"/>
    <p:sldId id="378" r:id="rId5"/>
    <p:sldId id="442" r:id="rId6"/>
    <p:sldId id="453" r:id="rId7"/>
    <p:sldId id="455" r:id="rId8"/>
    <p:sldId id="454" r:id="rId9"/>
    <p:sldId id="456" r:id="rId10"/>
    <p:sldId id="367" r:id="rId11"/>
  </p:sldIdLst>
  <p:sldSz cx="9144000" cy="6858000" type="screen4x3"/>
  <p:notesSz cx="7023100" cy="9309100"/>
  <p:embeddedFontLst>
    <p:embeddedFont>
      <p:font typeface="Berlin Sans FB" panose="020E0602020502020306" pitchFamily="34" charset="0"/>
      <p:regular r:id="rId14"/>
      <p:bold r:id="rId15"/>
    </p:embeddedFont>
    <p:embeddedFont>
      <p:font typeface="Berlin Sans FB Demi" panose="020E0802020502020306" pitchFamily="34" charset="0"/>
      <p:bold r:id="rId16"/>
    </p:embeddedFont>
    <p:embeddedFont>
      <p:font typeface="Calibri Light" panose="020F0302020204030204" pitchFamily="34" charset="0"/>
      <p:regular r:id="rId17"/>
      <p:italic r:id="rId18"/>
    </p:embeddedFont>
    <p:embeddedFont>
      <p:font typeface="Algerian" panose="04020705040A02060702" pitchFamily="82" charset="0"/>
      <p:regular r:id="rId19"/>
    </p:embeddedFont>
    <p:embeddedFont>
      <p:font typeface="Calibri" panose="020F0502020204030204" pitchFamily="34" charset="0"/>
      <p:regular r:id="rId20"/>
      <p:bold r:id="rId21"/>
      <p:italic r:id="rId22"/>
      <p:boldItalic r:id="rId23"/>
    </p:embeddedFont>
    <p:embeddedFont>
      <p:font typeface="Castellar" panose="020A0402060406010301" pitchFamily="18"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8E5"/>
    <a:srgbClr val="FBE437"/>
    <a:srgbClr val="FFCC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415" autoAdjust="0"/>
  </p:normalViewPr>
  <p:slideViewPr>
    <p:cSldViewPr snapToGrid="0">
      <p:cViewPr varScale="1">
        <p:scale>
          <a:sx n="56" d="100"/>
          <a:sy n="56"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7071"/>
          </a:xfrm>
          <a:prstGeom prst="rect">
            <a:avLst/>
          </a:prstGeom>
        </p:spPr>
        <p:txBody>
          <a:bodyPr vert="horz" lIns="93296" tIns="46648" rIns="93296" bIns="46648" rtlCol="0"/>
          <a:lstStyle>
            <a:lvl1pPr algn="r">
              <a:defRPr sz="1200"/>
            </a:lvl1pPr>
          </a:lstStyle>
          <a:p>
            <a:fld id="{8F282489-4EA9-4DD5-A804-DD1B28DA93B0}" type="datetimeFigureOut">
              <a:rPr lang="en-US" smtClean="0"/>
              <a:t>2/28/2018</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1"/>
            <a:ext cx="3043343" cy="467070"/>
          </a:xfrm>
          <a:prstGeom prst="rect">
            <a:avLst/>
          </a:prstGeom>
        </p:spPr>
        <p:txBody>
          <a:bodyPr vert="horz" lIns="93296" tIns="46648" rIns="93296" bIns="46648"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idx="1"/>
          </p:nvPr>
        </p:nvSpPr>
        <p:spPr>
          <a:xfrm>
            <a:off x="3978134" y="0"/>
            <a:ext cx="3043343" cy="467071"/>
          </a:xfrm>
          <a:prstGeom prst="rect">
            <a:avLst/>
          </a:prstGeom>
        </p:spPr>
        <p:txBody>
          <a:bodyPr vert="horz" lIns="93296" tIns="46648" rIns="93296" bIns="46648" rtlCol="0"/>
          <a:lstStyle>
            <a:lvl1pPr algn="r">
              <a:defRPr sz="1200"/>
            </a:lvl1pPr>
          </a:lstStyle>
          <a:p>
            <a:fld id="{04E222CC-4312-4487-8E30-D4BA8AB12F59}" type="datetimeFigureOut">
              <a:rPr lang="en-US"/>
              <a:t>2/28/2018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6" tIns="46648" rIns="93296" bIns="46648"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3296" tIns="46648" rIns="93296" bIns="4664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7070"/>
          </a:xfrm>
          <a:prstGeom prst="rect">
            <a:avLst/>
          </a:prstGeom>
        </p:spPr>
        <p:txBody>
          <a:bodyPr vert="horz" lIns="93296" tIns="46648" rIns="93296" bIns="46648"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a:t>
            </a:fld>
            <a:endParaRPr lang="en-US"/>
          </a:p>
        </p:txBody>
      </p:sp>
    </p:spTree>
    <p:extLst>
      <p:ext uri="{BB962C8B-B14F-4D97-AF65-F5344CB8AC3E}">
        <p14:creationId xmlns:p14="http://schemas.microsoft.com/office/powerpoint/2010/main" val="188722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10</a:t>
            </a:fld>
            <a:endParaRPr lang="en-US"/>
          </a:p>
        </p:txBody>
      </p:sp>
    </p:spTree>
    <p:extLst>
      <p:ext uri="{BB962C8B-B14F-4D97-AF65-F5344CB8AC3E}">
        <p14:creationId xmlns:p14="http://schemas.microsoft.com/office/powerpoint/2010/main" val="14891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2</a:t>
            </a:fld>
            <a:endParaRPr lang="en-US"/>
          </a:p>
        </p:txBody>
      </p:sp>
    </p:spTree>
    <p:extLst>
      <p:ext uri="{BB962C8B-B14F-4D97-AF65-F5344CB8AC3E}">
        <p14:creationId xmlns:p14="http://schemas.microsoft.com/office/powerpoint/2010/main" val="30673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3</a:t>
            </a:fld>
            <a:endParaRPr lang="en-US"/>
          </a:p>
        </p:txBody>
      </p:sp>
    </p:spTree>
    <p:extLst>
      <p:ext uri="{BB962C8B-B14F-4D97-AF65-F5344CB8AC3E}">
        <p14:creationId xmlns:p14="http://schemas.microsoft.com/office/powerpoint/2010/main" val="37586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FF1D-D5B5-4AE5-AA09-155B6E1396B6}" type="slidenum">
              <a:rPr lang="en-US" smtClean="0"/>
              <a:t>4</a:t>
            </a:fld>
            <a:endParaRPr lang="en-US"/>
          </a:p>
        </p:txBody>
      </p:sp>
    </p:spTree>
    <p:extLst>
      <p:ext uri="{BB962C8B-B14F-4D97-AF65-F5344CB8AC3E}">
        <p14:creationId xmlns:p14="http://schemas.microsoft.com/office/powerpoint/2010/main" val="15994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Deuteronomy 19:15  "One witness shall not rise against a man concerning any iniquity or any sin that he commits; by the mouth of two or three witnesses the matter shall be established.</a:t>
            </a:r>
          </a:p>
          <a:p>
            <a:pPr marL="171450" indent="-171450" rtl="0">
              <a:buFont typeface="Arial" panose="020B0604020202020204" pitchFamily="34" charset="0"/>
              <a:buChar char="•"/>
            </a:pPr>
            <a:r>
              <a:rPr lang="en-US" dirty="0"/>
              <a:t>Matthew 18:16  But if he will not hear, take with you one or two more, that 'BY THE MOUTH OF TWO OR THREE WITNESSES EVERY WORD MAY BE ESTABLISHED.’</a:t>
            </a:r>
          </a:p>
          <a:p>
            <a:pPr marL="171450" indent="-171450" rtl="0">
              <a:buFont typeface="Arial" panose="020B0604020202020204" pitchFamily="34" charset="0"/>
              <a:buChar char="•"/>
            </a:pPr>
            <a:r>
              <a:rPr lang="en-US" dirty="0"/>
              <a:t>1 Corinthians 4:18  Now some are puffed up, as though I were not coming to you.</a:t>
            </a:r>
          </a:p>
          <a:p>
            <a:pPr marL="171450" indent="-171450" rtl="0">
              <a:buFont typeface="Arial" panose="020B0604020202020204" pitchFamily="34" charset="0"/>
              <a:buChar char="•"/>
            </a:pPr>
            <a:r>
              <a:rPr lang="en-US" dirty="0"/>
              <a:t>1 Corinthians 4:21  What do you want? Shall I come to you with a rod, or in love and a spirit of gentleness?</a:t>
            </a:r>
          </a:p>
          <a:p>
            <a:pPr marL="171450" indent="-171450" rtl="0">
              <a:buFont typeface="Arial" panose="020B0604020202020204" pitchFamily="34" charset="0"/>
              <a:buChar char="•"/>
            </a:pPr>
            <a:r>
              <a:rPr lang="en-US" dirty="0"/>
              <a:t>Ephesians 1:19-20  and what is the exceeding greatness of His power toward us who believe, according to the working of His mighty power  20  which He worked in Christ when He raised Him from the dead and seated Him at His right hand in the heavenly places,</a:t>
            </a:r>
          </a:p>
        </p:txBody>
      </p:sp>
      <p:sp>
        <p:nvSpPr>
          <p:cNvPr id="4" name="Slide Number Placeholder 3"/>
          <p:cNvSpPr>
            <a:spLocks noGrp="1"/>
          </p:cNvSpPr>
          <p:nvPr>
            <p:ph type="sldNum" sz="quarter" idx="10"/>
          </p:nvPr>
        </p:nvSpPr>
        <p:spPr/>
        <p:txBody>
          <a:bodyPr/>
          <a:lstStyle/>
          <a:p>
            <a:fld id="{452DFF1D-D5B5-4AE5-AA09-155B6E1396B6}" type="slidenum">
              <a:rPr lang="en-US" smtClean="0"/>
              <a:t>5</a:t>
            </a:fld>
            <a:endParaRPr lang="en-US"/>
          </a:p>
        </p:txBody>
      </p:sp>
    </p:spTree>
    <p:extLst>
      <p:ext uri="{BB962C8B-B14F-4D97-AF65-F5344CB8AC3E}">
        <p14:creationId xmlns:p14="http://schemas.microsoft.com/office/powerpoint/2010/main" val="87679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Prove or “test”  is from </a:t>
            </a:r>
            <a:r>
              <a:rPr lang="el-GR" dirty="0"/>
              <a:t>δοκιμάζω</a:t>
            </a:r>
            <a:r>
              <a:rPr lang="en-US" dirty="0"/>
              <a:t> to test, examine, prove, </a:t>
            </a:r>
            <a:r>
              <a:rPr lang="en-US" dirty="0" err="1"/>
              <a:t>scrutinise</a:t>
            </a:r>
            <a:r>
              <a:rPr lang="en-US" dirty="0"/>
              <a:t> (to see whether a thing is genuine or not), as metals</a:t>
            </a:r>
          </a:p>
          <a:p>
            <a:pPr marL="171450" indent="-171450" rtl="0">
              <a:buFont typeface="Arial" panose="020B0604020202020204" pitchFamily="34" charset="0"/>
              <a:buChar char="•"/>
            </a:pPr>
            <a:r>
              <a:rPr lang="en-US" dirty="0"/>
              <a:t>Reprobates or “disqualified” is from ἀ</a:t>
            </a:r>
            <a:r>
              <a:rPr lang="en-US" dirty="0" err="1"/>
              <a:t>δόκιμος</a:t>
            </a:r>
            <a:r>
              <a:rPr lang="en-US" dirty="0"/>
              <a:t> 1) not standing the test, not approved 1a) properly used of metals and coins</a:t>
            </a:r>
          </a:p>
          <a:p>
            <a:pPr marL="171450" indent="-171450" rtl="0">
              <a:buFont typeface="Arial" panose="020B0604020202020204" pitchFamily="34" charset="0"/>
              <a:buChar char="•"/>
            </a:pPr>
            <a:r>
              <a:rPr lang="en-US" dirty="0"/>
              <a:t>Ezekiel 22:18  "Son of man, the house of Israel has become dross to Me; they are all bronze, tin, iron, and lead, in the midst of a furnace; they have become dross from silver.</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377882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Romans 9:3  For I could wish that I myself were accursed from Christ for my brethren, my countrymen according to the flesh,</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en-US" dirty="0"/>
              <a:t>Philippians 2:16-18  holding fast the word of life, so that I may rejoice in the day of Christ that I have not run in vain or labored in vain.  17  Yes, and if I am being poured out as a drink offering on the sacrifice and service of your faith, I am glad and rejoice with you all.  18  For the same reason you also be glad and rejoice with me.</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291777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1 Corinthians 1:10  Now I plead with you, brethren, by the name of our Lord Jesus Christ, that you all speak the same thing, and that there be no divisions among you, but that you be perfectly joined together in the same mind and in the same judgment.</a:t>
            </a:r>
          </a:p>
          <a:p>
            <a:pPr marL="171450" indent="-171450" rtl="0">
              <a:buFont typeface="Arial" panose="020B0604020202020204" pitchFamily="34" charset="0"/>
              <a:buChar char="•"/>
            </a:pPr>
            <a:r>
              <a:rPr lang="en-US" dirty="0"/>
              <a:t>Rom_16:16  Greet one another with a holy kiss. The churches of Christ greet you.</a:t>
            </a:r>
          </a:p>
          <a:p>
            <a:pPr marL="171450" indent="-171450" rtl="0">
              <a:buFont typeface="Arial" panose="020B0604020202020204" pitchFamily="34" charset="0"/>
              <a:buChar char="•"/>
            </a:pPr>
            <a:r>
              <a:rPr lang="en-US" dirty="0"/>
              <a:t>1Co_16:20  All the brethren greet you. Greet one another with a holy kiss.</a:t>
            </a:r>
          </a:p>
          <a:p>
            <a:pPr marL="171450" indent="-171450" rtl="0">
              <a:buFont typeface="Arial" panose="020B0604020202020204" pitchFamily="34" charset="0"/>
              <a:buChar char="•"/>
            </a:pPr>
            <a:r>
              <a:rPr lang="en-US" dirty="0"/>
              <a:t>1Th_5:26  Greet all the brethren with a holy kiss.</a:t>
            </a:r>
          </a:p>
          <a:p>
            <a:pPr marL="171450" indent="-171450" rtl="0">
              <a:buFont typeface="Arial" panose="020B0604020202020204" pitchFamily="34" charset="0"/>
              <a:buChar char="•"/>
            </a:pPr>
            <a:r>
              <a:rPr lang="en-US" dirty="0"/>
              <a:t>1 Peter 5:14  Greet one another with a kiss of love. Peace to you all who are in Christ Jesus. Amen.</a:t>
            </a:r>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238639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379327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2/28/2018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549" y="165101"/>
            <a:ext cx="8470899" cy="1519320"/>
          </a:xfrm>
        </p:spPr>
        <p:txBody>
          <a:bodyPr>
            <a:normAutofit fontScale="90000"/>
          </a:bodyPr>
          <a:lstStyle/>
          <a:p>
            <a:pPr algn="ctr"/>
            <a:r>
              <a:rPr lang="en-US" sz="5400" dirty="0">
                <a:latin typeface="Algerian" panose="04020705040A02060702" pitchFamily="82" charset="0"/>
              </a:rPr>
              <a:t>The Epistle of                   Second Corinthians</a:t>
            </a:r>
          </a:p>
        </p:txBody>
      </p:sp>
      <p:pic>
        <p:nvPicPr>
          <p:cNvPr id="3" name="Picture 2">
            <a:extLst>
              <a:ext uri="{FF2B5EF4-FFF2-40B4-BE49-F238E27FC236}">
                <a16:creationId xmlns:a16="http://schemas.microsoft.com/office/drawing/2014/main" id="{B3031893-1926-4A5E-A627-F781889D4BF5}"/>
              </a:ext>
            </a:extLst>
          </p:cNvPr>
          <p:cNvPicPr>
            <a:picLocks noChangeAspect="1"/>
          </p:cNvPicPr>
          <p:nvPr/>
        </p:nvPicPr>
        <p:blipFill>
          <a:blip r:embed="rId3"/>
          <a:stretch>
            <a:fillRect/>
          </a:stretch>
        </p:blipFill>
        <p:spPr>
          <a:xfrm>
            <a:off x="638481" y="1792973"/>
            <a:ext cx="7867034" cy="455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tx1">
                <a:lumMod val="50000"/>
                <a:lumOff val="50000"/>
              </a:schemeClr>
            </a:gs>
            <a:gs pos="56000">
              <a:schemeClr val="accent4">
                <a:lumMod val="20000"/>
                <a:lumOff val="80000"/>
              </a:schemeClr>
            </a:gs>
            <a:gs pos="36000">
              <a:schemeClr val="bg1">
                <a:lumMod val="7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177800" y="1060450"/>
            <a:ext cx="3073400" cy="473710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marL="0" marR="0" algn="ctr">
              <a:spcAft>
                <a:spcPts val="0"/>
              </a:spcAft>
            </a:pPr>
            <a:r>
              <a:rPr lang="en-US" sz="3100" b="1" kern="1200" dirty="0">
                <a:solidFill>
                  <a:schemeClr val="bg1"/>
                </a:solidFill>
                <a:latin typeface="+mj-lt"/>
                <a:ea typeface="+mj-ea"/>
                <a:cs typeface="+mj-cs"/>
              </a:rPr>
              <a:t>Lesson Schedule for our study of Second  Corinthians</a:t>
            </a: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r>
              <a:rPr lang="en-US" sz="2800" kern="1200" dirty="0">
                <a:solidFill>
                  <a:schemeClr val="bg1"/>
                </a:solidFill>
                <a:latin typeface="+mj-lt"/>
                <a:ea typeface="+mj-ea"/>
                <a:cs typeface="+mj-cs"/>
              </a:rPr>
              <a:t>Eastside Auditorium Winter Quarter</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2017-18</a:t>
            </a:r>
            <a:br>
              <a:rPr lang="en-US" sz="1100" kern="1200" dirty="0">
                <a:solidFill>
                  <a:schemeClr val="bg1"/>
                </a:solidFill>
                <a:latin typeface="+mj-lt"/>
                <a:ea typeface="+mj-ea"/>
                <a:cs typeface="+mj-cs"/>
              </a:rPr>
            </a:br>
            <a:endParaRPr lang="en-US" sz="1100" kern="1200" dirty="0">
              <a:solidFill>
                <a:schemeClr val="bg1"/>
              </a:solidFill>
              <a:latin typeface="+mj-lt"/>
              <a:ea typeface="+mj-ea"/>
              <a:cs typeface="+mj-cs"/>
            </a:endParaRPr>
          </a:p>
        </p:txBody>
      </p:sp>
      <p:cxnSp>
        <p:nvCxnSpPr>
          <p:cNvPr id="8" name="Straight Connector 7">
            <a:extLst>
              <a:ext uri="{FF2B5EF4-FFF2-40B4-BE49-F238E27FC236}">
                <a16:creationId xmlns:a16="http://schemas.microsoft.com/office/drawing/2014/main" id="{6E75A13B-6067-428B-9413-3D286C85D63F}"/>
              </a:ext>
            </a:extLst>
          </p:cNvPr>
          <p:cNvCxnSpPr/>
          <p:nvPr/>
        </p:nvCxnSpPr>
        <p:spPr>
          <a:xfrm>
            <a:off x="726791" y="3636077"/>
            <a:ext cx="1975417"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5659CA4D-895B-441E-8CDA-5F5B7E00028B}"/>
              </a:ext>
            </a:extLst>
          </p:cNvPr>
          <p:cNvPicPr>
            <a:picLocks noChangeAspect="1"/>
          </p:cNvPicPr>
          <p:nvPr/>
        </p:nvPicPr>
        <p:blipFill>
          <a:blip r:embed="rId3"/>
          <a:stretch>
            <a:fillRect/>
          </a:stretch>
        </p:blipFill>
        <p:spPr>
          <a:xfrm>
            <a:off x="3429000" y="133218"/>
            <a:ext cx="6306870" cy="669831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53370"/>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02131" y="982811"/>
            <a:ext cx="8739738" cy="6015791"/>
          </a:xfrm>
        </p:spPr>
        <p:txBody>
          <a:bodyPr>
            <a:normAutofit fontScale="92500" lnSpcReduction="20000"/>
          </a:bodyPr>
          <a:lstStyle/>
          <a:p>
            <a:pPr marL="0" lvl="0" indent="0">
              <a:buNone/>
            </a:pPr>
            <a:r>
              <a:rPr lang="en-US" sz="3500" b="1" dirty="0">
                <a:effectLst>
                  <a:glow rad="101600">
                    <a:schemeClr val="accent2">
                      <a:satMod val="175000"/>
                      <a:alpha val="40000"/>
                    </a:schemeClr>
                  </a:glow>
                </a:effectLst>
              </a:rPr>
              <a:t>Explanation of Paul’s Apostolic Ministry </a:t>
            </a:r>
            <a:r>
              <a:rPr lang="en-US" sz="3000" b="1" dirty="0">
                <a:effectLst>
                  <a:glow rad="101600">
                    <a:schemeClr val="accent2">
                      <a:satMod val="175000"/>
                      <a:alpha val="40000"/>
                    </a:schemeClr>
                  </a:glow>
                </a:effectLst>
              </a:rPr>
              <a:t>(1:1—6:10)</a:t>
            </a:r>
            <a:endParaRPr lang="en-US" sz="2600" dirty="0">
              <a:effectLst>
                <a:glow rad="101600">
                  <a:schemeClr val="accent2">
                    <a:satMod val="175000"/>
                    <a:alpha val="40000"/>
                  </a:schemeClr>
                </a:glow>
              </a:effectLst>
            </a:endParaRPr>
          </a:p>
          <a:p>
            <a:pPr marL="231775" lvl="1" indent="-231775"/>
            <a:r>
              <a:rPr lang="en-US" sz="3000" dirty="0">
                <a:effectLst>
                  <a:outerShdw blurRad="38100" dist="38100" dir="2700000" algn="tl">
                    <a:srgbClr val="000000">
                      <a:alpha val="43137"/>
                    </a:srgbClr>
                  </a:outerShdw>
                </a:effectLst>
              </a:rPr>
              <a:t>Greetings from “an apostle…by the will of God” </a:t>
            </a:r>
            <a:r>
              <a:rPr lang="en-US" sz="2800" dirty="0">
                <a:effectLst>
                  <a:outerShdw blurRad="38100" dist="38100" dir="2700000" algn="tl">
                    <a:srgbClr val="000000">
                      <a:alpha val="43137"/>
                    </a:srgbClr>
                  </a:outerShdw>
                </a:effectLst>
              </a:rPr>
              <a:t>(1:1-2)</a:t>
            </a:r>
            <a:endParaRPr lang="en-US" sz="3000" dirty="0">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Past events in Paul’s ministry </a:t>
            </a:r>
            <a:r>
              <a:rPr lang="en-US" sz="2600" dirty="0">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Trouble in Asia, but comfort from God (1:3-11)</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Plans for visiting Corinth (1:12-24)</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Writing out of love produces sorrow, yields forgiveness (2:1-11)</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Nature of the word Paul ministered</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Dual aroma of the gospel (2:12-17)</a:t>
            </a:r>
          </a:p>
          <a:p>
            <a:pPr marL="509588" lvl="2" indent="-277813"/>
            <a:r>
              <a:rPr lang="en-US" sz="2600" i="1" dirty="0">
                <a:solidFill>
                  <a:srgbClr val="990000"/>
                </a:solidFill>
                <a:effectLst>
                  <a:outerShdw blurRad="38100" dist="38100" dir="2700000" algn="tl">
                    <a:srgbClr val="000000">
                      <a:alpha val="43137"/>
                    </a:srgbClr>
                  </a:outerShdw>
                </a:effectLst>
              </a:rPr>
              <a:t>The word is ministered thru the Corinthians’ changed lives (3:1-5)</a:t>
            </a:r>
          </a:p>
          <a:p>
            <a:pPr marL="509588" lvl="2" indent="-277813"/>
            <a:r>
              <a:rPr lang="en-US" sz="2600" i="1" dirty="0">
                <a:solidFill>
                  <a:srgbClr val="990000"/>
                </a:solidFill>
                <a:effectLst>
                  <a:outerShdw blurRad="38100" dist="38100" dir="2700000" algn="tl">
                    <a:srgbClr val="000000">
                      <a:alpha val="43137"/>
                    </a:srgbClr>
                  </a:outerShdw>
                </a:effectLst>
              </a:rPr>
              <a:t>A ministry of the Spirit (3:6-18)</a:t>
            </a:r>
          </a:p>
          <a:p>
            <a:pPr marL="509588" lvl="2" indent="-277813"/>
            <a:r>
              <a:rPr lang="en-US" sz="2600" i="1" dirty="0">
                <a:solidFill>
                  <a:srgbClr val="990000"/>
                </a:solidFill>
                <a:effectLst>
                  <a:outerShdw blurRad="38100" dist="38100" dir="2700000" algn="tl">
                    <a:srgbClr val="000000">
                      <a:alpha val="43137"/>
                    </a:srgbClr>
                  </a:outerShdw>
                </a:effectLst>
              </a:rPr>
              <a:t>God’s treasure in earthen vessels (4:1-7)</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Motivation for ministering</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An eternal perspective (4:8-18)</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 future expectation (5:1-11)</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The love of Christ (5:12-16)</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Reconciling men to God (5:17-21)</a:t>
            </a:r>
            <a:endParaRPr lang="en-US" sz="2200" i="1" dirty="0">
              <a:solidFill>
                <a:srgbClr val="990000"/>
              </a:solidFill>
              <a:effectLst>
                <a:outerShdw blurRad="38100" dist="38100" dir="2700000" algn="tl">
                  <a:srgbClr val="000000">
                    <a:alpha val="43137"/>
                  </a:srgbClr>
                </a:outerShdw>
              </a:effectLst>
            </a:endParaRPr>
          </a:p>
          <a:p>
            <a:pPr marL="173038" lvl="1" indent="-173038"/>
            <a:r>
              <a:rPr lang="en-US" sz="2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Proof that Paul is a minister of God (6:1-10)</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220747"/>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56135" y="991402"/>
            <a:ext cx="8402854" cy="5866597"/>
          </a:xfrm>
        </p:spPr>
        <p:txBody>
          <a:bodyPr>
            <a:normAutofit lnSpcReduction="10000"/>
          </a:bodyPr>
          <a:lstStyle/>
          <a:p>
            <a:pPr marL="0" lvl="0" indent="0">
              <a:buNone/>
            </a:pPr>
            <a:r>
              <a:rPr lang="en-US" sz="3300" b="1" dirty="0">
                <a:effectLst>
                  <a:glow rad="101600">
                    <a:schemeClr val="accent2">
                      <a:satMod val="175000"/>
                      <a:alpha val="40000"/>
                    </a:schemeClr>
                  </a:glow>
                </a:effectLst>
              </a:rPr>
              <a:t>Exhortations to the Corinthians (6:11—9:15)</a:t>
            </a:r>
          </a:p>
          <a:p>
            <a:r>
              <a:rPr lang="en-US" sz="3300" dirty="0">
                <a:effectLst>
                  <a:outerShdw blurRad="38100" dist="38100" dir="2700000" algn="tl">
                    <a:srgbClr val="000000">
                      <a:alpha val="43137"/>
                    </a:srgbClr>
                  </a:outerShdw>
                </a:effectLst>
              </a:rPr>
              <a:t>Concerning fellowshipping darkness</a:t>
            </a:r>
          </a:p>
          <a:p>
            <a:pPr marL="509588" lvl="1" indent="-277813"/>
            <a:r>
              <a:rPr lang="en-US" sz="2600" i="1" dirty="0">
                <a:solidFill>
                  <a:srgbClr val="990000"/>
                </a:solidFill>
                <a:effectLst>
                  <a:outerShdw blurRad="38100" dist="38100" dir="2700000" algn="tl">
                    <a:srgbClr val="000000">
                      <a:alpha val="43137"/>
                    </a:srgbClr>
                  </a:outerShdw>
                </a:effectLst>
              </a:rPr>
              <a:t>The Corinthians must open their hearts and separate from the world (6:11—7:3)</a:t>
            </a:r>
          </a:p>
          <a:p>
            <a:pPr marL="509588" lvl="1" indent="-277813"/>
            <a:r>
              <a:rPr lang="en-US" sz="2600" i="1" dirty="0">
                <a:solidFill>
                  <a:srgbClr val="990000"/>
                </a:solidFill>
                <a:effectLst>
                  <a:outerShdw blurRad="38100" dist="38100" dir="2700000" algn="tl">
                    <a:srgbClr val="000000">
                      <a:alpha val="43137"/>
                    </a:srgbClr>
                  </a:outerShdw>
                </a:effectLst>
              </a:rPr>
              <a:t>Comfort and confidence in the Corinthians’ obedience (7:4-16)</a:t>
            </a:r>
          </a:p>
          <a:p>
            <a:pPr marL="282575" indent="-282575"/>
            <a:r>
              <a:rPr lang="en-US" sz="3000" dirty="0">
                <a:effectLst>
                  <a:outerShdw blurRad="38100" dist="38100" dir="2700000" algn="tl">
                    <a:srgbClr val="000000">
                      <a:alpha val="43137"/>
                    </a:srgbClr>
                  </a:outerShdw>
                </a:effectLst>
              </a:rPr>
              <a:t>Concerning the collection for the saints. 	      The Corinthians are to do the following</a:t>
            </a:r>
            <a:r>
              <a:rPr lang="en-US" sz="3700" dirty="0">
                <a:effectLst>
                  <a:outerShdw blurRad="38100" dist="38100" dir="2700000" algn="tl">
                    <a:srgbClr val="000000">
                      <a:alpha val="43137"/>
                    </a:srgbClr>
                  </a:outerShdw>
                </a:effectLst>
              </a:rPr>
              <a:t>:</a:t>
            </a:r>
          </a:p>
          <a:p>
            <a:pPr marL="509588" lvl="1" indent="-277813"/>
            <a:r>
              <a:rPr lang="en-US" sz="2600" i="1" dirty="0">
                <a:solidFill>
                  <a:srgbClr val="990000"/>
                </a:solidFill>
                <a:effectLst>
                  <a:outerShdw blurRad="38100" dist="38100" dir="2700000" algn="tl">
                    <a:srgbClr val="000000">
                      <a:alpha val="43137"/>
                    </a:srgbClr>
                  </a:outerShdw>
                </a:effectLst>
              </a:rPr>
              <a:t>Follow the examples of Christ and the Macedonian churches (8:1-9)</a:t>
            </a:r>
          </a:p>
          <a:p>
            <a:pPr marL="509588" lvl="1" indent="-277813"/>
            <a:r>
              <a:rPr lang="en-US" sz="2600" i="1" dirty="0">
                <a:solidFill>
                  <a:srgbClr val="990000"/>
                </a:solidFill>
                <a:effectLst>
                  <a:outerShdw blurRad="38100" dist="38100" dir="2700000" algn="tl">
                    <a:srgbClr val="000000">
                      <a:alpha val="43137"/>
                    </a:srgbClr>
                  </a:outerShdw>
                </a:effectLst>
              </a:rPr>
              <a:t>Complete what had been planned and purposed (8:10-15)</a:t>
            </a:r>
          </a:p>
          <a:p>
            <a:pPr marL="509588" lvl="1" indent="-277813"/>
            <a:r>
              <a:rPr lang="en-US" sz="2600" i="1" dirty="0">
                <a:solidFill>
                  <a:srgbClr val="990000"/>
                </a:solidFill>
                <a:effectLst>
                  <a:outerShdw blurRad="38100" dist="38100" dir="2700000" algn="tl">
                    <a:srgbClr val="000000">
                      <a:alpha val="43137"/>
                    </a:srgbClr>
                  </a:outerShdw>
                </a:effectLst>
              </a:rPr>
              <a:t>Prove themselves (8:16—9:5)</a:t>
            </a:r>
          </a:p>
          <a:p>
            <a:pPr marL="509588" lvl="1" indent="-277813"/>
            <a:r>
              <a:rPr lang="en-US" sz="2600" i="1" dirty="0">
                <a:solidFill>
                  <a:srgbClr val="990000"/>
                </a:solidFill>
                <a:effectLst>
                  <a:outerShdw blurRad="38100" dist="38100" dir="2700000" algn="tl">
                    <a:srgbClr val="000000">
                      <a:alpha val="43137"/>
                    </a:srgbClr>
                  </a:outerShdw>
                </a:effectLst>
              </a:rPr>
              <a:t>Sow that they might reap, in order to have more to sow (9:6-15)</a:t>
            </a:r>
          </a:p>
          <a:p>
            <a:endParaRPr lang="en-US" dirty="0"/>
          </a:p>
        </p:txBody>
      </p:sp>
    </p:spTree>
    <p:extLst>
      <p:ext uri="{BB962C8B-B14F-4D97-AF65-F5344CB8AC3E}">
        <p14:creationId xmlns:p14="http://schemas.microsoft.com/office/powerpoint/2010/main" val="140500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27852"/>
            <a:ext cx="7886700" cy="1084932"/>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04261" y="1101213"/>
            <a:ext cx="8277726" cy="5756787"/>
          </a:xfrm>
        </p:spPr>
        <p:txBody>
          <a:bodyPr>
            <a:normAutofit fontScale="92500" lnSpcReduction="10000"/>
          </a:bodyPr>
          <a:lstStyle/>
          <a:p>
            <a:pPr marL="0" lvl="0" indent="0">
              <a:buNone/>
            </a:pPr>
            <a:r>
              <a:rPr lang="en-US" sz="3500" b="1" dirty="0">
                <a:effectLst>
                  <a:glow rad="101600">
                    <a:schemeClr val="accent2">
                      <a:satMod val="175000"/>
                      <a:alpha val="40000"/>
                    </a:schemeClr>
                  </a:glow>
                </a:effectLst>
              </a:rPr>
              <a:t>Exoneration of Paul’s Apostleship (10:1—13:10)</a:t>
            </a:r>
          </a:p>
          <a:p>
            <a:r>
              <a:rPr lang="en-US" sz="3000" dirty="0">
                <a:effectLst>
                  <a:outerShdw blurRad="38100" dist="38100" dir="2700000" algn="tl">
                    <a:srgbClr val="000000">
                      <a:alpha val="43137"/>
                    </a:srgbClr>
                  </a:outerShdw>
                </a:effectLst>
              </a:rPr>
              <a:t>Paul’s ministry cannot be measured “according to the flesh” (10:1-18)</a:t>
            </a:r>
          </a:p>
          <a:p>
            <a:r>
              <a:rPr lang="en-US" sz="3000" dirty="0">
                <a:effectLst>
                  <a:outerShdw blurRad="38100" dist="38100" dir="2700000" algn="tl">
                    <a:srgbClr val="000000">
                      <a:alpha val="43137"/>
                    </a:srgbClr>
                  </a:outerShdw>
                </a:effectLst>
              </a:rPr>
              <a:t>Paul must boast:</a:t>
            </a:r>
          </a:p>
          <a:p>
            <a:pPr marL="461963" lvl="1" indent="-230188"/>
            <a:r>
              <a:rPr lang="en-US" sz="3000" i="1" dirty="0">
                <a:solidFill>
                  <a:srgbClr val="990000"/>
                </a:solidFill>
                <a:effectLst>
                  <a:outerShdw blurRad="38100" dist="38100" dir="2700000" algn="tl">
                    <a:srgbClr val="000000">
                      <a:alpha val="43137"/>
                    </a:srgbClr>
                  </a:outerShdw>
                </a:effectLst>
              </a:rPr>
              <a:t>His selflessness excludes others from being regarded as apostles (11:1-15)</a:t>
            </a:r>
          </a:p>
          <a:p>
            <a:pPr marL="461963" lvl="1" indent="-230188"/>
            <a:r>
              <a:rPr lang="en-US" sz="3000" i="1" dirty="0">
                <a:solidFill>
                  <a:srgbClr val="990000"/>
                </a:solidFill>
                <a:effectLst>
                  <a:outerShdw blurRad="38100" dist="38100" dir="2700000" algn="tl">
                    <a:srgbClr val="000000">
                      <a:alpha val="43137"/>
                    </a:srgbClr>
                  </a:outerShdw>
                </a:effectLst>
              </a:rPr>
              <a:t>His willingness to suffer (11:16-33)</a:t>
            </a:r>
          </a:p>
          <a:p>
            <a:pPr marL="461963" lvl="1" indent="-230188"/>
            <a:r>
              <a:rPr lang="en-US" sz="3000" i="1" dirty="0">
                <a:solidFill>
                  <a:srgbClr val="990000"/>
                </a:solidFill>
                <a:effectLst>
                  <a:outerShdw blurRad="38100" dist="38100" dir="2700000" algn="tl">
                    <a:srgbClr val="000000">
                      <a:alpha val="43137"/>
                    </a:srgbClr>
                  </a:outerShdw>
                </a:effectLst>
              </a:rPr>
              <a:t>His exaltation due to his revelations is tempered by infirmity (12:1-10)</a:t>
            </a:r>
          </a:p>
          <a:p>
            <a:pPr marL="461963" lvl="1" indent="-230188"/>
            <a:r>
              <a:rPr lang="en-US" sz="3000" i="1" dirty="0">
                <a:solidFill>
                  <a:srgbClr val="990000"/>
                </a:solidFill>
                <a:effectLst>
                  <a:outerShdw blurRad="38100" dist="38100" dir="2700000" algn="tl">
                    <a:srgbClr val="000000">
                      <a:alpha val="43137"/>
                    </a:srgbClr>
                  </a:outerShdw>
                </a:effectLst>
              </a:rPr>
              <a:t>His miracles (12:11-13)</a:t>
            </a:r>
          </a:p>
          <a:p>
            <a:pPr marL="461963" lvl="1" indent="-230188"/>
            <a:r>
              <a:rPr lang="en-US" sz="3000" i="1" dirty="0">
                <a:solidFill>
                  <a:srgbClr val="990000"/>
                </a:solidFill>
                <a:effectLst>
                  <a:outerShdw blurRad="38100" dist="38100" dir="2700000" algn="tl">
                    <a:srgbClr val="000000">
                      <a:alpha val="43137"/>
                    </a:srgbClr>
                  </a:outerShdw>
                </a:effectLst>
              </a:rPr>
              <a:t>He spent and was spent so as not to burden the Corinthians (12:14-18)</a:t>
            </a:r>
          </a:p>
          <a:p>
            <a:pPr marL="461963" lvl="1" indent="-230188"/>
            <a:r>
              <a:rPr lang="en-US" sz="3000" i="1" dirty="0">
                <a:solidFill>
                  <a:srgbClr val="990000"/>
                </a:solidFill>
                <a:effectLst>
                  <a:outerShdw blurRad="38100" dist="38100" dir="2700000" algn="tl">
                    <a:srgbClr val="000000">
                      <a:alpha val="43137"/>
                    </a:srgbClr>
                  </a:outerShdw>
                </a:effectLst>
              </a:rPr>
              <a:t>His desire for their edification (12:19—13:10)</a:t>
            </a:r>
          </a:p>
          <a:p>
            <a:pPr marL="0" indent="0">
              <a:buNone/>
            </a:pPr>
            <a:r>
              <a:rPr lang="en-US"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Conclusion (13:11-14)</a:t>
            </a:r>
          </a:p>
          <a:p>
            <a:endParaRPr lang="en-US" dirty="0"/>
          </a:p>
        </p:txBody>
      </p:sp>
    </p:spTree>
    <p:extLst>
      <p:ext uri="{BB962C8B-B14F-4D97-AF65-F5344CB8AC3E}">
        <p14:creationId xmlns:p14="http://schemas.microsoft.com/office/powerpoint/2010/main" val="34702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Admonitions to Repent Before His Visit</a:t>
            </a:r>
            <a:br>
              <a:rPr lang="en-US" sz="4000" dirty="0">
                <a:latin typeface="Berlin Sans FB Demi" panose="020E0802020502020306" pitchFamily="34" charset="0"/>
              </a:rPr>
            </a:br>
            <a:r>
              <a:rPr lang="en-US" sz="2800" dirty="0">
                <a:latin typeface="Berlin Sans FB" panose="020E0602020502020306" pitchFamily="34" charset="0"/>
              </a:rPr>
              <a:t>(2 Corinthians 13:1-14)</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67435"/>
            <a:ext cx="8621971" cy="5190565"/>
          </a:xfrm>
        </p:spPr>
        <p:txBody>
          <a:bodyPr>
            <a:noAutofit/>
          </a:bodyPr>
          <a:lstStyle/>
          <a:p>
            <a:pPr marL="231775" lvl="1" indent="-227013">
              <a:spcBef>
                <a:spcPts val="0"/>
              </a:spcBef>
            </a:pPr>
            <a:r>
              <a:rPr lang="en-US" sz="3200" b="1" dirty="0">
                <a:solidFill>
                  <a:schemeClr val="tx1">
                    <a:lumMod val="95000"/>
                    <a:lumOff val="5000"/>
                  </a:schemeClr>
                </a:solidFill>
              </a:rPr>
              <a:t>Paul’s visit will be characterized by justice and discipline (13:1-2) </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This will be Paul’s third visit.</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The sins and shortcomings that remain among the Corinthians will be established by two or three witnesses (Deut. 19:15; Matthew 18:16)</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Paul repeats that his intention is to discipline those who need it (2 Cor. 10:6, 10-11; 1 Cor. 4:18, 21)</a:t>
            </a:r>
          </a:p>
          <a:p>
            <a:pPr marL="282575" lvl="2">
              <a:spcBef>
                <a:spcPts val="0"/>
              </a:spcBef>
            </a:pPr>
            <a:r>
              <a:rPr lang="en-US" sz="3200" b="1" dirty="0"/>
              <a:t>The power of Christ which worked in the Corinthians, and by which He was raised from the dead, will empower Paul’s actions toward the Corinthians (13:3-4; Ephesians 1:19-20)</a:t>
            </a:r>
            <a:endParaRPr lang="en-US" sz="2800" b="1" dirty="0"/>
          </a:p>
        </p:txBody>
      </p:sp>
    </p:spTree>
    <p:extLst>
      <p:ext uri="{BB962C8B-B14F-4D97-AF65-F5344CB8AC3E}">
        <p14:creationId xmlns:p14="http://schemas.microsoft.com/office/powerpoint/2010/main" val="107479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Admonitions to Repent Before His Visit</a:t>
            </a:r>
            <a:br>
              <a:rPr lang="en-US" sz="4000" dirty="0">
                <a:latin typeface="Berlin Sans FB Demi" panose="020E0802020502020306" pitchFamily="34" charset="0"/>
              </a:rPr>
            </a:br>
            <a:r>
              <a:rPr lang="en-US" sz="2800" dirty="0">
                <a:latin typeface="Berlin Sans FB" panose="020E0602020502020306" pitchFamily="34" charset="0"/>
              </a:rPr>
              <a:t>(2 Corinthians 13:1-14)</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67435"/>
            <a:ext cx="8621971" cy="5190565"/>
          </a:xfrm>
        </p:spPr>
        <p:txBody>
          <a:bodyPr>
            <a:noAutofit/>
          </a:bodyPr>
          <a:lstStyle/>
          <a:p>
            <a:pPr marL="231775" lvl="1" indent="-227013">
              <a:spcBef>
                <a:spcPts val="0"/>
              </a:spcBef>
            </a:pPr>
            <a:r>
              <a:rPr lang="en-US" sz="3200" b="1" dirty="0">
                <a:solidFill>
                  <a:schemeClr val="tx1">
                    <a:lumMod val="95000"/>
                    <a:lumOff val="5000"/>
                  </a:schemeClr>
                </a:solidFill>
              </a:rPr>
              <a:t>Paul encourages self-examination (13:5-6) </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The Corinthians needed to fully vet themselves.  They must test the quality of their “metal” to see if Jesus is truly in them! (Ezekiel 22:18)</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Paul’s expectation is that when they test Paul they will clearly see that he passes the test!</a:t>
            </a:r>
          </a:p>
          <a:p>
            <a:pPr marL="282575" lvl="2">
              <a:spcBef>
                <a:spcPts val="0"/>
              </a:spcBef>
            </a:pPr>
            <a:endParaRPr lang="en-US" sz="2800" i="1" dirty="0">
              <a:solidFill>
                <a:srgbClr val="99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15976"/>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Admonitions to Repent Before His Visit</a:t>
            </a:r>
            <a:br>
              <a:rPr lang="en-US" sz="4000" dirty="0">
                <a:latin typeface="Berlin Sans FB Demi" panose="020E0802020502020306" pitchFamily="34" charset="0"/>
              </a:rPr>
            </a:br>
            <a:r>
              <a:rPr lang="en-US" sz="2800" dirty="0">
                <a:latin typeface="Berlin Sans FB" panose="020E0602020502020306" pitchFamily="34" charset="0"/>
              </a:rPr>
              <a:t>(2 Corinthians 13:1-14)</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544474"/>
            <a:ext cx="8621971" cy="5313526"/>
          </a:xfrm>
        </p:spPr>
        <p:txBody>
          <a:bodyPr>
            <a:noAutofit/>
          </a:bodyPr>
          <a:lstStyle/>
          <a:p>
            <a:pPr marL="282575" lvl="2">
              <a:spcBef>
                <a:spcPts val="0"/>
              </a:spcBef>
            </a:pPr>
            <a:r>
              <a:rPr lang="en-US" sz="3200" b="1" dirty="0"/>
              <a:t>Paul prays that the Corinthians would do right! (13:7-9)</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His motive was not his own vindication  – he would rather that the Corinthians were honorable even if it seemed that Paul did not pass the test (cf. Romans 9:3)</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All of Paul’s motives and actions were “for the truth.”</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Paul is glad to be weak through suffering and sacrifice if it results in the Corinthians being strong    (Philippians 2:16-18)</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He prays that the Corinthians may be complete.</a:t>
            </a:r>
          </a:p>
          <a:p>
            <a:pPr marL="285750" lvl="2" indent="-285750">
              <a:spcBef>
                <a:spcPts val="0"/>
              </a:spcBef>
            </a:pPr>
            <a:r>
              <a:rPr lang="en-US" sz="3200" b="1" dirty="0">
                <a:solidFill>
                  <a:schemeClr val="tx1">
                    <a:lumMod val="95000"/>
                    <a:lumOff val="5000"/>
                  </a:schemeClr>
                </a:solidFill>
              </a:rPr>
              <a:t>His sharp tone is meant to preclude an unpleasant visit and enable him to use his authority for edification (13:10; 10:2, 8)</a:t>
            </a:r>
          </a:p>
        </p:txBody>
      </p:sp>
    </p:spTree>
    <p:extLst>
      <p:ext uri="{BB962C8B-B14F-4D97-AF65-F5344CB8AC3E}">
        <p14:creationId xmlns:p14="http://schemas.microsoft.com/office/powerpoint/2010/main" val="287808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15976"/>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Admonitions to Repent Before His Visit</a:t>
            </a:r>
            <a:br>
              <a:rPr lang="en-US" sz="4000" dirty="0">
                <a:latin typeface="Berlin Sans FB Demi" panose="020E0802020502020306" pitchFamily="34" charset="0"/>
              </a:rPr>
            </a:br>
            <a:r>
              <a:rPr lang="en-US" sz="2800" dirty="0">
                <a:latin typeface="Berlin Sans FB" panose="020E0602020502020306" pitchFamily="34" charset="0"/>
              </a:rPr>
              <a:t>(2 Corinthians 13:1-14)</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55560"/>
            <a:ext cx="8621971" cy="5202440"/>
          </a:xfrm>
        </p:spPr>
        <p:txBody>
          <a:bodyPr>
            <a:noAutofit/>
          </a:bodyPr>
          <a:lstStyle/>
          <a:p>
            <a:pPr marL="282575" lvl="2">
              <a:spcBef>
                <a:spcPts val="0"/>
              </a:spcBef>
            </a:pPr>
            <a:r>
              <a:rPr lang="en-US" sz="3200" b="1" dirty="0"/>
              <a:t>Final exhortations (13:11-12)</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Farewell</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Become complete (7:1; 13:9)</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Be of good comfort (1:3-4; 2:7)</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Be of one mind, live in peace; and the God of love and peace will be with you (1 Corinthians 1:10)</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Greet one another with a holy kiss*</a:t>
            </a:r>
          </a:p>
          <a:p>
            <a:pPr marL="285750" lvl="2" indent="-285750">
              <a:spcBef>
                <a:spcPts val="0"/>
              </a:spcBef>
            </a:pPr>
            <a:r>
              <a:rPr lang="en-US" sz="3200" b="1" dirty="0">
                <a:solidFill>
                  <a:schemeClr val="tx1">
                    <a:lumMod val="95000"/>
                    <a:lumOff val="5000"/>
                  </a:schemeClr>
                </a:solidFill>
              </a:rPr>
              <a:t>Greetings &amp; grace (13:13-14)</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All the saints greet you.  </a:t>
            </a:r>
          </a:p>
          <a:p>
            <a:pPr marL="511175" lvl="3" indent="-225425">
              <a:spcBef>
                <a:spcPts val="0"/>
              </a:spcBef>
            </a:pPr>
            <a:r>
              <a:rPr lang="en-US" sz="2800" i="1" dirty="0">
                <a:solidFill>
                  <a:srgbClr val="990000"/>
                </a:solidFill>
                <a:effectLst>
                  <a:outerShdw blurRad="38100" dist="38100" dir="2700000" algn="tl">
                    <a:srgbClr val="000000">
                      <a:alpha val="43137"/>
                    </a:srgbClr>
                  </a:outerShdw>
                </a:effectLst>
              </a:rPr>
              <a:t>The grace of the Lord Jesus Christ, and the love of God, and the communion of the Holy Spirit be with you all. Amen.</a:t>
            </a:r>
          </a:p>
        </p:txBody>
      </p:sp>
    </p:spTree>
    <p:extLst>
      <p:ext uri="{BB962C8B-B14F-4D97-AF65-F5344CB8AC3E}">
        <p14:creationId xmlns:p14="http://schemas.microsoft.com/office/powerpoint/2010/main" val="170653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A5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3D6EBB1-AF6E-4507-A1F2-707EEA4514E6}"/>
              </a:ext>
            </a:extLst>
          </p:cNvPr>
          <p:cNvPicPr>
            <a:picLocks noChangeAspect="1"/>
          </p:cNvPicPr>
          <p:nvPr/>
        </p:nvPicPr>
        <p:blipFill rotWithShape="1">
          <a:blip r:embed="rId3"/>
          <a:srcRect l="3979" r="6769" b="-1"/>
          <a:stretch/>
        </p:blipFill>
        <p:spPr>
          <a:xfrm>
            <a:off x="245660" y="321733"/>
            <a:ext cx="5293729" cy="4107392"/>
          </a:xfrm>
          <a:prstGeom prst="rect">
            <a:avLst/>
          </a:prstGeom>
        </p:spPr>
      </p:pic>
      <p:sp>
        <p:nvSpPr>
          <p:cNvPr id="2" name="Title 1">
            <a:extLst>
              <a:ext uri="{FF2B5EF4-FFF2-40B4-BE49-F238E27FC236}">
                <a16:creationId xmlns:a16="http://schemas.microsoft.com/office/drawing/2014/main" id="{F2819F4A-F23E-40C3-8770-1DD1A909B85E}"/>
              </a:ext>
            </a:extLst>
          </p:cNvPr>
          <p:cNvSpPr>
            <a:spLocks noGrp="1"/>
          </p:cNvSpPr>
          <p:nvPr>
            <p:ph type="title"/>
          </p:nvPr>
        </p:nvSpPr>
        <p:spPr>
          <a:xfrm>
            <a:off x="393192" y="4767072"/>
            <a:ext cx="4945641" cy="1625210"/>
          </a:xfrm>
        </p:spPr>
        <p:txBody>
          <a:bodyPr>
            <a:normAutofit/>
          </a:bodyPr>
          <a:lstStyle/>
          <a:p>
            <a:pPr algn="r"/>
            <a:r>
              <a:rPr lang="en-US" dirty="0">
                <a:solidFill>
                  <a:srgbClr val="FFFFFF"/>
                </a:solidFill>
              </a:rPr>
              <a:t>2 Corinthians </a:t>
            </a:r>
            <a:r>
              <a:rPr lang="en-US" sz="5400" dirty="0">
                <a:solidFill>
                  <a:srgbClr val="FFFFFF"/>
                </a:solidFill>
                <a:latin typeface="Castellar" panose="020A0402060406010301" pitchFamily="18" charset="0"/>
              </a:rPr>
              <a:t>REVIEW</a:t>
            </a:r>
            <a:endParaRPr lang="en-US" dirty="0">
              <a:solidFill>
                <a:srgbClr val="FFFFFF"/>
              </a:solidFill>
              <a:latin typeface="Castellar" panose="020A0402060406010301" pitchFamily="18" charset="0"/>
            </a:endParaRPr>
          </a:p>
        </p:txBody>
      </p:sp>
      <p:sp>
        <p:nvSpPr>
          <p:cNvPr id="3" name="Content Placeholder 2">
            <a:extLst>
              <a:ext uri="{FF2B5EF4-FFF2-40B4-BE49-F238E27FC236}">
                <a16:creationId xmlns:a16="http://schemas.microsoft.com/office/drawing/2014/main" id="{403ECF32-D029-4BBF-9539-EE1BF54A0B2D}"/>
              </a:ext>
            </a:extLst>
          </p:cNvPr>
          <p:cNvSpPr>
            <a:spLocks noGrp="1"/>
          </p:cNvSpPr>
          <p:nvPr>
            <p:ph idx="1"/>
          </p:nvPr>
        </p:nvSpPr>
        <p:spPr>
          <a:xfrm>
            <a:off x="5646630" y="427512"/>
            <a:ext cx="3251710" cy="6108754"/>
          </a:xfrm>
        </p:spPr>
        <p:txBody>
          <a:bodyPr anchor="ctr">
            <a:normAutofit lnSpcReduction="10000"/>
          </a:bodyPr>
          <a:lstStyle/>
          <a:p>
            <a:pPr marL="166688" indent="-166688"/>
            <a:r>
              <a:rPr lang="en-US" sz="2400" i="1" dirty="0">
                <a:solidFill>
                  <a:srgbClr val="FFFFFF"/>
                </a:solidFill>
              </a:rPr>
              <a:t>What truths have we learned about the character and ministry of the apostle Paul from chapters 1-6.</a:t>
            </a:r>
          </a:p>
          <a:p>
            <a:pPr marL="166688" indent="-166688"/>
            <a:r>
              <a:rPr lang="en-US" sz="2400" i="1" dirty="0">
                <a:solidFill>
                  <a:srgbClr val="FFFFFF"/>
                </a:solidFill>
              </a:rPr>
              <a:t>In chapters 7-9, Paul exhorted the Corinthians to holiness and charity.  How does the condition of the heart relate to those qualities?</a:t>
            </a:r>
          </a:p>
          <a:p>
            <a:pPr marL="166688" indent="-166688"/>
            <a:r>
              <a:rPr lang="en-US" sz="2400" i="1" dirty="0">
                <a:solidFill>
                  <a:srgbClr val="FFFFFF"/>
                </a:solidFill>
              </a:rPr>
              <a:t>In chapters 10-13, what facts does Paul present to prove himself a genuine apostle, in contrast to those who were false apostles? </a:t>
            </a:r>
          </a:p>
          <a:p>
            <a:endParaRPr lang="en-US" sz="1700" dirty="0">
              <a:solidFill>
                <a:srgbClr val="FFFFFF"/>
              </a:solidFill>
            </a:endParaRPr>
          </a:p>
        </p:txBody>
      </p:sp>
    </p:spTree>
    <p:extLst>
      <p:ext uri="{BB962C8B-B14F-4D97-AF65-F5344CB8AC3E}">
        <p14:creationId xmlns:p14="http://schemas.microsoft.com/office/powerpoint/2010/main" val="8631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7635</TotalTime>
  <Words>686</Words>
  <Application>Microsoft Office PowerPoint</Application>
  <PresentationFormat>On-screen Show (4:3)</PresentationFormat>
  <Paragraphs>98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Berlin Sans FB</vt:lpstr>
      <vt:lpstr>Berlin Sans FB Demi</vt:lpstr>
      <vt:lpstr>Arial</vt:lpstr>
      <vt:lpstr>Calibri Light</vt:lpstr>
      <vt:lpstr>Algerian</vt:lpstr>
      <vt:lpstr>Calibri</vt:lpstr>
      <vt:lpstr>Castellar</vt:lpstr>
      <vt:lpstr>Office Theme</vt:lpstr>
      <vt:lpstr>The Epistle of                   Second Corinthians</vt:lpstr>
      <vt:lpstr>Outline of 2nd Corinthians</vt:lpstr>
      <vt:lpstr>Outline of 2nd Corinthians</vt:lpstr>
      <vt:lpstr>Outline of 2nd Corinthians</vt:lpstr>
      <vt:lpstr>Exoneration of Paul’s Apostleship: Admonitions to Repent Before His Visit (2 Corinthians 13:1-14)</vt:lpstr>
      <vt:lpstr>Exoneration of Paul’s Apostleship: Admonitions to Repent Before His Visit (2 Corinthians 13:1-14)</vt:lpstr>
      <vt:lpstr>Exoneration of Paul’s Apostleship: Admonitions to Repent Before His Visit (2 Corinthians 13:1-14)</vt:lpstr>
      <vt:lpstr>Exoneration of Paul’s Apostleship: Admonitions to Repent Before His Visit (2 Corinthians 13:1-14)</vt:lpstr>
      <vt:lpstr>2 Corinthians REVIEW</vt:lpstr>
      <vt:lpstr>Lesson Schedule for our study of Second  Corinthians   Eastside Auditorium Winter Quarter 2017-18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683</cp:revision>
  <cp:lastPrinted>2018-02-27T17:18:46Z</cp:lastPrinted>
  <dcterms:created xsi:type="dcterms:W3CDTF">2017-02-28T16:48:13Z</dcterms:created>
  <dcterms:modified xsi:type="dcterms:W3CDTF">2018-02-28T16:57:35Z</dcterms:modified>
</cp:coreProperties>
</file>