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embeddedFontLs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12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37234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70889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00814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96567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1775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795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1683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3201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03753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92030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17422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8/30/2018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3662117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933323"/>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0" y="3732191"/>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129941" y="1438977"/>
            <a:ext cx="8884118" cy="5419023"/>
          </a:xfrm>
        </p:spPr>
        <p:txBody>
          <a:bodyPr>
            <a:normAutofit fontScale="92500" lnSpcReduction="10000"/>
          </a:bodyPr>
          <a:lstStyle/>
          <a:p>
            <a:pPr marL="0" indent="0">
              <a:buNone/>
            </a:pPr>
            <a:r>
              <a:rPr lang="en-US" sz="3200" b="1" i="1" u="sng" dirty="0">
                <a:effectLst>
                  <a:outerShdw blurRad="38100" dist="38100" dir="2700000" algn="tl">
                    <a:srgbClr val="000000">
                      <a:alpha val="43137"/>
                    </a:srgbClr>
                  </a:outerShdw>
                </a:effectLst>
              </a:rPr>
              <a:t>Ezekiel the man</a:t>
            </a:r>
          </a:p>
          <a:p>
            <a:pPr>
              <a:spcBef>
                <a:spcPts val="300"/>
              </a:spcBef>
            </a:pPr>
            <a:r>
              <a:rPr lang="en-US" sz="3200" dirty="0"/>
              <a:t>His name means “God strengthens” </a:t>
            </a:r>
            <a:r>
              <a:rPr lang="en-US" sz="3000" dirty="0"/>
              <a:t>(Ezek. 2:3-5; 3:7-11)</a:t>
            </a:r>
            <a:endParaRPr lang="en-US" sz="3200" dirty="0"/>
          </a:p>
          <a:p>
            <a:pPr>
              <a:spcBef>
                <a:spcPts val="300"/>
              </a:spcBef>
            </a:pPr>
            <a:r>
              <a:rPr lang="en-US" sz="3200" dirty="0"/>
              <a:t>He was born in 622 B.C. during the reign of Josiah and grew up </a:t>
            </a:r>
            <a:r>
              <a:rPr lang="en-US" sz="3200"/>
              <a:t>in Judah</a:t>
            </a:r>
            <a:endParaRPr lang="en-US" sz="3200" dirty="0"/>
          </a:p>
          <a:p>
            <a:pPr marL="236538" indent="-236538">
              <a:spcBef>
                <a:spcPts val="300"/>
              </a:spcBef>
            </a:pPr>
            <a:r>
              <a:rPr lang="en-US" sz="3200" dirty="0"/>
              <a:t>He would have witnessed the first Jewish captives being taken off to Babylon in 605 B.C. by Nebuchadnezzar (Daniel 1:1-4)</a:t>
            </a:r>
          </a:p>
          <a:p>
            <a:pPr marL="236538" indent="-236538">
              <a:spcBef>
                <a:spcPts val="300"/>
              </a:spcBef>
            </a:pPr>
            <a:r>
              <a:rPr lang="en-US" sz="3200" dirty="0"/>
              <a:t>He was 25 years old when he was taken into captivity (Ezek. 1:1-2)</a:t>
            </a:r>
          </a:p>
          <a:p>
            <a:pPr lvl="1">
              <a:spcBef>
                <a:spcPts val="300"/>
              </a:spcBef>
            </a:pPr>
            <a:r>
              <a:rPr lang="en-US" sz="3000" i="1" dirty="0">
                <a:solidFill>
                  <a:srgbClr val="800000"/>
                </a:solidFill>
                <a:effectLst>
                  <a:outerShdw blurRad="38100" dist="38100" dir="2700000" algn="tl">
                    <a:srgbClr val="000000">
                      <a:alpha val="43137"/>
                    </a:srgbClr>
                  </a:outerShdw>
                </a:effectLst>
              </a:rPr>
              <a:t>This was 597 B.C. when Jehoiachin and 10,000 Jews were taken captive (2 Kings 24:10-16)</a:t>
            </a:r>
          </a:p>
          <a:p>
            <a:pPr>
              <a:spcBef>
                <a:spcPts val="300"/>
              </a:spcBef>
            </a:pPr>
            <a:r>
              <a:rPr lang="en-US" sz="3200" dirty="0"/>
              <a:t>Five years later (592 B.C.) he was called to be a prophet and continued in that role until at least 570 B.C. (29:17)</a:t>
            </a:r>
          </a:p>
          <a:p>
            <a:pPr lvl="1"/>
            <a:endParaRPr lang="en-US" sz="2800" dirty="0"/>
          </a:p>
          <a:p>
            <a:pPr lvl="1"/>
            <a:endParaRPr lang="en-US" sz="2800" dirty="0"/>
          </a:p>
        </p:txBody>
      </p:sp>
    </p:spTree>
    <p:extLst>
      <p:ext uri="{BB962C8B-B14F-4D97-AF65-F5344CB8AC3E}">
        <p14:creationId xmlns:p14="http://schemas.microsoft.com/office/powerpoint/2010/main" val="27398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754" y="1559293"/>
            <a:ext cx="9009246" cy="5298707"/>
          </a:xfrm>
        </p:spPr>
        <p:txBody>
          <a:bodyPr>
            <a:normAutofit fontScale="92500" lnSpcReduction="10000"/>
          </a:bodyPr>
          <a:lstStyle/>
          <a:p>
            <a:pPr marL="0" indent="0">
              <a:buNone/>
            </a:pPr>
            <a:r>
              <a:rPr lang="en-US" sz="3200" b="1" i="1" u="sng" dirty="0">
                <a:effectLst>
                  <a:outerShdw blurRad="38100" dist="38100" dir="2700000" algn="tl">
                    <a:srgbClr val="000000">
                      <a:alpha val="43137"/>
                    </a:srgbClr>
                  </a:outerShdw>
                </a:effectLst>
              </a:rPr>
              <a:t>Ezekiel the man</a:t>
            </a:r>
          </a:p>
          <a:p>
            <a:r>
              <a:rPr lang="en-US" sz="3200" dirty="0"/>
              <a:t>Jerusalem fell 6 years after he began his work (586 B.C.)</a:t>
            </a:r>
          </a:p>
          <a:p>
            <a:pPr marL="568325" lvl="1" indent="-279400"/>
            <a:r>
              <a:rPr lang="en-US" sz="3000" i="1" dirty="0">
                <a:solidFill>
                  <a:srgbClr val="800000"/>
                </a:solidFill>
                <a:effectLst>
                  <a:outerShdw blurRad="38100" dist="38100" dir="2700000" algn="tl">
                    <a:srgbClr val="000000">
                      <a:alpha val="43137"/>
                    </a:srgbClr>
                  </a:outerShdw>
                </a:effectLst>
              </a:rPr>
              <a:t>Afterwards, Ezekiel’s prophecies focused on assurance and hope for Israel’s future. </a:t>
            </a:r>
          </a:p>
          <a:p>
            <a:r>
              <a:rPr lang="en-US" sz="3200" dirty="0"/>
              <a:t>Ezekiel was a married man (24:15-18)</a:t>
            </a:r>
          </a:p>
          <a:p>
            <a:r>
              <a:rPr lang="en-US" sz="3200" dirty="0"/>
              <a:t>Ezekiel was a contemporary of both Jeremiah and Daniel.</a:t>
            </a:r>
          </a:p>
          <a:p>
            <a:pPr marL="568325" lvl="1" indent="-279400"/>
            <a:r>
              <a:rPr lang="en-US" sz="3000" i="1" dirty="0">
                <a:solidFill>
                  <a:srgbClr val="800000"/>
                </a:solidFill>
                <a:effectLst>
                  <a:outerShdw blurRad="38100" dist="38100" dir="2700000" algn="tl">
                    <a:srgbClr val="000000">
                      <a:alpha val="43137"/>
                    </a:srgbClr>
                  </a:outerShdw>
                </a:effectLst>
              </a:rPr>
              <a:t>Jeremiah was 20+ years older than both Ezekiel and Daniel.  He prophesied in Jerusalem from 626 to 586 B.C.</a:t>
            </a:r>
          </a:p>
          <a:p>
            <a:pPr marL="568325" lvl="1" indent="-279400"/>
            <a:r>
              <a:rPr lang="en-US" sz="3000" i="1" dirty="0">
                <a:solidFill>
                  <a:srgbClr val="800000"/>
                </a:solidFill>
                <a:effectLst>
                  <a:outerShdw blurRad="38100" dist="38100" dir="2700000" algn="tl">
                    <a:srgbClr val="000000">
                      <a:alpha val="43137"/>
                    </a:srgbClr>
                  </a:outerShdw>
                </a:effectLst>
              </a:rPr>
              <a:t>Daniel was in the first group of captives taken to Babylon where he lived and prophesied from 605 to 536 B.C.</a:t>
            </a:r>
          </a:p>
          <a:p>
            <a:pPr marL="568325" lvl="1" indent="-279400"/>
            <a:r>
              <a:rPr lang="en-US" sz="3000" i="1" dirty="0">
                <a:solidFill>
                  <a:srgbClr val="800000"/>
                </a:solidFill>
                <a:effectLst>
                  <a:outerShdw blurRad="38100" dist="38100" dir="2700000" algn="tl">
                    <a:srgbClr val="000000">
                      <a:alpha val="43137"/>
                    </a:srgbClr>
                  </a:outerShdw>
                </a:effectLst>
              </a:rPr>
              <a:t>Ezekiel dwelt in Tel-Abib (Hill of Corn Ears) near the river </a:t>
            </a:r>
            <a:r>
              <a:rPr lang="en-US" sz="3000" i="1" dirty="0" err="1">
                <a:solidFill>
                  <a:srgbClr val="800000"/>
                </a:solidFill>
                <a:effectLst>
                  <a:outerShdw blurRad="38100" dist="38100" dir="2700000" algn="tl">
                    <a:srgbClr val="000000">
                      <a:alpha val="43137"/>
                    </a:srgbClr>
                  </a:outerShdw>
                </a:effectLst>
              </a:rPr>
              <a:t>Chebar</a:t>
            </a:r>
            <a:r>
              <a:rPr lang="en-US" sz="3000" i="1" dirty="0">
                <a:solidFill>
                  <a:srgbClr val="800000"/>
                </a:solidFill>
                <a:effectLst>
                  <a:outerShdw blurRad="38100" dist="38100" dir="2700000" algn="tl">
                    <a:srgbClr val="000000">
                      <a:alpha val="43137"/>
                    </a:srgbClr>
                  </a:outerShdw>
                </a:effectLst>
              </a:rPr>
              <a:t>.</a:t>
            </a:r>
          </a:p>
          <a:p>
            <a:endParaRPr lang="en-US" sz="3200" i="1" dirty="0">
              <a:solidFill>
                <a:srgbClr val="800000"/>
              </a:solidFill>
              <a:effectLst>
                <a:outerShdw blurRad="38100" dist="38100" dir="2700000" algn="tl">
                  <a:srgbClr val="000000">
                    <a:alpha val="43137"/>
                  </a:srgbClr>
                </a:outerShdw>
              </a:effectLst>
            </a:endParaRPr>
          </a:p>
          <a:p>
            <a:endParaRPr lang="en-US" sz="3200" dirty="0"/>
          </a:p>
          <a:p>
            <a:pPr lvl="1"/>
            <a:endParaRPr lang="en-US" sz="2800" dirty="0"/>
          </a:p>
        </p:txBody>
      </p:sp>
      <p:sp>
        <p:nvSpPr>
          <p:cNvPr id="4" name="Title 1"/>
          <p:cNvSpPr txBox="1">
            <a:spLocks/>
          </p:cNvSpPr>
          <p:nvPr/>
        </p:nvSpPr>
        <p:spPr>
          <a:xfrm>
            <a:off x="0"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479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1501541"/>
            <a:ext cx="8807116" cy="5356459"/>
          </a:xfrm>
        </p:spPr>
        <p:txBody>
          <a:bodyPr>
            <a:normAutofit fontScale="92500"/>
          </a:bodyPr>
          <a:lstStyle/>
          <a:p>
            <a:pPr marL="0" indent="0">
              <a:buNone/>
            </a:pPr>
            <a:r>
              <a:rPr lang="en-US" sz="3200" b="1" i="1" u="sng" dirty="0">
                <a:effectLst>
                  <a:outerShdw blurRad="38100" dist="38100" dir="2700000" algn="tl">
                    <a:srgbClr val="000000">
                      <a:alpha val="43137"/>
                    </a:srgbClr>
                  </a:outerShdw>
                </a:effectLst>
              </a:rPr>
              <a:t>Background of Ezekiel </a:t>
            </a:r>
            <a:r>
              <a:rPr lang="en-US" sz="3000" i="1" dirty="0">
                <a:effectLst>
                  <a:outerShdw blurRad="38100" dist="38100" dir="2700000" algn="tl">
                    <a:srgbClr val="000000">
                      <a:alpha val="43137"/>
                    </a:srgbClr>
                  </a:outerShdw>
                </a:effectLst>
              </a:rPr>
              <a:t>(2 Kings 21-25; 2 Chronicles 33-36)</a:t>
            </a:r>
            <a:endParaRPr lang="en-US" sz="3200" i="1" dirty="0">
              <a:effectLst>
                <a:outerShdw blurRad="38100" dist="38100" dir="2700000" algn="tl">
                  <a:srgbClr val="000000">
                    <a:alpha val="43137"/>
                  </a:srgbClr>
                </a:outerShdw>
              </a:effectLst>
            </a:endParaRPr>
          </a:p>
          <a:p>
            <a:pPr marL="0" indent="0">
              <a:buNone/>
            </a:pPr>
            <a:r>
              <a:rPr lang="en-US" sz="3200" dirty="0"/>
              <a:t> </a:t>
            </a:r>
            <a:r>
              <a:rPr lang="en-US" sz="3200" b="1" dirty="0"/>
              <a:t>The Past:</a:t>
            </a:r>
          </a:p>
          <a:p>
            <a:pPr marL="566738" lvl="1" indent="-284163"/>
            <a:r>
              <a:rPr lang="en-US" sz="2800" dirty="0"/>
              <a:t>Israel had fallen to Samaria in 721 B.C.</a:t>
            </a:r>
          </a:p>
          <a:p>
            <a:pPr marL="566738" lvl="1" indent="-284163"/>
            <a:r>
              <a:rPr lang="en-US" sz="2800" dirty="0"/>
              <a:t>Judah survived because of the righteous direction of Hezekiah (Isaiah 37)</a:t>
            </a:r>
          </a:p>
          <a:p>
            <a:pPr marL="566738" lvl="1" indent="-284163"/>
            <a:r>
              <a:rPr lang="en-US" sz="2800" dirty="0"/>
              <a:t>Kings Manasseh and Amon promoted idolatry (697-640 B.C.)</a:t>
            </a:r>
          </a:p>
          <a:p>
            <a:pPr marL="566738" lvl="1" indent="-284163"/>
            <a:r>
              <a:rPr lang="en-US" sz="2800" dirty="0"/>
              <a:t>Josiah reigned from 640-608 B.C. and brought about great religious reforms, but the hearts of the people were unchanged (Jeremiah 3:6-10)</a:t>
            </a:r>
          </a:p>
          <a:p>
            <a:pPr marL="566738" lvl="1" indent="-284163"/>
            <a:r>
              <a:rPr lang="en-US" sz="2800" dirty="0"/>
              <a:t>Almost immediately upon Josiah’s death, the people returned to idolatry under the reigns of </a:t>
            </a:r>
            <a:r>
              <a:rPr lang="en-US" sz="2800" dirty="0" err="1"/>
              <a:t>Jehoahaz</a:t>
            </a:r>
            <a:r>
              <a:rPr lang="en-US" sz="2800" dirty="0"/>
              <a:t> and Jehoiakim (608-597 B.C.)</a:t>
            </a:r>
          </a:p>
          <a:p>
            <a:pPr lvl="1"/>
            <a:endParaRPr lang="en-US" dirty="0"/>
          </a:p>
          <a:p>
            <a:endParaRPr lang="en-US" sz="3200" dirty="0"/>
          </a:p>
          <a:p>
            <a:endParaRPr lang="en-US" sz="3200" dirty="0"/>
          </a:p>
          <a:p>
            <a:pPr lvl="1"/>
            <a:endParaRPr lang="en-US" sz="2800" dirty="0"/>
          </a:p>
        </p:txBody>
      </p:sp>
      <p:sp>
        <p:nvSpPr>
          <p:cNvPr id="4" name="Title 1"/>
          <p:cNvSpPr txBox="1">
            <a:spLocks/>
          </p:cNvSpPr>
          <p:nvPr/>
        </p:nvSpPr>
        <p:spPr>
          <a:xfrm>
            <a:off x="0"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8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1" y="1388534"/>
            <a:ext cx="9144000" cy="5469468"/>
          </a:xfrm>
          <a:prstGeom prst="rect">
            <a:avLst/>
          </a:prstGeom>
        </p:spPr>
      </p:pic>
    </p:spTree>
    <p:extLst>
      <p:ext uri="{BB962C8B-B14F-4D97-AF65-F5344CB8AC3E}">
        <p14:creationId xmlns:p14="http://schemas.microsoft.com/office/powerpoint/2010/main" val="215060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88533"/>
            <a:ext cx="7137328" cy="5469467"/>
          </a:xfrm>
        </p:spPr>
        <p:txBody>
          <a:bodyPr>
            <a:normAutofit fontScale="92500" lnSpcReduction="10000"/>
          </a:bodyPr>
          <a:lstStyle/>
          <a:p>
            <a:pPr marL="0" indent="0">
              <a:buNone/>
            </a:pPr>
            <a:r>
              <a:rPr lang="en-US" sz="3900" b="1" i="1" u="sng" dirty="0">
                <a:effectLst>
                  <a:outerShdw blurRad="38100" dist="38100" dir="2700000" algn="tl">
                    <a:srgbClr val="000000">
                      <a:alpha val="43137"/>
                    </a:srgbClr>
                  </a:outerShdw>
                </a:effectLst>
              </a:rPr>
              <a:t>Background of Ezekiel </a:t>
            </a:r>
            <a:r>
              <a:rPr lang="en-US" sz="3500" i="1"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(2 Kings 21-25; 2 Chronicles 33-36)</a:t>
            </a:r>
          </a:p>
          <a:p>
            <a:pPr marL="0" indent="0">
              <a:buNone/>
            </a:pPr>
            <a:r>
              <a:rPr lang="en-US" sz="3200" dirty="0"/>
              <a:t> </a:t>
            </a:r>
            <a:r>
              <a:rPr lang="en-US" sz="3200" b="1" dirty="0"/>
              <a:t>The Present:</a:t>
            </a:r>
          </a:p>
          <a:p>
            <a:pPr marL="347663" lvl="1" indent="-231775"/>
            <a:r>
              <a:rPr lang="en-US" sz="2800" dirty="0"/>
              <a:t>God raises up Nebuchadnezzar, King of        Babylon, to punish His people for their disobedience (Jeremiah 25:8-11)</a:t>
            </a:r>
          </a:p>
          <a:p>
            <a:pPr marL="631825" lvl="2" indent="-233363"/>
            <a:r>
              <a:rPr lang="en-US" sz="2800" i="1" dirty="0">
                <a:solidFill>
                  <a:srgbClr val="800000"/>
                </a:solidFill>
                <a:effectLst>
                  <a:outerShdw blurRad="38100" dist="38100" dir="2700000" algn="tl">
                    <a:srgbClr val="000000">
                      <a:alpha val="43137"/>
                    </a:srgbClr>
                  </a:outerShdw>
                </a:effectLst>
              </a:rPr>
              <a:t>Nebuchadnezzar besieges Jerusalem and    takes captives in 605 B.C. including Daniel.</a:t>
            </a:r>
          </a:p>
          <a:p>
            <a:pPr marL="631825" lvl="2" indent="-233363"/>
            <a:r>
              <a:rPr lang="en-US" sz="2800" i="1" dirty="0">
                <a:solidFill>
                  <a:srgbClr val="800000"/>
                </a:solidFill>
                <a:effectLst>
                  <a:outerShdw blurRad="38100" dist="38100" dir="2700000" algn="tl">
                    <a:srgbClr val="000000">
                      <a:alpha val="43137"/>
                    </a:srgbClr>
                  </a:outerShdw>
                </a:effectLst>
              </a:rPr>
              <a:t>In 597 B.C. Nebuchadnezzar removes Jehoiachin as King of Judah after a 3 month reign.  He takes 10,000 captives to Jerusalem, including Jehoiachin and Ezekiel.  He installs Zedekiah as king.</a:t>
            </a:r>
          </a:p>
          <a:p>
            <a:pPr marL="631825" lvl="2" indent="-233363"/>
            <a:r>
              <a:rPr lang="en-US" sz="2800" i="1" dirty="0">
                <a:solidFill>
                  <a:srgbClr val="800000"/>
                </a:solidFill>
                <a:effectLst>
                  <a:outerShdw blurRad="38100" dist="38100" dir="2700000" algn="tl">
                    <a:srgbClr val="000000">
                      <a:alpha val="43137"/>
                    </a:srgbClr>
                  </a:outerShdw>
                </a:effectLst>
              </a:rPr>
              <a:t>He returns in 586 B.C. and destroys Jerusalem                        (2 Kings 25:1-10)</a:t>
            </a:r>
          </a:p>
          <a:p>
            <a:pPr marL="1023938" lvl="2" indent="-284163"/>
            <a:endParaRPr lang="en-US" sz="2400" dirty="0"/>
          </a:p>
          <a:p>
            <a:pPr marL="1023938" lvl="2" indent="-284163"/>
            <a:endParaRPr lang="en-US" sz="2400" dirty="0"/>
          </a:p>
          <a:p>
            <a:pPr lvl="1"/>
            <a:endParaRPr lang="en-US" dirty="0"/>
          </a:p>
          <a:p>
            <a:endParaRPr lang="en-US" sz="3200" dirty="0"/>
          </a:p>
          <a:p>
            <a:endParaRPr lang="en-US" sz="3200" dirty="0"/>
          </a:p>
          <a:p>
            <a:pPr lvl="1"/>
            <a:endParaRPr lang="en-US" sz="2800" dirty="0"/>
          </a:p>
        </p:txBody>
      </p:sp>
      <p:sp>
        <p:nvSpPr>
          <p:cNvPr id="4" name="Title 1"/>
          <p:cNvSpPr txBox="1">
            <a:spLocks/>
          </p:cNvSpPr>
          <p:nvPr/>
        </p:nvSpPr>
        <p:spPr>
          <a:xfrm>
            <a:off x="1"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pic>
        <p:nvPicPr>
          <p:cNvPr id="1026" name="Picture 2" descr="Image result for jehoiachin ration tab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687" y="1671843"/>
            <a:ext cx="2009559" cy="1960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0062" y="3632066"/>
            <a:ext cx="2028808" cy="2246769"/>
          </a:xfrm>
          <a:prstGeom prst="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Ration tablet from Babylon which records the rations distributed to Jehoiachin (cf.     2 Kings 24:27-29)</a:t>
            </a:r>
          </a:p>
        </p:txBody>
      </p:sp>
    </p:spTree>
    <p:extLst>
      <p:ext uri="{BB962C8B-B14F-4D97-AF65-F5344CB8AC3E}">
        <p14:creationId xmlns:p14="http://schemas.microsoft.com/office/powerpoint/2010/main" val="27651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 y="1969790"/>
            <a:ext cx="8989996" cy="5080715"/>
          </a:xfrm>
        </p:spPr>
        <p:txBody>
          <a:bodyPr>
            <a:normAutofit/>
          </a:bodyPr>
          <a:lstStyle/>
          <a:p>
            <a:pPr marL="0" indent="0">
              <a:buNone/>
            </a:pPr>
            <a:r>
              <a:rPr lang="en-US" sz="3200" b="1" i="1" u="sng" dirty="0">
                <a:effectLst>
                  <a:outerShdw blurRad="38100" dist="38100" dir="2700000" algn="tl">
                    <a:srgbClr val="000000">
                      <a:alpha val="43137"/>
                    </a:srgbClr>
                  </a:outerShdw>
                </a:effectLst>
              </a:rPr>
              <a:t>Background of Ezekiel </a:t>
            </a:r>
            <a:r>
              <a:rPr lang="en-US" i="1" dirty="0">
                <a:effectLst>
                  <a:outerShdw blurRad="38100" dist="38100" dir="2700000" algn="tl">
                    <a:srgbClr val="000000">
                      <a:alpha val="43137"/>
                    </a:srgbClr>
                  </a:outerShdw>
                </a:effectLst>
              </a:rPr>
              <a:t>(2 Kings 21-25; 2 Chronicles 33-36)</a:t>
            </a:r>
            <a:endParaRPr lang="en-US" sz="3200" i="1" dirty="0">
              <a:effectLst>
                <a:outerShdw blurRad="38100" dist="38100" dir="2700000" algn="tl">
                  <a:srgbClr val="000000">
                    <a:alpha val="43137"/>
                  </a:srgbClr>
                </a:outerShdw>
              </a:effectLst>
            </a:endParaRPr>
          </a:p>
          <a:p>
            <a:pPr marL="0" indent="0">
              <a:buNone/>
            </a:pPr>
            <a:r>
              <a:rPr lang="en-US" sz="3200" b="1" dirty="0"/>
              <a:t> The Future:</a:t>
            </a:r>
          </a:p>
          <a:p>
            <a:pPr marL="566738" lvl="1" indent="-284163"/>
            <a:r>
              <a:rPr lang="en-US" sz="2800" dirty="0"/>
              <a:t>Ezekiel not only prophesied of the doom of Judah and Jerusalem, but also of its future restoration.  Although Judah would be dead for 70 years, the Lord was able to bring her back to life, like resurrecting a valley filled with dry bones. (Ezekiel 37)</a:t>
            </a:r>
          </a:p>
          <a:p>
            <a:pPr marL="566738" lvl="1" indent="-284163"/>
            <a:endParaRPr lang="en-US" sz="2800" dirty="0"/>
          </a:p>
          <a:p>
            <a:pPr marL="566738" lvl="1" indent="-284163"/>
            <a:endParaRPr lang="en-US" sz="2800" dirty="0"/>
          </a:p>
          <a:p>
            <a:pPr lvl="1"/>
            <a:endParaRPr lang="en-US" dirty="0"/>
          </a:p>
          <a:p>
            <a:endParaRPr lang="en-US" sz="3200" dirty="0"/>
          </a:p>
          <a:p>
            <a:endParaRPr lang="en-US" sz="3200" dirty="0"/>
          </a:p>
          <a:p>
            <a:pPr lvl="1"/>
            <a:endParaRPr lang="en-US" sz="2800" dirty="0"/>
          </a:p>
        </p:txBody>
      </p:sp>
      <p:sp>
        <p:nvSpPr>
          <p:cNvPr id="4" name="Title 1"/>
          <p:cNvSpPr txBox="1">
            <a:spLocks/>
          </p:cNvSpPr>
          <p:nvPr/>
        </p:nvSpPr>
        <p:spPr>
          <a:xfrm>
            <a:off x="1"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1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756" y="1549667"/>
            <a:ext cx="8749364" cy="5308333"/>
          </a:xfrm>
        </p:spPr>
        <p:txBody>
          <a:bodyPr>
            <a:normAutofit fontScale="92500" lnSpcReduction="10000"/>
          </a:bodyPr>
          <a:lstStyle/>
          <a:p>
            <a:pPr marL="0" indent="0">
              <a:buNone/>
            </a:pPr>
            <a:r>
              <a:rPr lang="en-US" sz="3200" b="1" i="1" u="sng" dirty="0">
                <a:effectLst>
                  <a:outerShdw blurRad="38100" dist="38100" dir="2700000" algn="tl">
                    <a:srgbClr val="000000">
                      <a:alpha val="43137"/>
                    </a:srgbClr>
                  </a:outerShdw>
                </a:effectLst>
              </a:rPr>
              <a:t>Key Expressions in Ezekiel</a:t>
            </a:r>
            <a:endParaRPr lang="en-US" sz="3200" i="1" dirty="0">
              <a:effectLst>
                <a:outerShdw blurRad="38100" dist="38100" dir="2700000" algn="tl">
                  <a:srgbClr val="000000">
                    <a:alpha val="43137"/>
                  </a:srgbClr>
                </a:outerShdw>
              </a:effectLst>
            </a:endParaRPr>
          </a:p>
          <a:p>
            <a:r>
              <a:rPr lang="en-US" sz="3200" b="1" dirty="0"/>
              <a:t>“The word of the Lord came unto me saying…” </a:t>
            </a:r>
            <a:r>
              <a:rPr lang="en-US" sz="3200" dirty="0"/>
              <a:t>is found 49 times.  </a:t>
            </a:r>
            <a:r>
              <a:rPr lang="en-US" sz="3200" b="1" dirty="0"/>
              <a:t>“Thus says the Lord” </a:t>
            </a:r>
            <a:r>
              <a:rPr lang="en-US" sz="3200" dirty="0"/>
              <a:t>is found 64 times.  These are God’s words!  (2 Peter 1:20-21)</a:t>
            </a:r>
          </a:p>
          <a:p>
            <a:r>
              <a:rPr lang="en-US" sz="3200" b="1" dirty="0"/>
              <a:t>“Son of man” </a:t>
            </a:r>
            <a:r>
              <a:rPr lang="en-US" sz="3200" dirty="0"/>
              <a:t>occurs 93 times in reference to Ezekiel.  It suggests a contrast between God’s divinity and the mere humanity of Ezekiel to whom God was revealing His will.</a:t>
            </a:r>
          </a:p>
          <a:p>
            <a:r>
              <a:rPr lang="en-US" sz="3200" b="1" dirty="0"/>
              <a:t>“You shall know that I am the Lord” </a:t>
            </a:r>
            <a:r>
              <a:rPr lang="en-US" sz="3200" dirty="0"/>
              <a:t>is used 63 times.</a:t>
            </a:r>
          </a:p>
          <a:p>
            <a:pPr lvl="1"/>
            <a:r>
              <a:rPr lang="en-US" sz="2800" i="1" dirty="0">
                <a:solidFill>
                  <a:srgbClr val="800000"/>
                </a:solidFill>
                <a:effectLst>
                  <a:outerShdw blurRad="38100" dist="38100" dir="2700000" algn="tl">
                    <a:srgbClr val="000000">
                      <a:alpha val="43137"/>
                    </a:srgbClr>
                  </a:outerShdw>
                </a:effectLst>
              </a:rPr>
              <a:t>When Judah and Jerusalem are destroyed and the people taken.</a:t>
            </a:r>
          </a:p>
          <a:p>
            <a:pPr lvl="1"/>
            <a:r>
              <a:rPr lang="en-US" sz="2800" i="1" dirty="0">
                <a:solidFill>
                  <a:srgbClr val="800000"/>
                </a:solidFill>
                <a:effectLst>
                  <a:outerShdw blurRad="38100" dist="38100" dir="2700000" algn="tl">
                    <a:srgbClr val="000000">
                      <a:alpha val="43137"/>
                    </a:srgbClr>
                  </a:outerShdw>
                </a:effectLst>
              </a:rPr>
              <a:t>When judgments come upon Gentile nations.</a:t>
            </a:r>
          </a:p>
          <a:p>
            <a:pPr lvl="1"/>
            <a:r>
              <a:rPr lang="en-US" sz="2800" i="1" dirty="0">
                <a:solidFill>
                  <a:srgbClr val="800000"/>
                </a:solidFill>
                <a:effectLst>
                  <a:outerShdw blurRad="38100" dist="38100" dir="2700000" algn="tl">
                    <a:srgbClr val="000000">
                      <a:alpha val="43137"/>
                    </a:srgbClr>
                  </a:outerShdw>
                </a:effectLst>
              </a:rPr>
              <a:t>When the remnant of Judah is restored.</a:t>
            </a:r>
          </a:p>
          <a:p>
            <a:endParaRPr lang="en-US" dirty="0"/>
          </a:p>
          <a:p>
            <a:pPr marL="566738" lvl="1" indent="-284163"/>
            <a:endParaRPr lang="en-US" sz="2800" dirty="0"/>
          </a:p>
          <a:p>
            <a:pPr lvl="1"/>
            <a:endParaRPr lang="en-US" dirty="0"/>
          </a:p>
          <a:p>
            <a:endParaRPr lang="en-US" sz="3200" dirty="0"/>
          </a:p>
          <a:p>
            <a:endParaRPr lang="en-US" sz="3200" dirty="0"/>
          </a:p>
          <a:p>
            <a:pPr lvl="1"/>
            <a:endParaRPr lang="en-US" sz="2800" dirty="0"/>
          </a:p>
        </p:txBody>
      </p:sp>
      <p:sp>
        <p:nvSpPr>
          <p:cNvPr id="4" name="Title 1"/>
          <p:cNvSpPr txBox="1">
            <a:spLocks/>
          </p:cNvSpPr>
          <p:nvPr/>
        </p:nvSpPr>
        <p:spPr>
          <a:xfrm>
            <a:off x="1"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0946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89" y="1709908"/>
            <a:ext cx="8999621" cy="5080715"/>
          </a:xfrm>
        </p:spPr>
        <p:txBody>
          <a:bodyPr>
            <a:normAutofit/>
          </a:bodyPr>
          <a:lstStyle/>
          <a:p>
            <a:pPr marL="0" indent="0">
              <a:buNone/>
            </a:pPr>
            <a:r>
              <a:rPr lang="en-US" sz="3200" b="1" i="1" u="sng" dirty="0">
                <a:effectLst>
                  <a:outerShdw blurRad="38100" dist="38100" dir="2700000" algn="tl">
                    <a:srgbClr val="000000">
                      <a:alpha val="43137"/>
                    </a:srgbClr>
                  </a:outerShdw>
                </a:effectLst>
              </a:rPr>
              <a:t>Overview of Ezekiel’s Message</a:t>
            </a:r>
            <a:endParaRPr lang="en-US" sz="3200" i="1" dirty="0">
              <a:effectLst>
                <a:outerShdw blurRad="38100" dist="38100" dir="2700000" algn="tl">
                  <a:srgbClr val="000000">
                    <a:alpha val="43137"/>
                  </a:srgbClr>
                </a:outerShdw>
              </a:effectLst>
            </a:endParaRPr>
          </a:p>
          <a:p>
            <a:r>
              <a:rPr lang="en-US" sz="3200" b="1" dirty="0"/>
              <a:t>Jerusalem must fall </a:t>
            </a:r>
            <a:r>
              <a:rPr lang="en-US" sz="3200" dirty="0"/>
              <a:t>(Chapters 1-24)</a:t>
            </a:r>
          </a:p>
          <a:p>
            <a:r>
              <a:rPr lang="en-US" sz="3200" b="1" dirty="0"/>
              <a:t>Gentile nations will fall also </a:t>
            </a:r>
            <a:r>
              <a:rPr lang="en-US" sz="3200" dirty="0"/>
              <a:t>(Chapters 25-32)</a:t>
            </a:r>
          </a:p>
          <a:p>
            <a:r>
              <a:rPr lang="en-US" sz="3200" b="1" dirty="0"/>
              <a:t>There is hope for Judah’s future! The nation will be restored, and the seed of Abraham will approach God again in the temple. </a:t>
            </a:r>
            <a:r>
              <a:rPr lang="en-US" sz="3200" dirty="0"/>
              <a:t>(Chapters 33-48)</a:t>
            </a:r>
            <a:endParaRPr lang="en-US" dirty="0"/>
          </a:p>
          <a:p>
            <a:pPr marL="566738" lvl="1" indent="-284163"/>
            <a:endParaRPr lang="en-US" sz="2800" dirty="0"/>
          </a:p>
          <a:p>
            <a:pPr lvl="1"/>
            <a:endParaRPr lang="en-US" dirty="0"/>
          </a:p>
          <a:p>
            <a:endParaRPr lang="en-US" sz="3200" dirty="0"/>
          </a:p>
          <a:p>
            <a:endParaRPr lang="en-US" sz="3200" dirty="0"/>
          </a:p>
          <a:p>
            <a:pPr lvl="1"/>
            <a:endParaRPr lang="en-US" sz="2800" dirty="0"/>
          </a:p>
        </p:txBody>
      </p:sp>
      <p:sp>
        <p:nvSpPr>
          <p:cNvPr id="4" name="Title 1"/>
          <p:cNvSpPr txBox="1">
            <a:spLocks/>
          </p:cNvSpPr>
          <p:nvPr/>
        </p:nvSpPr>
        <p:spPr>
          <a:xfrm>
            <a:off x="1" y="0"/>
            <a:ext cx="9144000" cy="1388533"/>
          </a:xfrm>
          <a:prstGeom prst="rect">
            <a:avLst/>
          </a:prstGeom>
          <a:blipFill>
            <a:blip r:embed="rId2"/>
            <a:stretch>
              <a:fillRect/>
            </a:stretch>
          </a:blip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1: </a:t>
            </a:r>
            <a:r>
              <a:rPr lang="en-US" sz="3200" b="1" dirty="0">
                <a:effectLst>
                  <a:glow rad="101600">
                    <a:schemeClr val="accent2">
                      <a:lumMod val="20000"/>
                      <a:lumOff val="80000"/>
                      <a:alpha val="60000"/>
                    </a:schemeClr>
                  </a:glow>
                  <a:outerShdw blurRad="38100" dist="38100" dir="2700000" algn="tl">
                    <a:srgbClr val="000000">
                      <a:alpha val="43137"/>
                    </a:srgbClr>
                  </a:outerShdw>
                </a:effectLst>
              </a:rPr>
              <a:t>The Prophet of the Lord’s Glory</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2575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618</Words>
  <Application>Microsoft Office PowerPoint</Application>
  <PresentationFormat>On-screen Show (4:3)</PresentationFormat>
  <Paragraphs>71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Algerian</vt:lpstr>
      <vt:lpstr>Calibri</vt:lpstr>
      <vt:lpstr>Office Theme</vt:lpstr>
      <vt:lpstr>Ezekiel</vt:lpstr>
      <vt:lpstr>Ezekiel      Lesson 1: The Prophet of the Lord’s Glory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26</cp:revision>
  <dcterms:created xsi:type="dcterms:W3CDTF">2017-05-23T20:42:49Z</dcterms:created>
  <dcterms:modified xsi:type="dcterms:W3CDTF">2018-08-30T20:27:13Z</dcterms:modified>
</cp:coreProperties>
</file>