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8"/>
  </p:notesMasterIdLst>
  <p:handoutMasterIdLst>
    <p:handoutMasterId r:id="rId19"/>
  </p:handoutMasterIdLst>
  <p:sldIdLst>
    <p:sldId id="256" r:id="rId3"/>
    <p:sldId id="279" r:id="rId4"/>
    <p:sldId id="280" r:id="rId5"/>
    <p:sldId id="288" r:id="rId6"/>
    <p:sldId id="289" r:id="rId7"/>
    <p:sldId id="297" r:id="rId8"/>
    <p:sldId id="298" r:id="rId9"/>
    <p:sldId id="299" r:id="rId10"/>
    <p:sldId id="300" r:id="rId11"/>
    <p:sldId id="301" r:id="rId12"/>
    <p:sldId id="302" r:id="rId13"/>
    <p:sldId id="303" r:id="rId14"/>
    <p:sldId id="304" r:id="rId15"/>
    <p:sldId id="305" r:id="rId16"/>
    <p:sldId id="293"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56">
          <p15:clr>
            <a:srgbClr val="A4A3A4"/>
          </p15:clr>
        </p15:guide>
        <p15:guide id="2" pos="10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BAAD88"/>
    <a:srgbClr val="F4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110" d="100"/>
          <a:sy n="110" d="100"/>
        </p:scale>
        <p:origin x="-480" y="1064"/>
      </p:cViewPr>
      <p:guideLst>
        <p:guide orient="horz" pos="3095"/>
        <p:guide pos="109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498EB16-7F5E-4242-B744-7874D543293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CCE57E76-33CD-4230-B8E6-FE9D69CFFFA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891A314-7367-474F-9766-FEFA02927D73}" type="datetimeFigureOut">
              <a:rPr lang="en-US" smtClean="0"/>
              <a:t>9/29/18</a:t>
            </a:fld>
            <a:endParaRPr lang="en-US"/>
          </a:p>
        </p:txBody>
      </p:sp>
      <p:sp>
        <p:nvSpPr>
          <p:cNvPr id="4" name="Footer Placeholder 3">
            <a:extLst>
              <a:ext uri="{FF2B5EF4-FFF2-40B4-BE49-F238E27FC236}">
                <a16:creationId xmlns:a16="http://schemas.microsoft.com/office/drawing/2014/main" xmlns="" id="{45057EAE-FBFE-41C6-881F-3BC3B2E7BF9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DC6E44D-9626-4A87-8501-97DF0C98C53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4BE21E1-C397-4F3F-9547-4598A5D8DED1}" type="slidenum">
              <a:rPr lang="en-US" smtClean="0"/>
              <a:t>‹#›</a:t>
            </a:fld>
            <a:endParaRPr lang="en-US"/>
          </a:p>
        </p:txBody>
      </p:sp>
    </p:spTree>
    <p:extLst>
      <p:ext uri="{BB962C8B-B14F-4D97-AF65-F5344CB8AC3E}">
        <p14:creationId xmlns:p14="http://schemas.microsoft.com/office/powerpoint/2010/main" val="273608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699FBE-A6E7-4D50-A60E-4B8994BDDEB6}" type="datetimeFigureOut">
              <a:rPr lang="en-US" smtClean="0"/>
              <a:t>9/29/18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7C21A1-9643-4839-BB89-4E2AF6EFB182}" type="slidenum">
              <a:rPr lang="en-US" smtClean="0"/>
              <a:t>‹#›</a:t>
            </a:fld>
            <a:endParaRPr lang="en-US"/>
          </a:p>
        </p:txBody>
      </p:sp>
    </p:spTree>
    <p:extLst>
      <p:ext uri="{BB962C8B-B14F-4D97-AF65-F5344CB8AC3E}">
        <p14:creationId xmlns:p14="http://schemas.microsoft.com/office/powerpoint/2010/main" val="40376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98257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48397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09907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60ED8D4-D396-4F40-B7DD-C955D8F9F074}" type="datetimeFigureOut">
              <a:rPr lang="en-US"/>
              <a:pPr>
                <a:defRPr/>
              </a:pPr>
              <a:t>9/29/18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87951B-6053-4E6B-80DA-D50C1D103E1A}" type="slidenum">
              <a:rPr lang="en-US" altLang="en-US"/>
              <a:pPr/>
              <a:t>‹#›</a:t>
            </a:fld>
            <a:endParaRPr lang="en-US" altLang="en-US"/>
          </a:p>
        </p:txBody>
      </p:sp>
    </p:spTree>
    <p:extLst>
      <p:ext uri="{BB962C8B-B14F-4D97-AF65-F5344CB8AC3E}">
        <p14:creationId xmlns:p14="http://schemas.microsoft.com/office/powerpoint/2010/main" val="428514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31F648-09D7-464D-A521-B0A17873CA2F}" type="datetimeFigureOut">
              <a:rPr lang="en-US"/>
              <a:pPr>
                <a:defRPr/>
              </a:pPr>
              <a:t>9/29/18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ECF17E-CC81-484E-AC64-6AB39A5F2AC0}" type="slidenum">
              <a:rPr lang="en-US" altLang="en-US"/>
              <a:pPr/>
              <a:t>‹#›</a:t>
            </a:fld>
            <a:endParaRPr lang="en-US" altLang="en-US"/>
          </a:p>
        </p:txBody>
      </p:sp>
    </p:spTree>
    <p:extLst>
      <p:ext uri="{BB962C8B-B14F-4D97-AF65-F5344CB8AC3E}">
        <p14:creationId xmlns:p14="http://schemas.microsoft.com/office/powerpoint/2010/main" val="111771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5E1663-9E62-4570-8058-DAE1816E72DE}" type="datetimeFigureOut">
              <a:rPr lang="en-US"/>
              <a:pPr>
                <a:defRPr/>
              </a:pPr>
              <a:t>9/29/18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727D5-A077-42E6-A12B-D6A7E1303BE7}" type="slidenum">
              <a:rPr lang="en-US" altLang="en-US"/>
              <a:pPr/>
              <a:t>‹#›</a:t>
            </a:fld>
            <a:endParaRPr lang="en-US" altLang="en-US"/>
          </a:p>
        </p:txBody>
      </p:sp>
    </p:spTree>
    <p:extLst>
      <p:ext uri="{BB962C8B-B14F-4D97-AF65-F5344CB8AC3E}">
        <p14:creationId xmlns:p14="http://schemas.microsoft.com/office/powerpoint/2010/main" val="132948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AD34448-A972-4921-9B02-E82B4C3E61F4}" type="datetimeFigureOut">
              <a:rPr lang="en-US"/>
              <a:pPr>
                <a:defRPr/>
              </a:pPr>
              <a:t>9/29/18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75B102A-1531-4C5C-BF0C-613786EB6D59}" type="slidenum">
              <a:rPr lang="en-US" altLang="en-US"/>
              <a:pPr/>
              <a:t>‹#›</a:t>
            </a:fld>
            <a:endParaRPr lang="en-US" altLang="en-US"/>
          </a:p>
        </p:txBody>
      </p:sp>
    </p:spTree>
    <p:extLst>
      <p:ext uri="{BB962C8B-B14F-4D97-AF65-F5344CB8AC3E}">
        <p14:creationId xmlns:p14="http://schemas.microsoft.com/office/powerpoint/2010/main" val="2958553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699293-D361-4883-BE30-83FFE5A864B4}" type="datetimeFigureOut">
              <a:rPr lang="en-US"/>
              <a:pPr>
                <a:defRPr/>
              </a:pPr>
              <a:t>9/29/18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6AE6AD3-8369-4554-9F3C-AA0BAB5CC5E5}" type="slidenum">
              <a:rPr lang="en-US" altLang="en-US"/>
              <a:pPr/>
              <a:t>‹#›</a:t>
            </a:fld>
            <a:endParaRPr lang="en-US" altLang="en-US"/>
          </a:p>
        </p:txBody>
      </p:sp>
    </p:spTree>
    <p:extLst>
      <p:ext uri="{BB962C8B-B14F-4D97-AF65-F5344CB8AC3E}">
        <p14:creationId xmlns:p14="http://schemas.microsoft.com/office/powerpoint/2010/main" val="213030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85F53F5-0A2D-4508-9E1C-D20D2C170880}" type="datetimeFigureOut">
              <a:rPr lang="en-US"/>
              <a:pPr>
                <a:defRPr/>
              </a:pPr>
              <a:t>9/29/18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9EAEF83-14C1-49E7-97A8-A8A6EAB1EB14}" type="slidenum">
              <a:rPr lang="en-US" altLang="en-US"/>
              <a:pPr/>
              <a:t>‹#›</a:t>
            </a:fld>
            <a:endParaRPr lang="en-US" altLang="en-US"/>
          </a:p>
        </p:txBody>
      </p:sp>
    </p:spTree>
    <p:extLst>
      <p:ext uri="{BB962C8B-B14F-4D97-AF65-F5344CB8AC3E}">
        <p14:creationId xmlns:p14="http://schemas.microsoft.com/office/powerpoint/2010/main" val="860024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E2E339-DDA4-452F-99BA-97432E433E5D}" type="datetimeFigureOut">
              <a:rPr lang="en-US"/>
              <a:pPr>
                <a:defRPr/>
              </a:pPr>
              <a:t>9/29/18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C464F89-54D2-4DB1-A4B3-A99D5B2563FE}" type="slidenum">
              <a:rPr lang="en-US" altLang="en-US"/>
              <a:pPr/>
              <a:t>‹#›</a:t>
            </a:fld>
            <a:endParaRPr lang="en-US" altLang="en-US"/>
          </a:p>
        </p:txBody>
      </p:sp>
    </p:spTree>
    <p:extLst>
      <p:ext uri="{BB962C8B-B14F-4D97-AF65-F5344CB8AC3E}">
        <p14:creationId xmlns:p14="http://schemas.microsoft.com/office/powerpoint/2010/main" val="456432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2402D4-19F3-48DD-9B3E-ABFE47A954A3}" type="datetimeFigureOut">
              <a:rPr lang="en-US"/>
              <a:pPr>
                <a:defRPr/>
              </a:pPr>
              <a:t>9/29/18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DBC8B17-5417-4805-802F-F4B8399AAF92}" type="slidenum">
              <a:rPr lang="en-US" altLang="en-US"/>
              <a:pPr/>
              <a:t>‹#›</a:t>
            </a:fld>
            <a:endParaRPr lang="en-US" altLang="en-US"/>
          </a:p>
        </p:txBody>
      </p:sp>
    </p:spTree>
    <p:extLst>
      <p:ext uri="{BB962C8B-B14F-4D97-AF65-F5344CB8AC3E}">
        <p14:creationId xmlns:p14="http://schemas.microsoft.com/office/powerpoint/2010/main" val="166425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9125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081A07-5CCE-473F-90BB-E805CA064596}" type="datetimeFigureOut">
              <a:rPr lang="en-US"/>
              <a:pPr>
                <a:defRPr/>
              </a:pPr>
              <a:t>9/29/18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A21685-EDE2-4512-8165-8F2E509CB7BB}" type="slidenum">
              <a:rPr lang="en-US" altLang="en-US"/>
              <a:pPr/>
              <a:t>‹#›</a:t>
            </a:fld>
            <a:endParaRPr lang="en-US" altLang="en-US"/>
          </a:p>
        </p:txBody>
      </p:sp>
    </p:spTree>
    <p:extLst>
      <p:ext uri="{BB962C8B-B14F-4D97-AF65-F5344CB8AC3E}">
        <p14:creationId xmlns:p14="http://schemas.microsoft.com/office/powerpoint/2010/main" val="2766079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495EB5-BFD6-4989-BA94-5A9D14C5DB72}" type="datetimeFigureOut">
              <a:rPr lang="en-US"/>
              <a:pPr>
                <a:defRPr/>
              </a:pPr>
              <a:t>9/29/18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3EBCD7-9467-4063-B83C-27CCC2C4C01E}" type="slidenum">
              <a:rPr lang="en-US" altLang="en-US"/>
              <a:pPr/>
              <a:t>‹#›</a:t>
            </a:fld>
            <a:endParaRPr lang="en-US" altLang="en-US"/>
          </a:p>
        </p:txBody>
      </p:sp>
    </p:spTree>
    <p:extLst>
      <p:ext uri="{BB962C8B-B14F-4D97-AF65-F5344CB8AC3E}">
        <p14:creationId xmlns:p14="http://schemas.microsoft.com/office/powerpoint/2010/main" val="2375922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B61869-016B-4508-896F-D0B7DF785552}" type="datetimeFigureOut">
              <a:rPr lang="en-US"/>
              <a:pPr>
                <a:defRPr/>
              </a:pPr>
              <a:t>9/29/18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F37B62-257D-4201-98C2-2097E20A99CC}" type="slidenum">
              <a:rPr lang="en-US" altLang="en-US"/>
              <a:pPr/>
              <a:t>‹#›</a:t>
            </a:fld>
            <a:endParaRPr lang="en-US" altLang="en-US"/>
          </a:p>
        </p:txBody>
      </p:sp>
    </p:spTree>
    <p:extLst>
      <p:ext uri="{BB962C8B-B14F-4D97-AF65-F5344CB8AC3E}">
        <p14:creationId xmlns:p14="http://schemas.microsoft.com/office/powerpoint/2010/main" val="68015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32E1-2A13-4209-AD80-523180C8965C}" type="datetimeFigureOut">
              <a:rPr lang="en-US" smtClean="0"/>
              <a:t>9/29/18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79763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A32E1-2A13-4209-AD80-523180C8965C}" type="datetimeFigureOut">
              <a:rPr lang="en-US" smtClean="0"/>
              <a:t>9/29/18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71965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A32E1-2A13-4209-AD80-523180C8965C}" type="datetimeFigureOut">
              <a:rPr lang="en-US" smtClean="0"/>
              <a:t>9/29/18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63540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A32E1-2A13-4209-AD80-523180C8965C}" type="datetimeFigureOut">
              <a:rPr lang="en-US" smtClean="0"/>
              <a:t>9/29/18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9442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32E1-2A13-4209-AD80-523180C8965C}" type="datetimeFigureOut">
              <a:rPr lang="en-US" smtClean="0"/>
              <a:t>9/29/18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16734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9/29/18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5495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9/29/18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405184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32E1-2A13-4209-AD80-523180C8965C}" type="datetimeFigureOut">
              <a:rPr lang="en-US" smtClean="0"/>
              <a:t>9/29/18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E4E7-10EA-4E84-AC73-597C229DED6B}" type="slidenum">
              <a:rPr lang="en-US" smtClean="0"/>
              <a:t>‹#›</a:t>
            </a:fld>
            <a:endParaRPr lang="en-US"/>
          </a:p>
        </p:txBody>
      </p:sp>
    </p:spTree>
    <p:extLst>
      <p:ext uri="{BB962C8B-B14F-4D97-AF65-F5344CB8AC3E}">
        <p14:creationId xmlns:p14="http://schemas.microsoft.com/office/powerpoint/2010/main" val="1520165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41B92E0-75E9-4F91-A315-53CA072C65AC}" type="datetimeFigureOut">
              <a:rPr lang="en-US"/>
              <a:pPr>
                <a:defRPr/>
              </a:pPr>
              <a:t>9/29/18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E5178A0-53FF-4D0D-BF21-5AD408572EAA}" type="slidenum">
              <a:rPr lang="en-US" altLang="en-US"/>
              <a:pPr/>
              <a:t>‹#›</a:t>
            </a:fld>
            <a:endParaRPr lang="en-US" altLang="en-US"/>
          </a:p>
        </p:txBody>
      </p:sp>
    </p:spTree>
    <p:extLst>
      <p:ext uri="{BB962C8B-B14F-4D97-AF65-F5344CB8AC3E}">
        <p14:creationId xmlns:p14="http://schemas.microsoft.com/office/powerpoint/2010/main" val="1026659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1088" y="1442434"/>
            <a:ext cx="9586174" cy="2078268"/>
          </a:xfrm>
        </p:spPr>
        <p:txBody>
          <a:bodyPr>
            <a:normAutofit/>
          </a:bodyPr>
          <a:lstStyle/>
          <a:p>
            <a:r>
              <a:rPr lang="en-US" sz="11500" cap="small" dirty="0">
                <a:effectLst>
                  <a:outerShdw blurRad="38100" dist="38100" dir="2700000" algn="tl">
                    <a:srgbClr val="000000">
                      <a:alpha val="43137"/>
                    </a:srgbClr>
                  </a:outerShdw>
                </a:effectLst>
                <a:latin typeface="Algerian" panose="04020705040A02060702" pitchFamily="82" charset="0"/>
              </a:rPr>
              <a:t>Ezekiel</a:t>
            </a:r>
          </a:p>
        </p:txBody>
      </p:sp>
      <p:sp>
        <p:nvSpPr>
          <p:cNvPr id="3" name="Subtitle 2"/>
          <p:cNvSpPr>
            <a:spLocks noGrp="1"/>
          </p:cNvSpPr>
          <p:nvPr>
            <p:ph type="subTitle" idx="1"/>
          </p:nvPr>
        </p:nvSpPr>
        <p:spPr>
          <a:xfrm>
            <a:off x="-1" y="3241302"/>
            <a:ext cx="9144000" cy="558800"/>
          </a:xfrm>
        </p:spPr>
        <p:txBody>
          <a:bodyPr>
            <a:normAutofit/>
          </a:bodyPr>
          <a:lstStyle/>
          <a:p>
            <a:r>
              <a:rPr lang="en-US" sz="3200" b="1" i="1" dirty="0">
                <a:effectLst>
                  <a:glow rad="101600">
                    <a:srgbClr val="F4F3DC">
                      <a:alpha val="60000"/>
                    </a:srgbClr>
                  </a:glow>
                  <a:outerShdw blurRad="38100" dist="38100" dir="2700000" algn="tl">
                    <a:srgbClr val="000000">
                      <a:alpha val="43137"/>
                    </a:srgbClr>
                  </a:outerShdw>
                </a:effectLst>
              </a:rPr>
              <a:t>“Ye Shall Know That I Am The Lord”</a:t>
            </a:r>
          </a:p>
        </p:txBody>
      </p:sp>
      <p:sp>
        <p:nvSpPr>
          <p:cNvPr id="5" name="TextBox 4"/>
          <p:cNvSpPr txBox="1">
            <a:spLocks noChangeArrowheads="1"/>
          </p:cNvSpPr>
          <p:nvPr/>
        </p:nvSpPr>
        <p:spPr bwMode="auto">
          <a:xfrm>
            <a:off x="1534824" y="6305203"/>
            <a:ext cx="6399212" cy="461665"/>
          </a:xfrm>
          <a:prstGeom prst="rect">
            <a:avLst/>
          </a:prstGeom>
          <a:solidFill>
            <a:schemeClr val="accent2">
              <a:lumMod val="20000"/>
              <a:lumOff val="80000"/>
            </a:schemeClr>
          </a:solidFill>
          <a:ln w="9525">
            <a:solidFill>
              <a:schemeClr val="bg1"/>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Lesson </a:t>
            </a:r>
            <a:r>
              <a:rPr kumimoji="0" lang="en-US" altLang="en-US" sz="2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8: </a:t>
            </a:r>
            <a:r>
              <a:rPr kumimoji="0" lang="en-US" alt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Chapters </a:t>
            </a:r>
            <a:r>
              <a:rPr kumimoji="0" lang="en-US" altLang="en-US" sz="2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12,</a:t>
            </a:r>
            <a:r>
              <a:rPr kumimoji="0" lang="en-US" altLang="en-US" sz="2400" b="0" i="1" u="none" strike="noStrike" kern="1200" cap="none" spc="0" normalizeH="0" noProof="0" dirty="0" smtClean="0">
                <a:ln>
                  <a:noFill/>
                </a:ln>
                <a:solidFill>
                  <a:prstClr val="black"/>
                </a:solidFill>
                <a:effectLst/>
                <a:uLnTx/>
                <a:uFillTx/>
                <a:latin typeface="Calibri" panose="020F0502020204030204" pitchFamily="34" charset="0"/>
                <a:ea typeface="+mn-ea"/>
                <a:cs typeface="Arial" panose="020B0604020202020204" pitchFamily="34" charset="0"/>
              </a:rPr>
              <a:t> 13, 14</a:t>
            </a:r>
            <a:endParaRPr kumimoji="0" lang="en-US" alt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196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a:t>
            </a:r>
            <a:r>
              <a:rPr lang="en-US" sz="3200" b="1" dirty="0" smtClean="0">
                <a:effectLst>
                  <a:glow rad="101600">
                    <a:schemeClr val="accent2">
                      <a:lumMod val="20000"/>
                      <a:lumOff val="80000"/>
                      <a:alpha val="60000"/>
                    </a:schemeClr>
                  </a:glow>
                </a:effectLst>
                <a:latin typeface="+mn-lt"/>
              </a:rPr>
              <a:t>13</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1"/>
            <a:ext cx="8701106" cy="5175120"/>
          </a:xfrm>
        </p:spPr>
        <p:txBody>
          <a:bodyPr>
            <a:normAutofit lnSpcReduction="10000"/>
          </a:bodyPr>
          <a:lstStyle/>
          <a:p>
            <a:pPr marL="457200" indent="-457200">
              <a:spcBef>
                <a:spcPts val="0"/>
              </a:spcBef>
              <a:defRPr/>
            </a:pPr>
            <a:r>
              <a:rPr lang="en-US" b="1" dirty="0" smtClean="0"/>
              <a:t>Condemnation of False Prophets and Prophetesses:</a:t>
            </a:r>
            <a:endParaRPr lang="en-US" sz="2600" b="1" dirty="0"/>
          </a:p>
          <a:p>
            <a:pPr lvl="1">
              <a:buFont typeface="Wingdings" panose="05000000000000000000" pitchFamily="2" charset="2"/>
              <a:buChar char="Ø"/>
            </a:pPr>
            <a:r>
              <a:rPr lang="en-US" altLang="en-US" sz="2600" dirty="0"/>
              <a:t> </a:t>
            </a:r>
            <a:r>
              <a:rPr lang="en-US" altLang="en-US" sz="2600" dirty="0" smtClean="0"/>
              <a:t>God was against the false Prophets who falsely claimed to speak for Him </a:t>
            </a:r>
            <a:r>
              <a:rPr lang="en-US" altLang="en-US" sz="2600" dirty="0" smtClean="0"/>
              <a:t>(13:1-16)</a:t>
            </a:r>
            <a:endParaRPr lang="en-US" altLang="en-US" sz="2600" dirty="0"/>
          </a:p>
          <a:p>
            <a:pPr lvl="2">
              <a:buFont typeface="Wingdings" panose="05000000000000000000" pitchFamily="2" charset="2"/>
              <a:buChar char="Ø"/>
            </a:pPr>
            <a:r>
              <a:rPr lang="en-US" altLang="en-US" sz="2400" dirty="0" smtClean="0"/>
              <a:t>Vs. 1-7: Ezekiel told to prophesy against the false prophets</a:t>
            </a:r>
            <a:r>
              <a:rPr lang="en-US" altLang="en-US" sz="2400" dirty="0" smtClean="0"/>
              <a:t>.  They had not built up a wall for Israel (symbolic for protection brought about from speaking truthful prophecies).  God hadn’t sent them, yet they expected Him to fulfill their prophecies.    </a:t>
            </a:r>
            <a:endParaRPr lang="en-US" altLang="en-US" sz="2400" i="1" dirty="0"/>
          </a:p>
          <a:p>
            <a:pPr lvl="2">
              <a:buFont typeface="Wingdings" panose="05000000000000000000" pitchFamily="2" charset="2"/>
              <a:buChar char="Ø"/>
            </a:pPr>
            <a:r>
              <a:rPr lang="en-US" altLang="en-US" sz="2400" dirty="0" smtClean="0"/>
              <a:t>Vs. </a:t>
            </a:r>
            <a:r>
              <a:rPr lang="en-US" altLang="en-US" sz="2400" dirty="0" smtClean="0"/>
              <a:t>8-16</a:t>
            </a:r>
            <a:r>
              <a:rPr lang="en-US" altLang="en-US" sz="2400" dirty="0" smtClean="0"/>
              <a:t>: The false prophets would not come into the council of God’s people.  Their names would be omitted from the register of the house of Israel.  They would not return to the land.  They had built a wall of weak mortar (or whitewash, symbolic of false prophecies) that claimed peace. That wall would fail due to the storms God would bring.</a:t>
            </a:r>
            <a:endParaRPr lang="en-US" altLang="en-US" sz="2400" dirty="0"/>
          </a:p>
        </p:txBody>
      </p:sp>
    </p:spTree>
    <p:extLst>
      <p:ext uri="{BB962C8B-B14F-4D97-AF65-F5344CB8AC3E}">
        <p14:creationId xmlns:p14="http://schemas.microsoft.com/office/powerpoint/2010/main" val="13173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a:t>
            </a:r>
            <a:r>
              <a:rPr lang="en-US" sz="3200" b="1" dirty="0" smtClean="0">
                <a:effectLst>
                  <a:glow rad="101600">
                    <a:schemeClr val="accent2">
                      <a:lumMod val="20000"/>
                      <a:lumOff val="80000"/>
                      <a:alpha val="60000"/>
                    </a:schemeClr>
                  </a:glow>
                </a:effectLst>
                <a:latin typeface="+mn-lt"/>
              </a:rPr>
              <a:t>13</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1"/>
            <a:ext cx="8701106" cy="5175120"/>
          </a:xfrm>
        </p:spPr>
        <p:txBody>
          <a:bodyPr>
            <a:normAutofit/>
          </a:bodyPr>
          <a:lstStyle/>
          <a:p>
            <a:pPr marL="457200" indent="-457200">
              <a:spcBef>
                <a:spcPts val="0"/>
              </a:spcBef>
              <a:defRPr/>
            </a:pPr>
            <a:r>
              <a:rPr lang="en-US" b="1" dirty="0" smtClean="0"/>
              <a:t>Condemnation of False Prophets and Prophetesses:</a:t>
            </a:r>
            <a:endParaRPr lang="en-US" sz="2600" b="1" dirty="0"/>
          </a:p>
          <a:p>
            <a:pPr lvl="1">
              <a:buFont typeface="Wingdings" panose="05000000000000000000" pitchFamily="2" charset="2"/>
              <a:buChar char="Ø"/>
            </a:pPr>
            <a:r>
              <a:rPr lang="en-US" altLang="en-US" sz="2600" dirty="0"/>
              <a:t> </a:t>
            </a:r>
            <a:r>
              <a:rPr lang="en-US" altLang="en-US" sz="2600" dirty="0" smtClean="0"/>
              <a:t>God was against the false prophetesses </a:t>
            </a:r>
            <a:r>
              <a:rPr lang="en-US" altLang="en-US" sz="2600" dirty="0" smtClean="0"/>
              <a:t>(13:17-23)</a:t>
            </a:r>
            <a:endParaRPr lang="en-US" altLang="en-US" sz="2600" dirty="0"/>
          </a:p>
          <a:p>
            <a:pPr lvl="2">
              <a:buFont typeface="Wingdings" panose="05000000000000000000" pitchFamily="2" charset="2"/>
              <a:buChar char="Ø"/>
            </a:pPr>
            <a:r>
              <a:rPr lang="en-US" altLang="en-US" sz="2400" dirty="0" smtClean="0"/>
              <a:t>Vs. 17-</a:t>
            </a:r>
            <a:r>
              <a:rPr lang="en-US" altLang="en-US" sz="2400" dirty="0" smtClean="0"/>
              <a:t>19</a:t>
            </a:r>
            <a:r>
              <a:rPr lang="en-US" altLang="en-US" sz="2400" dirty="0" smtClean="0"/>
              <a:t>: The false prophetesses sewed magic bands for their arms and made veils in the hunt souls</a:t>
            </a:r>
            <a:r>
              <a:rPr lang="en-US" altLang="en-US" sz="2400" dirty="0" smtClean="0"/>
              <a:t>.  This is thought to have been associated with sorcery.  They had profaned God by causing innocent people to die in exchange for small amounts of food, while protecting the guilty.</a:t>
            </a:r>
            <a:endParaRPr lang="en-US" altLang="en-US" sz="2400" i="1" dirty="0"/>
          </a:p>
          <a:p>
            <a:pPr lvl="2">
              <a:buFont typeface="Wingdings" panose="05000000000000000000" pitchFamily="2" charset="2"/>
              <a:buChar char="Ø"/>
            </a:pPr>
            <a:r>
              <a:rPr lang="en-US" altLang="en-US" sz="2400" dirty="0" smtClean="0"/>
              <a:t>Vs. </a:t>
            </a:r>
            <a:r>
              <a:rPr lang="en-US" altLang="en-US" sz="2400" dirty="0" smtClean="0"/>
              <a:t>20-23</a:t>
            </a:r>
            <a:r>
              <a:rPr lang="en-US" altLang="en-US" sz="2400" dirty="0" smtClean="0"/>
              <a:t>: God would tear off their bands and veils, and free those who had been victimized.  They had encouraged the wicked in his evil ways.  God would deliver His people out of the control of these wicked women.</a:t>
            </a:r>
            <a:endParaRPr lang="en-US" altLang="en-US" sz="2400" dirty="0"/>
          </a:p>
        </p:txBody>
      </p:sp>
      <p:sp>
        <p:nvSpPr>
          <p:cNvPr id="5" name="Cloud 4">
            <a:extLst>
              <a:ext uri="{FF2B5EF4-FFF2-40B4-BE49-F238E27FC236}">
                <a16:creationId xmlns:a16="http://schemas.microsoft.com/office/drawing/2014/main" xmlns="" id="{477721F8-3B3A-264E-B4D7-D3784670D654}"/>
              </a:ext>
            </a:extLst>
          </p:cNvPr>
          <p:cNvSpPr/>
          <p:nvPr/>
        </p:nvSpPr>
        <p:spPr>
          <a:xfrm>
            <a:off x="1350818" y="5386388"/>
            <a:ext cx="6800273" cy="13732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these passages help us to understand what God thinks of false teachers and others who by way of error and worldly influences, lead people astray in our day?  </a:t>
            </a:r>
            <a:endParaRPr lang="en-US" dirty="0"/>
          </a:p>
        </p:txBody>
      </p:sp>
    </p:spTree>
    <p:extLst>
      <p:ext uri="{BB962C8B-B14F-4D97-AF65-F5344CB8AC3E}">
        <p14:creationId xmlns:p14="http://schemas.microsoft.com/office/powerpoint/2010/main" val="331426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a:t>
            </a:r>
            <a:r>
              <a:rPr lang="en-US" sz="3200" b="1" dirty="0" smtClean="0">
                <a:effectLst>
                  <a:glow rad="101600">
                    <a:schemeClr val="accent2">
                      <a:lumMod val="20000"/>
                      <a:lumOff val="80000"/>
                      <a:alpha val="60000"/>
                    </a:schemeClr>
                  </a:glow>
                </a:effectLst>
                <a:latin typeface="+mn-lt"/>
              </a:rPr>
              <a:t>14</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1"/>
            <a:ext cx="8701106" cy="5175120"/>
          </a:xfrm>
        </p:spPr>
        <p:txBody>
          <a:bodyPr>
            <a:normAutofit/>
          </a:bodyPr>
          <a:lstStyle/>
          <a:p>
            <a:pPr marL="457200" indent="-457200">
              <a:spcBef>
                <a:spcPts val="0"/>
              </a:spcBef>
              <a:defRPr/>
            </a:pPr>
            <a:r>
              <a:rPr lang="en-US" b="1" dirty="0" smtClean="0"/>
              <a:t>Idols in their Hearts Made them Estranged from God:</a:t>
            </a:r>
            <a:endParaRPr lang="en-US" sz="2600" b="1" dirty="0"/>
          </a:p>
          <a:p>
            <a:pPr lvl="1">
              <a:buFont typeface="Wingdings" panose="05000000000000000000" pitchFamily="2" charset="2"/>
              <a:buChar char="Ø"/>
            </a:pPr>
            <a:r>
              <a:rPr lang="en-US" altLang="en-US" sz="2600" dirty="0"/>
              <a:t> </a:t>
            </a:r>
            <a:r>
              <a:rPr lang="en-US" altLang="en-US" sz="2600" dirty="0" smtClean="0"/>
              <a:t>Some had feigned loyalty to God by consulting Him, yet they had idols in their hearts </a:t>
            </a:r>
            <a:r>
              <a:rPr lang="en-US" altLang="en-US" sz="2600" dirty="0" smtClean="0"/>
              <a:t>(14:1-11)</a:t>
            </a:r>
            <a:endParaRPr lang="en-US" altLang="en-US" sz="2600" dirty="0"/>
          </a:p>
          <a:p>
            <a:pPr lvl="2">
              <a:buFont typeface="Wingdings" panose="05000000000000000000" pitchFamily="2" charset="2"/>
              <a:buChar char="Ø"/>
            </a:pPr>
            <a:r>
              <a:rPr lang="en-US" altLang="en-US" sz="2400" dirty="0" smtClean="0"/>
              <a:t>Vs. 1-5: When certain elders of the people came to Ezekiel, God asked why He should allow them to consult Him, when they had idols in their hearts</a:t>
            </a:r>
            <a:r>
              <a:rPr lang="en-US" altLang="en-US" sz="2400" dirty="0" smtClean="0"/>
              <a:t>.  God would answer them.</a:t>
            </a:r>
            <a:endParaRPr lang="en-US" altLang="en-US" sz="2400" i="1" dirty="0"/>
          </a:p>
          <a:p>
            <a:pPr lvl="2">
              <a:buFont typeface="Wingdings" panose="05000000000000000000" pitchFamily="2" charset="2"/>
              <a:buChar char="Ø"/>
            </a:pPr>
            <a:r>
              <a:rPr lang="en-US" altLang="en-US" sz="2400" dirty="0" smtClean="0"/>
              <a:t>Vs. </a:t>
            </a:r>
            <a:r>
              <a:rPr lang="en-US" altLang="en-US" sz="2400" dirty="0"/>
              <a:t>6</a:t>
            </a:r>
            <a:r>
              <a:rPr lang="en-US" altLang="en-US" sz="2400" dirty="0" smtClean="0"/>
              <a:t>-8</a:t>
            </a:r>
            <a:r>
              <a:rPr lang="en-US" altLang="en-US" sz="2400" dirty="0" smtClean="0"/>
              <a:t>: Repent and turn away from idols, abominations!  Otherwise, God would provide a direct answer to the man that didn’t.  God would set His face against him. </a:t>
            </a:r>
          </a:p>
          <a:p>
            <a:pPr lvl="2">
              <a:buFont typeface="Wingdings" panose="05000000000000000000" pitchFamily="2" charset="2"/>
              <a:buChar char="Ø"/>
            </a:pPr>
            <a:r>
              <a:rPr lang="en-US" altLang="en-US" sz="2400" dirty="0" smtClean="0"/>
              <a:t>Vs. 9-11:  If the prophet allows himself to be deceived, the Lord </a:t>
            </a:r>
            <a:r>
              <a:rPr lang="en-US" altLang="en-US" sz="2400" dirty="0" smtClean="0"/>
              <a:t>will give him over to it, and </a:t>
            </a:r>
            <a:r>
              <a:rPr lang="en-US" altLang="en-US" sz="2400" dirty="0" smtClean="0"/>
              <a:t>God will destroy him.  The false prophet and the one who inquires of a false prophet shall be equally punished.</a:t>
            </a:r>
            <a:endParaRPr lang="en-US" altLang="en-US" sz="2400" dirty="0"/>
          </a:p>
        </p:txBody>
      </p:sp>
    </p:spTree>
    <p:extLst>
      <p:ext uri="{BB962C8B-B14F-4D97-AF65-F5344CB8AC3E}">
        <p14:creationId xmlns:p14="http://schemas.microsoft.com/office/powerpoint/2010/main" val="94331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a:t>
            </a:r>
            <a:r>
              <a:rPr lang="en-US" sz="3200" b="1" dirty="0" smtClean="0">
                <a:effectLst>
                  <a:glow rad="101600">
                    <a:schemeClr val="accent2">
                      <a:lumMod val="20000"/>
                      <a:lumOff val="80000"/>
                      <a:alpha val="60000"/>
                    </a:schemeClr>
                  </a:glow>
                </a:effectLst>
                <a:latin typeface="+mn-lt"/>
              </a:rPr>
              <a:t>14</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1"/>
            <a:ext cx="8701106" cy="5175120"/>
          </a:xfrm>
        </p:spPr>
        <p:txBody>
          <a:bodyPr>
            <a:normAutofit/>
          </a:bodyPr>
          <a:lstStyle/>
          <a:p>
            <a:pPr marL="457200" indent="-457200">
              <a:spcBef>
                <a:spcPts val="0"/>
              </a:spcBef>
              <a:defRPr/>
            </a:pPr>
            <a:r>
              <a:rPr lang="en-US" b="1" dirty="0" smtClean="0"/>
              <a:t>Idols in their Hearts Made them Estranged from God:</a:t>
            </a:r>
            <a:endParaRPr lang="en-US" sz="2600" b="1" dirty="0"/>
          </a:p>
          <a:p>
            <a:pPr lvl="1">
              <a:buFont typeface="Wingdings" panose="05000000000000000000" pitchFamily="2" charset="2"/>
              <a:buChar char="Ø"/>
            </a:pPr>
            <a:r>
              <a:rPr lang="en-US" altLang="en-US" sz="2600" dirty="0"/>
              <a:t> </a:t>
            </a:r>
            <a:r>
              <a:rPr lang="en-US" altLang="en-US" sz="2600" dirty="0" smtClean="0"/>
              <a:t>The presence of some righteous people won’t spare them from Judgment </a:t>
            </a:r>
            <a:r>
              <a:rPr lang="en-US" altLang="en-US" sz="2600" dirty="0" smtClean="0"/>
              <a:t>(14:12-23)</a:t>
            </a:r>
            <a:endParaRPr lang="en-US" altLang="en-US" sz="2600" dirty="0"/>
          </a:p>
          <a:p>
            <a:pPr lvl="2">
              <a:buFont typeface="Wingdings" panose="05000000000000000000" pitchFamily="2" charset="2"/>
              <a:buChar char="Ø"/>
            </a:pPr>
            <a:r>
              <a:rPr lang="en-US" altLang="en-US" sz="2400" dirty="0" smtClean="0"/>
              <a:t>Vs. 15-20:  Whe</a:t>
            </a:r>
            <a:r>
              <a:rPr lang="en-US" altLang="en-US" sz="2400" dirty="0" smtClean="0"/>
              <a:t>n a land sins against God, and it reaches a point that God determines to desolate it by famine, wild beasts, sword, or pestilence, e</a:t>
            </a:r>
            <a:r>
              <a:rPr lang="en-US" altLang="en-US" sz="2400" dirty="0" smtClean="0"/>
              <a:t>ven if men like Noah, Job and Daniel were there, it wouldn’t cause it to be spared.</a:t>
            </a:r>
          </a:p>
        </p:txBody>
      </p:sp>
      <p:sp>
        <p:nvSpPr>
          <p:cNvPr id="6" name="Rounded Rectangle 5"/>
          <p:cNvSpPr/>
          <p:nvPr/>
        </p:nvSpPr>
        <p:spPr>
          <a:xfrm>
            <a:off x="311727" y="4190999"/>
            <a:ext cx="8566728" cy="21820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Chapter 14 mentions Daniel. </a:t>
            </a:r>
            <a:r>
              <a:rPr lang="en-US" dirty="0"/>
              <a:t>Because of the amazing accuracy of Daniel’s prophecies </a:t>
            </a:r>
            <a:r>
              <a:rPr lang="en-US" dirty="0" smtClean="0"/>
              <a:t>(esp</a:t>
            </a:r>
            <a:r>
              <a:rPr lang="en-US" dirty="0"/>
              <a:t>. </a:t>
            </a:r>
            <a:r>
              <a:rPr lang="en-US" dirty="0" smtClean="0"/>
              <a:t>those concerning the </a:t>
            </a:r>
            <a:r>
              <a:rPr lang="en-US" dirty="0"/>
              <a:t>Seleucid and Ptolemaic empires in Daniel 11), </a:t>
            </a:r>
            <a:r>
              <a:rPr lang="en-US" dirty="0" smtClean="0"/>
              <a:t>skeptics (who do not believe in prophecy or divine inspiration) assert </a:t>
            </a:r>
            <a:r>
              <a:rPr lang="en-US" dirty="0"/>
              <a:t>a much later date for </a:t>
            </a:r>
            <a:r>
              <a:rPr lang="en-US" dirty="0" smtClean="0"/>
              <a:t>Daniel.  They claim that a fictitious author (or authors), who had a knowledge of history, wrote the book in the 2</a:t>
            </a:r>
            <a:r>
              <a:rPr lang="en-US" baseline="30000" dirty="0" smtClean="0"/>
              <a:t>nd</a:t>
            </a:r>
            <a:r>
              <a:rPr lang="en-US" dirty="0" smtClean="0"/>
              <a:t> century BC. But this mention in Ezekiel means that Daniel was known to Jews in the 6</a:t>
            </a:r>
            <a:r>
              <a:rPr lang="en-US" baseline="30000" dirty="0" smtClean="0"/>
              <a:t>th</a:t>
            </a:r>
            <a:r>
              <a:rPr lang="en-US" dirty="0" smtClean="0"/>
              <a:t> Century BC, </a:t>
            </a:r>
            <a:r>
              <a:rPr lang="en-US" dirty="0"/>
              <a:t>substantiating the divine inspiration of his writings. </a:t>
            </a:r>
            <a:r>
              <a:rPr lang="en-US" dirty="0" smtClean="0"/>
              <a:t> Remnants of the book of Daniel were also found among the Dead Sea Scrolls, which date to nearly the time in which skeptics claim it was written.</a:t>
            </a:r>
            <a:endParaRPr lang="en-US" dirty="0"/>
          </a:p>
        </p:txBody>
      </p:sp>
    </p:spTree>
    <p:extLst>
      <p:ext uri="{BB962C8B-B14F-4D97-AF65-F5344CB8AC3E}">
        <p14:creationId xmlns:p14="http://schemas.microsoft.com/office/powerpoint/2010/main" val="27916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a:t>
            </a:r>
            <a:r>
              <a:rPr lang="en-US" sz="3200" b="1" dirty="0" smtClean="0">
                <a:effectLst>
                  <a:glow rad="101600">
                    <a:schemeClr val="accent2">
                      <a:lumMod val="20000"/>
                      <a:lumOff val="80000"/>
                      <a:alpha val="60000"/>
                    </a:schemeClr>
                  </a:glow>
                </a:effectLst>
                <a:latin typeface="+mn-lt"/>
              </a:rPr>
              <a:t>14</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1"/>
            <a:ext cx="8701106" cy="5175120"/>
          </a:xfrm>
        </p:spPr>
        <p:txBody>
          <a:bodyPr>
            <a:normAutofit/>
          </a:bodyPr>
          <a:lstStyle/>
          <a:p>
            <a:pPr marL="457200" indent="-457200">
              <a:spcBef>
                <a:spcPts val="0"/>
              </a:spcBef>
              <a:defRPr/>
            </a:pPr>
            <a:r>
              <a:rPr lang="en-US" b="1" dirty="0" smtClean="0"/>
              <a:t>Idols in their Hearts Made them Estranged from God:</a:t>
            </a:r>
            <a:endParaRPr lang="en-US" sz="2600" b="1" dirty="0"/>
          </a:p>
          <a:p>
            <a:pPr lvl="1">
              <a:buFont typeface="Wingdings" panose="05000000000000000000" pitchFamily="2" charset="2"/>
              <a:buChar char="Ø"/>
            </a:pPr>
            <a:r>
              <a:rPr lang="en-US" altLang="en-US" sz="2600" dirty="0"/>
              <a:t> </a:t>
            </a:r>
            <a:r>
              <a:rPr lang="en-US" altLang="en-US" sz="2600" dirty="0" smtClean="0"/>
              <a:t>The presence of some righteous people won’t spare them from Judgment </a:t>
            </a:r>
            <a:r>
              <a:rPr lang="en-US" altLang="en-US" sz="2600" dirty="0" smtClean="0"/>
              <a:t>(14:12-23)</a:t>
            </a:r>
            <a:endParaRPr lang="en-US" altLang="en-US" sz="2600" dirty="0"/>
          </a:p>
          <a:p>
            <a:pPr lvl="2">
              <a:buFont typeface="Wingdings" panose="05000000000000000000" pitchFamily="2" charset="2"/>
              <a:buChar char="Ø"/>
            </a:pPr>
            <a:r>
              <a:rPr lang="en-US" altLang="en-US" sz="2400" dirty="0" smtClean="0"/>
              <a:t>Vs. 21-23:  God mentions the four acts of judgment previously mentioned.  But some survivors would be left and brought as exiles to Babylon.  Then those already in exile will realized God was justified in handing out this punishment.</a:t>
            </a:r>
          </a:p>
        </p:txBody>
      </p:sp>
      <p:sp>
        <p:nvSpPr>
          <p:cNvPr id="5" name="Rounded Rectangle 4"/>
          <p:cNvSpPr/>
          <p:nvPr/>
        </p:nvSpPr>
        <p:spPr>
          <a:xfrm>
            <a:off x="323272" y="4445000"/>
            <a:ext cx="8566728" cy="128154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What are our idols today?  Colossians 3:5 equates Covetousness is idolatry.   What do we covet?  What is really more important to us that God?  Do we, like the people mentioned in Ezekiel 14 pretend as though we are serving God, when other things are really more important to us?  </a:t>
            </a:r>
            <a:endParaRPr lang="en-US" dirty="0"/>
          </a:p>
        </p:txBody>
      </p:sp>
    </p:spTree>
    <p:extLst>
      <p:ext uri="{BB962C8B-B14F-4D97-AF65-F5344CB8AC3E}">
        <p14:creationId xmlns:p14="http://schemas.microsoft.com/office/powerpoint/2010/main" val="18896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044543" y="5998028"/>
            <a:ext cx="674914" cy="381000"/>
          </a:xfrm>
          <a:prstGeom prst="rect">
            <a:avLst/>
          </a:prstGeom>
          <a:noFill/>
        </p:spPr>
        <p:txBody>
          <a:bodyPr wrap="square" rtlCol="0">
            <a:spAutoFit/>
          </a:bodyPr>
          <a:lstStyle/>
          <a:p>
            <a:r>
              <a:rPr lang="en-US" dirty="0">
                <a:solidFill>
                  <a:schemeClr val="bg1"/>
                </a:solidFill>
              </a:rPr>
              <a:t>. . . </a:t>
            </a:r>
          </a:p>
        </p:txBody>
      </p:sp>
    </p:spTree>
    <p:extLst>
      <p:ext uri="{BB962C8B-B14F-4D97-AF65-F5344CB8AC3E}">
        <p14:creationId xmlns:p14="http://schemas.microsoft.com/office/powerpoint/2010/main" val="290897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43"/>
          <p:cNvGrpSpPr>
            <a:grpSpLocks/>
          </p:cNvGrpSpPr>
          <p:nvPr/>
        </p:nvGrpSpPr>
        <p:grpSpPr bwMode="auto">
          <a:xfrm>
            <a:off x="0" y="38100"/>
            <a:ext cx="9144000" cy="6858000"/>
            <a:chOff x="228600" y="381000"/>
            <a:chExt cx="8677275" cy="6206525"/>
          </a:xfrm>
        </p:grpSpPr>
        <p:pic>
          <p:nvPicPr>
            <p:cNvPr id="3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77275" cy="62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1219200" cy="69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a:grpSpLocks/>
          </p:cNvGrpSpPr>
          <p:nvPr/>
        </p:nvGrpSpPr>
        <p:grpSpPr bwMode="auto">
          <a:xfrm>
            <a:off x="92075" y="26988"/>
            <a:ext cx="8077200" cy="1341437"/>
            <a:chOff x="304799" y="152400"/>
            <a:chExt cx="8077201" cy="1342219"/>
          </a:xfrm>
        </p:grpSpPr>
        <p:grpSp>
          <p:nvGrpSpPr>
            <p:cNvPr id="3089" name="Group 5"/>
            <p:cNvGrpSpPr>
              <a:grpSpLocks/>
            </p:cNvGrpSpPr>
            <p:nvPr/>
          </p:nvGrpSpPr>
          <p:grpSpPr bwMode="auto">
            <a:xfrm>
              <a:off x="304799" y="152400"/>
              <a:ext cx="7146643" cy="584775"/>
              <a:chOff x="304799" y="152400"/>
              <a:chExt cx="7146643" cy="584775"/>
            </a:xfrm>
          </p:grpSpPr>
          <p:sp>
            <p:nvSpPr>
              <p:cNvPr id="3106" name="TextBox 1"/>
              <p:cNvSpPr txBox="1">
                <a:spLocks noChangeArrowheads="1"/>
              </p:cNvSpPr>
              <p:nvPr/>
            </p:nvSpPr>
            <p:spPr bwMode="auto">
              <a:xfrm>
                <a:off x="381000" y="152400"/>
                <a:ext cx="70704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Jeremiah – Daniel – Ezekiel: Timeline (B.C.)</a:t>
                </a:r>
                <a:endParaRPr kumimoji="0" lang="en-US" altLang="en-US" sz="320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3" name="Rounded Rectangle 2"/>
              <p:cNvSpPr/>
              <p:nvPr/>
            </p:nvSpPr>
            <p:spPr>
              <a:xfrm>
                <a:off x="304799" y="228644"/>
                <a:ext cx="7146926" cy="5082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90" name="Group 8"/>
            <p:cNvGrpSpPr>
              <a:grpSpLocks/>
            </p:cNvGrpSpPr>
            <p:nvPr/>
          </p:nvGrpSpPr>
          <p:grpSpPr bwMode="auto">
            <a:xfrm>
              <a:off x="304800" y="858982"/>
              <a:ext cx="8077200" cy="635637"/>
              <a:chOff x="304800" y="858982"/>
              <a:chExt cx="8077200" cy="635637"/>
            </a:xfrm>
          </p:grpSpPr>
          <p:cxnSp>
            <p:nvCxnSpPr>
              <p:cNvPr id="10" name="Straight Arrow Connector 9"/>
              <p:cNvCxnSpPr/>
              <p:nvPr/>
            </p:nvCxnSpPr>
            <p:spPr>
              <a:xfrm>
                <a:off x="304799" y="991089"/>
                <a:ext cx="8077201" cy="0"/>
              </a:xfrm>
              <a:prstGeom prst="straightConnector1">
                <a:avLst/>
              </a:prstGeom>
              <a:ln w="444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3399" y="859249"/>
                <a:ext cx="0" cy="304978"/>
              </a:xfrm>
              <a:prstGeom prst="straightConnector1">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1999" y="859249"/>
                <a:ext cx="0" cy="304978"/>
              </a:xfrm>
              <a:prstGeom prst="straightConnector1">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620000" y="859249"/>
                <a:ext cx="0" cy="304978"/>
              </a:xfrm>
              <a:prstGeom prst="straightConnector1">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02012" y="859249"/>
                <a:ext cx="0" cy="304978"/>
              </a:xfrm>
              <a:prstGeom prst="straightConnector1">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15000" y="859249"/>
                <a:ext cx="0" cy="304978"/>
              </a:xfrm>
              <a:prstGeom prst="straightConnector1">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97" name="TextBox 4"/>
              <p:cNvSpPr txBox="1">
                <a:spLocks noChangeArrowheads="1"/>
              </p:cNvSpPr>
              <p:nvPr/>
            </p:nvSpPr>
            <p:spPr bwMode="auto">
              <a:xfrm>
                <a:off x="471055" y="1094509"/>
                <a:ext cx="60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640</a:t>
                </a:r>
              </a:p>
            </p:txBody>
          </p:sp>
          <p:sp>
            <p:nvSpPr>
              <p:cNvPr id="3098" name="TextBox 29"/>
              <p:cNvSpPr txBox="1">
                <a:spLocks noChangeArrowheads="1"/>
              </p:cNvSpPr>
              <p:nvPr/>
            </p:nvSpPr>
            <p:spPr bwMode="auto">
              <a:xfrm>
                <a:off x="7315200" y="1094509"/>
                <a:ext cx="60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536</a:t>
                </a:r>
              </a:p>
            </p:txBody>
          </p:sp>
          <p:sp>
            <p:nvSpPr>
              <p:cNvPr id="3099" name="TextBox 31"/>
              <p:cNvSpPr txBox="1">
                <a:spLocks noChangeArrowheads="1"/>
              </p:cNvSpPr>
              <p:nvPr/>
            </p:nvSpPr>
            <p:spPr bwMode="auto">
              <a:xfrm>
                <a:off x="4038600" y="1094509"/>
                <a:ext cx="60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586</a:t>
                </a:r>
              </a:p>
            </p:txBody>
          </p:sp>
          <p:sp>
            <p:nvSpPr>
              <p:cNvPr id="3100" name="TextBox 34"/>
              <p:cNvSpPr txBox="1">
                <a:spLocks noChangeArrowheads="1"/>
              </p:cNvSpPr>
              <p:nvPr/>
            </p:nvSpPr>
            <p:spPr bwMode="auto">
              <a:xfrm>
                <a:off x="3117376" y="1094509"/>
                <a:ext cx="60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593</a:t>
                </a:r>
              </a:p>
            </p:txBody>
          </p:sp>
          <p:cxnSp>
            <p:nvCxnSpPr>
              <p:cNvPr id="36" name="Straight Arrow Connector 35"/>
              <p:cNvCxnSpPr/>
              <p:nvPr/>
            </p:nvCxnSpPr>
            <p:spPr>
              <a:xfrm>
                <a:off x="2514599" y="859249"/>
                <a:ext cx="0" cy="304978"/>
              </a:xfrm>
              <a:prstGeom prst="straightConnector1">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02" name="TextBox 37"/>
              <p:cNvSpPr txBox="1">
                <a:spLocks noChangeArrowheads="1"/>
              </p:cNvSpPr>
              <p:nvPr/>
            </p:nvSpPr>
            <p:spPr bwMode="auto">
              <a:xfrm>
                <a:off x="2209800" y="1094509"/>
                <a:ext cx="60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605</a:t>
                </a:r>
              </a:p>
            </p:txBody>
          </p:sp>
          <p:sp>
            <p:nvSpPr>
              <p:cNvPr id="3103" name="TextBox 38"/>
              <p:cNvSpPr txBox="1">
                <a:spLocks noChangeArrowheads="1"/>
              </p:cNvSpPr>
              <p:nvPr/>
            </p:nvSpPr>
            <p:spPr bwMode="auto">
              <a:xfrm>
                <a:off x="5410200" y="1094509"/>
                <a:ext cx="60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571</a:t>
                </a:r>
              </a:p>
            </p:txBody>
          </p:sp>
          <p:cxnSp>
            <p:nvCxnSpPr>
              <p:cNvPr id="40" name="Straight Arrow Connector 39"/>
              <p:cNvCxnSpPr/>
              <p:nvPr/>
            </p:nvCxnSpPr>
            <p:spPr>
              <a:xfrm>
                <a:off x="1600199" y="859249"/>
                <a:ext cx="0" cy="304978"/>
              </a:xfrm>
              <a:prstGeom prst="straightConnector1">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05" name="TextBox 40"/>
              <p:cNvSpPr txBox="1">
                <a:spLocks noChangeArrowheads="1"/>
              </p:cNvSpPr>
              <p:nvPr/>
            </p:nvSpPr>
            <p:spPr bwMode="auto">
              <a:xfrm>
                <a:off x="1295400" y="1094509"/>
                <a:ext cx="60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627</a:t>
                </a:r>
              </a:p>
            </p:txBody>
          </p:sp>
        </p:grpSp>
      </p:grpSp>
      <p:sp>
        <p:nvSpPr>
          <p:cNvPr id="7" name="Rounded Rectangle 6"/>
          <p:cNvSpPr/>
          <p:nvPr/>
        </p:nvSpPr>
        <p:spPr>
          <a:xfrm>
            <a:off x="1398588" y="1377950"/>
            <a:ext cx="2732087" cy="669925"/>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Jeremiah</a:t>
            </a:r>
          </a:p>
        </p:txBody>
      </p:sp>
      <p:sp>
        <p:nvSpPr>
          <p:cNvPr id="42" name="Rounded Rectangle 41"/>
          <p:cNvSpPr/>
          <p:nvPr/>
        </p:nvSpPr>
        <p:spPr>
          <a:xfrm>
            <a:off x="2274888" y="2047875"/>
            <a:ext cx="5105400" cy="66992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Daniel</a:t>
            </a:r>
          </a:p>
        </p:txBody>
      </p:sp>
      <p:sp>
        <p:nvSpPr>
          <p:cNvPr id="43" name="Rounded Rectangle 42"/>
          <p:cNvSpPr/>
          <p:nvPr/>
        </p:nvSpPr>
        <p:spPr>
          <a:xfrm>
            <a:off x="3189288" y="2717800"/>
            <a:ext cx="2306348" cy="101138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spc="150" normalizeH="0" baseline="0" noProof="0" dirty="0" smtClean="0">
                <a:ln w="11430"/>
                <a:solidFill>
                  <a:srgbClr val="F8F8F8"/>
                </a:solidFill>
                <a:effectLst>
                  <a:outerShdw blurRad="25400" algn="tl" rotWithShape="0">
                    <a:srgbClr val="000000">
                      <a:alpha val="43000"/>
                    </a:srgbClr>
                  </a:outerShdw>
                </a:effectLst>
                <a:uLnTx/>
                <a:uFillTx/>
                <a:latin typeface="Calibri"/>
                <a:ea typeface="+mn-ea"/>
                <a:cs typeface="+mn-cs"/>
              </a:rPr>
              <a:t>Ezekiel </a:t>
            </a:r>
            <a:r>
              <a:rPr kumimoji="0" lang="en-US" sz="2000" b="1" i="0" u="none" strike="noStrike" kern="1200" spc="150" normalizeH="0" baseline="0" noProof="0" dirty="0" smtClean="0">
                <a:ln w="11430"/>
                <a:solidFill>
                  <a:srgbClr val="F8F8F8"/>
                </a:solidFill>
                <a:effectLst>
                  <a:outerShdw blurRad="25400" algn="tl" rotWithShape="0">
                    <a:srgbClr val="000000">
                      <a:alpha val="43000"/>
                    </a:srgbClr>
                  </a:outerShdw>
                </a:effectLst>
                <a:uLnTx/>
                <a:uFillTx/>
                <a:latin typeface="Calibri"/>
                <a:ea typeface="+mn-ea"/>
                <a:cs typeface="+mn-cs"/>
              </a:rPr>
              <a:t>592-570</a:t>
            </a:r>
            <a:r>
              <a:rPr kumimoji="0" lang="en-US" sz="2000" b="1" i="0" u="none" strike="noStrike" kern="1200" spc="150" normalizeH="0" noProof="0" dirty="0" smtClean="0">
                <a:ln w="11430"/>
                <a:solidFill>
                  <a:srgbClr val="F8F8F8"/>
                </a:solidFill>
                <a:effectLst>
                  <a:outerShdw blurRad="25400" algn="tl" rotWithShape="0">
                    <a:srgbClr val="000000">
                      <a:alpha val="43000"/>
                    </a:srgbClr>
                  </a:outerShdw>
                </a:effectLst>
                <a:uLnTx/>
                <a:uFillTx/>
                <a:latin typeface="Calibri"/>
                <a:ea typeface="+mn-ea"/>
                <a:cs typeface="+mn-cs"/>
              </a:rPr>
              <a:t> BC</a:t>
            </a:r>
            <a:endParaRPr kumimoji="0" lang="en-US" sz="2000" b="1" i="0" u="none" strike="noStrike" kern="1200" spc="150" normalizeH="0" baseline="0" noProof="0" dirty="0">
              <a:ln w="11430"/>
              <a:solidFill>
                <a:srgbClr val="F8F8F8"/>
              </a:solidFill>
              <a:effectLst>
                <a:outerShdw blurRad="25400" algn="tl" rotWithShape="0">
                  <a:srgbClr val="000000">
                    <a:alpha val="43000"/>
                  </a:srgbClr>
                </a:outerShdw>
              </a:effectLst>
              <a:uLnTx/>
              <a:uFillTx/>
              <a:latin typeface="Calibri"/>
              <a:ea typeface="+mn-ea"/>
              <a:cs typeface="+mn-cs"/>
            </a:endParaRPr>
          </a:p>
        </p:txBody>
      </p:sp>
      <p:cxnSp>
        <p:nvCxnSpPr>
          <p:cNvPr id="15" name="Straight Connector 14"/>
          <p:cNvCxnSpPr/>
          <p:nvPr/>
        </p:nvCxnSpPr>
        <p:spPr>
          <a:xfrm>
            <a:off x="1828800" y="2047875"/>
            <a:ext cx="685800" cy="2219325"/>
          </a:xfrm>
          <a:prstGeom prst="line">
            <a:avLst/>
          </a:prstGeom>
          <a:ln w="762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301875" y="4267200"/>
            <a:ext cx="506413" cy="381000"/>
          </a:xfrm>
          <a:prstGeom prst="ellipse">
            <a:avLst/>
          </a:prstGeom>
          <a:noFill/>
          <a:ln w="698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 name="Straight Connector 46"/>
          <p:cNvCxnSpPr/>
          <p:nvPr/>
        </p:nvCxnSpPr>
        <p:spPr>
          <a:xfrm flipH="1">
            <a:off x="6511925" y="2717800"/>
            <a:ext cx="514350" cy="111601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97475" y="3348038"/>
            <a:ext cx="517525" cy="130016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142038" y="3851275"/>
            <a:ext cx="506412" cy="381000"/>
          </a:xfrm>
          <a:prstGeom prst="ellipse">
            <a:avLst/>
          </a:prstGeom>
          <a:noFill/>
          <a:ln w="698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5" name="Straight Connector 54"/>
          <p:cNvCxnSpPr/>
          <p:nvPr/>
        </p:nvCxnSpPr>
        <p:spPr>
          <a:xfrm flipV="1">
            <a:off x="5699125" y="4457700"/>
            <a:ext cx="949325" cy="1603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6648450" y="4041775"/>
            <a:ext cx="731838" cy="682625"/>
          </a:xfrm>
          <a:prstGeom prst="ellipse">
            <a:avLst/>
          </a:prstGeom>
          <a:noFill/>
          <a:ln w="698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7" name="Straight Connector 66"/>
          <p:cNvCxnSpPr/>
          <p:nvPr/>
        </p:nvCxnSpPr>
        <p:spPr>
          <a:xfrm>
            <a:off x="4138613" y="1295400"/>
            <a:ext cx="0" cy="4191000"/>
          </a:xfrm>
          <a:prstGeom prst="line">
            <a:avLst/>
          </a:prstGeom>
          <a:ln w="698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a:spLocks noChangeArrowheads="1"/>
          </p:cNvSpPr>
          <p:nvPr/>
        </p:nvSpPr>
        <p:spPr bwMode="auto">
          <a:xfrm>
            <a:off x="814388" y="5486400"/>
            <a:ext cx="4038600" cy="1200150"/>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586 B.C.; Judah falls, Jerusalem destroyed</a:t>
            </a:r>
          </a:p>
        </p:txBody>
      </p:sp>
    </p:spTree>
    <p:extLst>
      <p:ext uri="{BB962C8B-B14F-4D97-AF65-F5344CB8AC3E}">
        <p14:creationId xmlns:p14="http://schemas.microsoft.com/office/powerpoint/2010/main" val="280265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Review: Chapters 1-9</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221381" y="1511166"/>
            <a:ext cx="8701238" cy="5346834"/>
          </a:xfrm>
        </p:spPr>
        <p:txBody>
          <a:bodyPr>
            <a:normAutofit lnSpcReduction="10000"/>
          </a:bodyPr>
          <a:lstStyle/>
          <a:p>
            <a:pPr marL="0" indent="0">
              <a:lnSpc>
                <a:spcPct val="110000"/>
              </a:lnSpc>
              <a:buNone/>
            </a:pPr>
            <a:r>
              <a:rPr lang="en-US" sz="3200" b="1" i="1" u="sng" dirty="0">
                <a:effectLst>
                  <a:outerShdw blurRad="38100" dist="38100" dir="2700000" algn="tl">
                    <a:srgbClr val="000000">
                      <a:alpha val="43137"/>
                    </a:srgbClr>
                  </a:outerShdw>
                </a:effectLst>
              </a:rPr>
              <a:t>Summary: Chapters 1 - 11</a:t>
            </a:r>
          </a:p>
          <a:p>
            <a:pPr>
              <a:lnSpc>
                <a:spcPct val="110000"/>
              </a:lnSpc>
              <a:spcBef>
                <a:spcPts val="300"/>
              </a:spcBef>
            </a:pPr>
            <a:r>
              <a:rPr lang="en-US" sz="3200" b="1" dirty="0"/>
              <a:t>Chapter 1: Vision of the Glory of the Lord</a:t>
            </a:r>
          </a:p>
          <a:p>
            <a:pPr>
              <a:lnSpc>
                <a:spcPct val="110000"/>
              </a:lnSpc>
              <a:spcBef>
                <a:spcPts val="300"/>
              </a:spcBef>
            </a:pPr>
            <a:r>
              <a:rPr lang="en-US" sz="3200" b="1" dirty="0"/>
              <a:t>Chapters 2-3: Call of Ezekiel to the office of Prophet, to be a Watchman</a:t>
            </a:r>
          </a:p>
          <a:p>
            <a:pPr>
              <a:lnSpc>
                <a:spcPct val="110000"/>
              </a:lnSpc>
              <a:spcBef>
                <a:spcPts val="300"/>
              </a:spcBef>
            </a:pPr>
            <a:r>
              <a:rPr lang="en-US" sz="3200" b="1" dirty="0"/>
              <a:t>Chapters 4-5: Four Symbolic actions Portraying the Fall of Jerusalem</a:t>
            </a:r>
          </a:p>
          <a:p>
            <a:pPr>
              <a:lnSpc>
                <a:spcPct val="110000"/>
              </a:lnSpc>
              <a:spcBef>
                <a:spcPts val="300"/>
              </a:spcBef>
            </a:pPr>
            <a:r>
              <a:rPr lang="en-US" sz="3200" b="1" dirty="0"/>
              <a:t>Chapters 6-7: Devastation and Desolation of the land; a remnant will be spared</a:t>
            </a:r>
          </a:p>
          <a:p>
            <a:pPr>
              <a:lnSpc>
                <a:spcPct val="110000"/>
              </a:lnSpc>
              <a:spcBef>
                <a:spcPts val="300"/>
              </a:spcBef>
            </a:pPr>
            <a:r>
              <a:rPr lang="en-US" sz="3200" b="1" dirty="0"/>
              <a:t>Chapters 8-11: The Glory of the Lord Departs from the Temple because of Judah’s wickedness</a:t>
            </a:r>
            <a:endParaRPr lang="en-US" sz="3000" dirty="0"/>
          </a:p>
          <a:p>
            <a:pPr marL="566738" lvl="1" indent="-284163">
              <a:spcBef>
                <a:spcPts val="300"/>
              </a:spcBef>
            </a:pPr>
            <a:endParaRPr lang="en-US" sz="2800" dirty="0"/>
          </a:p>
          <a:p>
            <a:pPr lvl="1">
              <a:spcBef>
                <a:spcPts val="300"/>
              </a:spcBef>
            </a:pPr>
            <a:endParaRPr lang="en-US" sz="2800" dirty="0"/>
          </a:p>
          <a:p>
            <a:pPr lvl="1"/>
            <a:endParaRPr lang="en-US" sz="2800" dirty="0"/>
          </a:p>
          <a:p>
            <a:pPr lvl="1"/>
            <a:endParaRPr lang="en-US" sz="2800" dirty="0"/>
          </a:p>
        </p:txBody>
      </p:sp>
    </p:spTree>
    <p:extLst>
      <p:ext uri="{BB962C8B-B14F-4D97-AF65-F5344CB8AC3E}">
        <p14:creationId xmlns:p14="http://schemas.microsoft.com/office/powerpoint/2010/main" val="28689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5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12-14</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41099" y="1451120"/>
            <a:ext cx="8889237" cy="4366125"/>
          </a:xfrm>
        </p:spPr>
        <p:txBody>
          <a:bodyPr>
            <a:noAutofit/>
          </a:bodyPr>
          <a:lstStyle/>
          <a:p>
            <a:pPr marL="0" indent="0" algn="ctr">
              <a:spcBef>
                <a:spcPts val="0"/>
              </a:spcBef>
              <a:buNone/>
              <a:defRPr/>
            </a:pPr>
            <a:r>
              <a:rPr lang="en-US" sz="3200" b="1" dirty="0"/>
              <a:t>Chapters 12-14:  Various Prophecies Depicting the Certainty of Judah’s Destruction</a:t>
            </a:r>
          </a:p>
          <a:p>
            <a:pPr marL="0" indent="0" fontAlgn="auto">
              <a:spcBef>
                <a:spcPts val="0"/>
              </a:spcBef>
              <a:spcAft>
                <a:spcPts val="0"/>
              </a:spcAft>
              <a:buNone/>
              <a:defRPr/>
            </a:pPr>
            <a:endParaRPr lang="en-US" sz="3200" b="1" dirty="0"/>
          </a:p>
          <a:p>
            <a:pPr marL="0" indent="0" fontAlgn="auto">
              <a:spcBef>
                <a:spcPts val="0"/>
              </a:spcBef>
              <a:spcAft>
                <a:spcPts val="0"/>
              </a:spcAft>
              <a:buNone/>
              <a:defRPr/>
            </a:pPr>
            <a:r>
              <a:rPr lang="en-US" sz="3200" b="1" dirty="0"/>
              <a:t>Chapter 12: Ezekiel Acts </a:t>
            </a:r>
            <a:r>
              <a:rPr lang="en-US" sz="3200" b="1" dirty="0" smtClean="0"/>
              <a:t>as an exile, </a:t>
            </a:r>
            <a:r>
              <a:rPr lang="en-US" sz="3200" b="1" dirty="0"/>
              <a:t>shows it will come with terror, and will happen soon.</a:t>
            </a:r>
          </a:p>
          <a:p>
            <a:pPr marL="0" indent="0" fontAlgn="auto">
              <a:spcBef>
                <a:spcPts val="0"/>
              </a:spcBef>
              <a:spcAft>
                <a:spcPts val="0"/>
              </a:spcAft>
              <a:buNone/>
              <a:defRPr/>
            </a:pPr>
            <a:endParaRPr lang="en-US" sz="3200" b="1" dirty="0"/>
          </a:p>
          <a:p>
            <a:pPr marL="0" indent="0" fontAlgn="auto">
              <a:spcBef>
                <a:spcPts val="0"/>
              </a:spcBef>
              <a:spcAft>
                <a:spcPts val="0"/>
              </a:spcAft>
              <a:buNone/>
              <a:defRPr/>
            </a:pPr>
            <a:r>
              <a:rPr lang="en-US" sz="3200" b="1" dirty="0"/>
              <a:t>Chapter 13: False Prophets, Prophetesses condemned.</a:t>
            </a:r>
          </a:p>
          <a:p>
            <a:pPr marL="0" indent="0" fontAlgn="auto">
              <a:spcBef>
                <a:spcPts val="0"/>
              </a:spcBef>
              <a:spcAft>
                <a:spcPts val="0"/>
              </a:spcAft>
              <a:buNone/>
              <a:defRPr/>
            </a:pPr>
            <a:endParaRPr lang="en-US" sz="3200" b="1" dirty="0"/>
          </a:p>
          <a:p>
            <a:pPr marL="0" indent="0" fontAlgn="auto">
              <a:spcBef>
                <a:spcPts val="0"/>
              </a:spcBef>
              <a:spcAft>
                <a:spcPts val="0"/>
              </a:spcAft>
              <a:buNone/>
              <a:defRPr/>
            </a:pPr>
            <a:r>
              <a:rPr lang="en-US" sz="3200" b="1" dirty="0"/>
              <a:t>Chapter 14: People have idols in their hearts; The presence of Righteous people will not make God spare the </a:t>
            </a:r>
            <a:r>
              <a:rPr lang="en-US" sz="3200" b="1" dirty="0" smtClean="0"/>
              <a:t>nation/land.</a:t>
            </a:r>
            <a:endParaRPr lang="en-US" sz="3200" b="1" dirty="0"/>
          </a:p>
        </p:txBody>
      </p:sp>
    </p:spTree>
    <p:extLst>
      <p:ext uri="{BB962C8B-B14F-4D97-AF65-F5344CB8AC3E}">
        <p14:creationId xmlns:p14="http://schemas.microsoft.com/office/powerpoint/2010/main" val="407036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12</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0"/>
            <a:ext cx="8701106" cy="5319911"/>
          </a:xfrm>
        </p:spPr>
        <p:txBody>
          <a:bodyPr>
            <a:normAutofit/>
          </a:bodyPr>
          <a:lstStyle/>
          <a:p>
            <a:pPr marL="457200" indent="-457200">
              <a:spcBef>
                <a:spcPts val="0"/>
              </a:spcBef>
              <a:defRPr/>
            </a:pPr>
            <a:r>
              <a:rPr lang="en-US" b="1" dirty="0" smtClean="0"/>
              <a:t>The Certainty of Destruction:</a:t>
            </a:r>
            <a:endParaRPr lang="en-US" sz="2600" b="1" dirty="0" smtClean="0"/>
          </a:p>
          <a:p>
            <a:pPr lvl="1">
              <a:buFont typeface="Wingdings" panose="05000000000000000000" pitchFamily="2" charset="2"/>
              <a:buChar char="Ø"/>
            </a:pPr>
            <a:r>
              <a:rPr lang="en-US" altLang="en-US" sz="2600" dirty="0" smtClean="0"/>
              <a:t> Ezekiel Acts out being Exiled (12:1-16)</a:t>
            </a:r>
          </a:p>
          <a:p>
            <a:pPr lvl="2">
              <a:buFont typeface="Wingdings" panose="05000000000000000000" pitchFamily="2" charset="2"/>
              <a:buChar char="Ø"/>
            </a:pPr>
            <a:r>
              <a:rPr lang="en-US" altLang="en-US" sz="2400" dirty="0" smtClean="0"/>
              <a:t>Vs. 1-2: The people have eyes and ears but refuse to see, hear. (cf. Matt. 13:13-15)</a:t>
            </a:r>
          </a:p>
          <a:p>
            <a:pPr lvl="2">
              <a:buFont typeface="Wingdings" panose="05000000000000000000" pitchFamily="2" charset="2"/>
              <a:buChar char="Ø"/>
            </a:pPr>
            <a:r>
              <a:rPr lang="en-US" altLang="en-US" sz="2400" dirty="0" smtClean="0"/>
              <a:t>Vs. 3-4: With the people watching, God tells Ezekiel to pack his belongings for captivity in the daytime, and depart in the evening.  </a:t>
            </a:r>
            <a:endParaRPr lang="en-US" altLang="en-US" sz="2400" dirty="0" smtClean="0">
              <a:solidFill>
                <a:srgbClr val="FF0000"/>
              </a:solidFill>
            </a:endParaRPr>
          </a:p>
          <a:p>
            <a:pPr lvl="2">
              <a:buFont typeface="Wingdings" panose="05000000000000000000" pitchFamily="2" charset="2"/>
              <a:buChar char="Ø"/>
            </a:pPr>
            <a:r>
              <a:rPr lang="en-US" altLang="en-US" sz="2400" dirty="0" smtClean="0"/>
              <a:t>Vs</a:t>
            </a:r>
            <a:r>
              <a:rPr lang="en-US" altLang="en-US" sz="2400" dirty="0"/>
              <a:t>. 5-6: “Dig through the wall, take your things out through it, and put them on your shoulder.  Cover your face” so that you can’t see the land.</a:t>
            </a:r>
          </a:p>
          <a:p>
            <a:pPr lvl="2">
              <a:buFont typeface="Wingdings" panose="05000000000000000000" pitchFamily="2" charset="2"/>
              <a:buChar char="Ø"/>
            </a:pPr>
            <a:r>
              <a:rPr lang="en-US" altLang="en-US" sz="2400" dirty="0"/>
              <a:t>Vs. 7:  Ezekiel did as he was told.</a:t>
            </a:r>
            <a:endParaRPr lang="en-US" altLang="en-US" sz="2400" dirty="0">
              <a:solidFill>
                <a:srgbClr val="FF0000"/>
              </a:solidFill>
            </a:endParaRPr>
          </a:p>
        </p:txBody>
      </p:sp>
      <p:sp>
        <p:nvSpPr>
          <p:cNvPr id="3" name="Cloud 2">
            <a:extLst>
              <a:ext uri="{FF2B5EF4-FFF2-40B4-BE49-F238E27FC236}">
                <a16:creationId xmlns:a16="http://schemas.microsoft.com/office/drawing/2014/main" xmlns="" id="{477721F8-3B3A-264E-B4D7-D3784670D654}"/>
              </a:ext>
            </a:extLst>
          </p:cNvPr>
          <p:cNvSpPr/>
          <p:nvPr/>
        </p:nvSpPr>
        <p:spPr>
          <a:xfrm>
            <a:off x="5352585" y="4873083"/>
            <a:ext cx="3678464" cy="165038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the number of times God calls the people “Rebellious” in Chapter 12</a:t>
            </a:r>
          </a:p>
        </p:txBody>
      </p:sp>
    </p:spTree>
    <p:extLst>
      <p:ext uri="{BB962C8B-B14F-4D97-AF65-F5344CB8AC3E}">
        <p14:creationId xmlns:p14="http://schemas.microsoft.com/office/powerpoint/2010/main" val="338202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dissolv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12</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0"/>
            <a:ext cx="8701106" cy="5319911"/>
          </a:xfrm>
        </p:spPr>
        <p:txBody>
          <a:bodyPr>
            <a:normAutofit/>
          </a:bodyPr>
          <a:lstStyle/>
          <a:p>
            <a:pPr marL="457200" indent="-457200">
              <a:spcBef>
                <a:spcPts val="0"/>
              </a:spcBef>
              <a:defRPr/>
            </a:pPr>
            <a:r>
              <a:rPr lang="en-US" b="1" dirty="0"/>
              <a:t>The Certainty of Destruction:</a:t>
            </a:r>
            <a:endParaRPr lang="en-US" sz="2600" b="1" dirty="0"/>
          </a:p>
          <a:p>
            <a:pPr lvl="1">
              <a:buFont typeface="Wingdings" panose="05000000000000000000" pitchFamily="2" charset="2"/>
              <a:buChar char="Ø"/>
            </a:pPr>
            <a:r>
              <a:rPr lang="en-US" altLang="en-US" sz="2600" dirty="0"/>
              <a:t> Ezekiel Acts out being Exiled (12:1-16)</a:t>
            </a:r>
          </a:p>
          <a:p>
            <a:pPr lvl="2">
              <a:buFont typeface="Wingdings" panose="05000000000000000000" pitchFamily="2" charset="2"/>
              <a:buChar char="Ø"/>
            </a:pPr>
            <a:r>
              <a:rPr lang="en-US" altLang="en-US" sz="2400" dirty="0"/>
              <a:t>Vs. 8-9: God:  Did the people ask “what are you doing?”</a:t>
            </a:r>
          </a:p>
          <a:p>
            <a:pPr lvl="2">
              <a:buFont typeface="Wingdings" panose="05000000000000000000" pitchFamily="2" charset="2"/>
              <a:buChar char="Ø"/>
            </a:pPr>
            <a:r>
              <a:rPr lang="en-US" altLang="en-US" sz="2400" dirty="0"/>
              <a:t>Vs. 10-11: This prophecy concerned the Prince and people  in Jerusalem.  Ezekiel demonstrated what was going to be done to them.  They will go into exile.</a:t>
            </a:r>
            <a:endParaRPr lang="en-US" altLang="en-US" sz="2400" dirty="0">
              <a:solidFill>
                <a:srgbClr val="FF0000"/>
              </a:solidFill>
            </a:endParaRPr>
          </a:p>
          <a:p>
            <a:pPr lvl="2">
              <a:buFont typeface="Wingdings" panose="05000000000000000000" pitchFamily="2" charset="2"/>
              <a:buChar char="Ø"/>
            </a:pPr>
            <a:r>
              <a:rPr lang="en-US" altLang="en-US" sz="2400" dirty="0"/>
              <a:t>Vs. 12: “The prophecy shows how the prince, King Zedekiah would flee. This </a:t>
            </a:r>
            <a:r>
              <a:rPr lang="en-US" altLang="en-US" sz="2400" dirty="0" smtClean="0"/>
              <a:t>was fulfilled. </a:t>
            </a:r>
            <a:r>
              <a:rPr lang="en-US" altLang="en-US" sz="2400" dirty="0"/>
              <a:t>Jer. 39: 4, 2 Kings 25:4.  </a:t>
            </a:r>
          </a:p>
        </p:txBody>
      </p:sp>
    </p:spTree>
    <p:extLst>
      <p:ext uri="{BB962C8B-B14F-4D97-AF65-F5344CB8AC3E}">
        <p14:creationId xmlns:p14="http://schemas.microsoft.com/office/powerpoint/2010/main" val="391297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12</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1"/>
            <a:ext cx="8701106" cy="5175120"/>
          </a:xfrm>
        </p:spPr>
        <p:txBody>
          <a:bodyPr>
            <a:normAutofit/>
          </a:bodyPr>
          <a:lstStyle/>
          <a:p>
            <a:pPr marL="457200" indent="-457200">
              <a:spcBef>
                <a:spcPts val="0"/>
              </a:spcBef>
              <a:defRPr/>
            </a:pPr>
            <a:r>
              <a:rPr lang="en-US" b="1" dirty="0"/>
              <a:t>The Certainty of Destruction:</a:t>
            </a:r>
            <a:endParaRPr lang="en-US" sz="2600" b="1" dirty="0"/>
          </a:p>
          <a:p>
            <a:pPr lvl="1">
              <a:buFont typeface="Wingdings" panose="05000000000000000000" pitchFamily="2" charset="2"/>
              <a:buChar char="Ø"/>
            </a:pPr>
            <a:r>
              <a:rPr lang="en-US" altLang="en-US" sz="2600" dirty="0"/>
              <a:t> Ezekiel Acts out being Exiled (12:1-16)</a:t>
            </a:r>
          </a:p>
          <a:p>
            <a:pPr lvl="2">
              <a:buFont typeface="Wingdings" panose="05000000000000000000" pitchFamily="2" charset="2"/>
              <a:buChar char="Ø"/>
            </a:pPr>
            <a:r>
              <a:rPr lang="en-US" altLang="en-US" sz="2400" dirty="0"/>
              <a:t>Vs. 13-14: God will send the Prince (Zedekiah) to Babylon, but he won’t see it, though he would die there.  This was fulfilled when Zedekiah was captured, brought to Babylon, blinded and remained there until his death.  Jer. 52:1-11.  His army would be scattered and attacked.</a:t>
            </a:r>
          </a:p>
          <a:p>
            <a:pPr lvl="2">
              <a:buFont typeface="Wingdings" panose="05000000000000000000" pitchFamily="2" charset="2"/>
              <a:buChar char="Ø"/>
            </a:pPr>
            <a:r>
              <a:rPr lang="en-US" altLang="en-US" sz="2400" dirty="0"/>
              <a:t>Vs. 15-16: A few people would be spared in order to declare to other nations that their sins were the cause.</a:t>
            </a:r>
            <a:endParaRPr lang="en-US" altLang="en-US" sz="2400" dirty="0">
              <a:solidFill>
                <a:srgbClr val="FF0000"/>
              </a:solidFill>
            </a:endParaRPr>
          </a:p>
        </p:txBody>
      </p:sp>
      <p:sp>
        <p:nvSpPr>
          <p:cNvPr id="5" name="Rounded Rectangle 4"/>
          <p:cNvSpPr/>
          <p:nvPr/>
        </p:nvSpPr>
        <p:spPr>
          <a:xfrm>
            <a:off x="277090" y="4849089"/>
            <a:ext cx="8566728" cy="16856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Ezekiel’s </a:t>
            </a:r>
            <a:r>
              <a:rPr lang="en-US" dirty="0" smtClean="0"/>
              <a:t>prophecy </a:t>
            </a:r>
            <a:r>
              <a:rPr lang="en-US" dirty="0"/>
              <a:t>can be reliably dated </a:t>
            </a:r>
            <a:r>
              <a:rPr lang="en-US" dirty="0" smtClean="0"/>
              <a:t>to around 592 </a:t>
            </a:r>
            <a:r>
              <a:rPr lang="en-US" dirty="0"/>
              <a:t>BC, five to six years before </a:t>
            </a:r>
            <a:r>
              <a:rPr lang="en-US" dirty="0" smtClean="0"/>
              <a:t>Jerusalem fell and Zedekiah </a:t>
            </a:r>
            <a:r>
              <a:rPr lang="en-US" dirty="0"/>
              <a:t>was </a:t>
            </a:r>
            <a:r>
              <a:rPr lang="en-US" dirty="0" smtClean="0"/>
              <a:t>captured in 586 BC. </a:t>
            </a:r>
            <a:r>
              <a:rPr lang="en-US" dirty="0"/>
              <a:t>Skeptics who deny the possibility of prophecy have no choice but claim Ezekiel was written later and that he wrote history. The Jewish historian Josephus records that Zedekiah was aware of Ezekiel’s prophecy. </a:t>
            </a:r>
            <a:endParaRPr lang="en-US" dirty="0"/>
          </a:p>
        </p:txBody>
      </p:sp>
    </p:spTree>
    <p:extLst>
      <p:ext uri="{BB962C8B-B14F-4D97-AF65-F5344CB8AC3E}">
        <p14:creationId xmlns:p14="http://schemas.microsoft.com/office/powerpoint/2010/main" val="368659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12</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1"/>
            <a:ext cx="8701106" cy="5175120"/>
          </a:xfrm>
        </p:spPr>
        <p:txBody>
          <a:bodyPr>
            <a:normAutofit/>
          </a:bodyPr>
          <a:lstStyle/>
          <a:p>
            <a:pPr marL="457200" indent="-457200">
              <a:spcBef>
                <a:spcPts val="0"/>
              </a:spcBef>
              <a:defRPr/>
            </a:pPr>
            <a:r>
              <a:rPr lang="en-US" b="1" dirty="0"/>
              <a:t>The Certainty of Destruction:</a:t>
            </a:r>
            <a:endParaRPr lang="en-US" sz="2600" b="1" dirty="0"/>
          </a:p>
          <a:p>
            <a:pPr lvl="1">
              <a:buFont typeface="Wingdings" panose="05000000000000000000" pitchFamily="2" charset="2"/>
              <a:buChar char="Ø"/>
            </a:pPr>
            <a:r>
              <a:rPr lang="en-US" altLang="en-US" sz="2600" dirty="0"/>
              <a:t> Ezekiel Eats &amp; Drinks with quaking, trembling (12:17-20)</a:t>
            </a:r>
          </a:p>
          <a:p>
            <a:pPr lvl="2">
              <a:buFont typeface="Wingdings" panose="05000000000000000000" pitchFamily="2" charset="2"/>
              <a:buChar char="Ø"/>
            </a:pPr>
            <a:r>
              <a:rPr lang="en-US" altLang="en-US" sz="2400" dirty="0"/>
              <a:t>This demonstrated how the inhabitants of Jerusalem would eat in anxiety, and drink with dismay.</a:t>
            </a:r>
          </a:p>
          <a:p>
            <a:pPr lvl="2">
              <a:buFont typeface="Wingdings" panose="05000000000000000000" pitchFamily="2" charset="2"/>
              <a:buChar char="Ø"/>
            </a:pPr>
            <a:r>
              <a:rPr lang="en-US" altLang="en-US" sz="2400" dirty="0"/>
              <a:t>The land would be </a:t>
            </a:r>
            <a:r>
              <a:rPr lang="en-US" altLang="en-US" sz="2400" dirty="0" smtClean="0"/>
              <a:t>stripped, laid waste, on account of the violence its inhabitants.</a:t>
            </a:r>
            <a:endParaRPr lang="en-US" altLang="en-US" sz="2400" dirty="0"/>
          </a:p>
        </p:txBody>
      </p:sp>
      <p:sp>
        <p:nvSpPr>
          <p:cNvPr id="3" name="Cloud 2">
            <a:extLst>
              <a:ext uri="{FF2B5EF4-FFF2-40B4-BE49-F238E27FC236}">
                <a16:creationId xmlns:a16="http://schemas.microsoft.com/office/drawing/2014/main" xmlns="" id="{477721F8-3B3A-264E-B4D7-D3784670D654}"/>
              </a:ext>
            </a:extLst>
          </p:cNvPr>
          <p:cNvSpPr/>
          <p:nvPr/>
        </p:nvSpPr>
        <p:spPr>
          <a:xfrm>
            <a:off x="165041" y="3764033"/>
            <a:ext cx="8793822" cy="20719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Violence </a:t>
            </a:r>
            <a:r>
              <a:rPr lang="en-US" dirty="0" smtClean="0"/>
              <a:t>was noted in Chapter 8 among the reasons God was provoked to anger</a:t>
            </a:r>
            <a:r>
              <a:rPr lang="en-US" dirty="0" smtClean="0"/>
              <a:t>.  It is cited again in Chapter 12:19.  It was one of the reasons God destroyed the world with a flood (6:11).  What does God think of the violence in our nation today? (murder, gun violence, rioting, abortion)</a:t>
            </a:r>
            <a:endParaRPr lang="en-US" dirty="0"/>
          </a:p>
        </p:txBody>
      </p:sp>
    </p:spTree>
    <p:extLst>
      <p:ext uri="{BB962C8B-B14F-4D97-AF65-F5344CB8AC3E}">
        <p14:creationId xmlns:p14="http://schemas.microsoft.com/office/powerpoint/2010/main" val="316993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 8: Ezekiel 12</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188132" y="1422451"/>
            <a:ext cx="8701106" cy="5175120"/>
          </a:xfrm>
        </p:spPr>
        <p:txBody>
          <a:bodyPr>
            <a:normAutofit/>
          </a:bodyPr>
          <a:lstStyle/>
          <a:p>
            <a:pPr marL="457200" indent="-457200">
              <a:spcBef>
                <a:spcPts val="0"/>
              </a:spcBef>
              <a:defRPr/>
            </a:pPr>
            <a:r>
              <a:rPr lang="en-US" b="1" dirty="0"/>
              <a:t>The Certainty of Destruction:</a:t>
            </a:r>
            <a:endParaRPr lang="en-US" sz="2600" b="1" dirty="0"/>
          </a:p>
          <a:p>
            <a:pPr lvl="1">
              <a:buFont typeface="Wingdings" panose="05000000000000000000" pitchFamily="2" charset="2"/>
              <a:buChar char="Ø"/>
            </a:pPr>
            <a:r>
              <a:rPr lang="en-US" altLang="en-US" sz="2600" dirty="0"/>
              <a:t> </a:t>
            </a:r>
            <a:r>
              <a:rPr lang="en-US" altLang="en-US" sz="2600" dirty="0" smtClean="0"/>
              <a:t>Though it might seem otherwise, God’s judgments would soon come </a:t>
            </a:r>
            <a:r>
              <a:rPr lang="en-US" altLang="en-US" sz="2600" dirty="0" smtClean="0"/>
              <a:t>(</a:t>
            </a:r>
            <a:r>
              <a:rPr lang="en-US" altLang="en-US" sz="2600" dirty="0"/>
              <a:t>12</a:t>
            </a:r>
            <a:r>
              <a:rPr lang="en-US" altLang="en-US" sz="2600" dirty="0" smtClean="0"/>
              <a:t>:21-28)</a:t>
            </a:r>
            <a:endParaRPr lang="en-US" altLang="en-US" sz="2600" dirty="0"/>
          </a:p>
          <a:p>
            <a:pPr lvl="2">
              <a:buFont typeface="Wingdings" panose="05000000000000000000" pitchFamily="2" charset="2"/>
              <a:buChar char="Ø"/>
            </a:pPr>
            <a:r>
              <a:rPr lang="en-US" altLang="en-US" sz="2400" dirty="0" smtClean="0"/>
              <a:t>Vs. 21-25: The people mocked prophecy with a proverb:  </a:t>
            </a:r>
            <a:r>
              <a:rPr lang="en-US" altLang="en-US" sz="2400" i="1" dirty="0" smtClean="0"/>
              <a:t>The days grow long, and every vision comes to nothing.</a:t>
            </a:r>
            <a:r>
              <a:rPr lang="en-US" altLang="en-US" sz="2400" dirty="0" smtClean="0"/>
              <a:t>  God was going to put an </a:t>
            </a:r>
            <a:r>
              <a:rPr lang="en-US" altLang="en-US" sz="2400" dirty="0" smtClean="0"/>
              <a:t>end to that proverb.  The days are near when the visions would be fulfilled.  There would not be any false visions any more.  God’s words will be performed.  </a:t>
            </a:r>
            <a:endParaRPr lang="en-US" altLang="en-US" sz="2400" i="1" dirty="0"/>
          </a:p>
          <a:p>
            <a:pPr lvl="2">
              <a:buFont typeface="Wingdings" panose="05000000000000000000" pitchFamily="2" charset="2"/>
              <a:buChar char="Ø"/>
            </a:pPr>
            <a:r>
              <a:rPr lang="en-US" altLang="en-US" sz="2400" dirty="0" smtClean="0"/>
              <a:t>Vs. 26-28: They had also said that the visions would be fulfilled much later.  God made it clear this was not the case.</a:t>
            </a:r>
            <a:endParaRPr lang="en-US" altLang="en-US" sz="2400" dirty="0"/>
          </a:p>
        </p:txBody>
      </p:sp>
    </p:spTree>
    <p:extLst>
      <p:ext uri="{BB962C8B-B14F-4D97-AF65-F5344CB8AC3E}">
        <p14:creationId xmlns:p14="http://schemas.microsoft.com/office/powerpoint/2010/main" val="37671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1907</TotalTime>
  <Words>1685</Words>
  <Application>Microsoft Macintosh PowerPoint</Application>
  <PresentationFormat>On-screen Show (4:3)</PresentationFormat>
  <Paragraphs>91</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Ezekiel</vt:lpstr>
      <vt:lpstr>PowerPoint Presentation</vt:lpstr>
      <vt:lpstr>Ezekiel      Review: Chapters 1-9</vt:lpstr>
      <vt:lpstr>Ezekiel      Lesson 8: Ezekiel 12-14</vt:lpstr>
      <vt:lpstr>Ezekiel      Lesson 8: Ezekiel 12</vt:lpstr>
      <vt:lpstr>Ezekiel      Lesson 8: Ezekiel 12</vt:lpstr>
      <vt:lpstr>Ezekiel      Lesson 8: Ezekiel 12</vt:lpstr>
      <vt:lpstr>Ezekiel      Lesson 8: Ezekiel 12</vt:lpstr>
      <vt:lpstr>Ezekiel      Lesson 8: Ezekiel 12</vt:lpstr>
      <vt:lpstr>Ezekiel      Lesson 8: Ezekiel 13</vt:lpstr>
      <vt:lpstr>Ezekiel      Lesson 8: Ezekiel 13</vt:lpstr>
      <vt:lpstr>Ezekiel      Lesson 8: Ezekiel 14</vt:lpstr>
      <vt:lpstr>Ezekiel      Lesson 8: Ezekiel 14</vt:lpstr>
      <vt:lpstr>Ezekiel      Lesson 8: Ezekiel 14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dc:title>
  <dc:creator>Eastside Enlightener</dc:creator>
  <cp:lastModifiedBy>Scott Abernathy</cp:lastModifiedBy>
  <cp:revision>186</cp:revision>
  <cp:lastPrinted>2017-06-05T18:54:26Z</cp:lastPrinted>
  <dcterms:created xsi:type="dcterms:W3CDTF">2017-05-23T20:42:49Z</dcterms:created>
  <dcterms:modified xsi:type="dcterms:W3CDTF">2018-09-30T13:02:00Z</dcterms:modified>
</cp:coreProperties>
</file>