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56" r:id="rId2"/>
    <p:sldId id="263" r:id="rId3"/>
    <p:sldId id="258" r:id="rId4"/>
    <p:sldId id="261" r:id="rId5"/>
  </p:sldIdLst>
  <p:sldSz cx="9144000" cy="6858000" type="screen4x3"/>
  <p:notesSz cx="7023100" cy="9309100"/>
  <p:embeddedFontLst>
    <p:embeddedFont>
      <p:font typeface="Algerian" panose="04020705040A02060702" pitchFamily="82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FF"/>
    <a:srgbClr val="BAAD88"/>
    <a:srgbClr val="F4F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06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498EB16-7F5E-4242-B744-7874D54329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E57E76-33CD-4230-B8E6-FE9D69CFFF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4891A314-7367-474F-9766-FEFA02927D73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057EAE-FBFE-41C6-881F-3BC3B2E7BF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C6E44D-9626-4A87-8501-97DF0C98C5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54BE21E1-C397-4F3F-9547-4598A5D8DE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85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7C699FBE-A6E7-4D50-A60E-4B8994BDDEB6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1E7C21A1-9643-4839-BB89-4E2AF6EFB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604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C21A1-9643-4839-BB89-4E2AF6EFB1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35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C21A1-9643-4839-BB89-4E2AF6EFB1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179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C21A1-9643-4839-BB89-4E2AF6EFB1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48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32E1-2A13-4209-AD80-523180C8965C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E4E7-10EA-4E84-AC73-597C229DE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3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32E1-2A13-4209-AD80-523180C8965C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E4E7-10EA-4E84-AC73-597C229DE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8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32E1-2A13-4209-AD80-523180C8965C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E4E7-10EA-4E84-AC73-597C229DE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7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32E1-2A13-4209-AD80-523180C8965C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E4E7-10EA-4E84-AC73-597C229DE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7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32E1-2A13-4209-AD80-523180C8965C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E4E7-10EA-4E84-AC73-597C229DE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3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32E1-2A13-4209-AD80-523180C8965C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E4E7-10EA-4E84-AC73-597C229DE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5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32E1-2A13-4209-AD80-523180C8965C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E4E7-10EA-4E84-AC73-597C229DE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6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32E1-2A13-4209-AD80-523180C8965C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E4E7-10EA-4E84-AC73-597C229DE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2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32E1-2A13-4209-AD80-523180C8965C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E4E7-10EA-4E84-AC73-597C229DE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6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32E1-2A13-4209-AD80-523180C8965C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E4E7-10EA-4E84-AC73-597C229DE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3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A32E1-2A13-4209-AD80-523180C8965C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EE4E7-10EA-4E84-AC73-597C229DE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9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A32E1-2A13-4209-AD80-523180C8965C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EE4E7-10EA-4E84-AC73-597C229DE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4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1088" y="1442434"/>
            <a:ext cx="9586174" cy="2078268"/>
          </a:xfrm>
        </p:spPr>
        <p:txBody>
          <a:bodyPr>
            <a:normAutofit/>
          </a:bodyPr>
          <a:lstStyle/>
          <a:p>
            <a:r>
              <a:rPr lang="en-US" sz="115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Ezekiel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3241302"/>
            <a:ext cx="9144000" cy="558800"/>
          </a:xfrm>
        </p:spPr>
        <p:txBody>
          <a:bodyPr>
            <a:normAutofit/>
          </a:bodyPr>
          <a:lstStyle/>
          <a:p>
            <a:r>
              <a:rPr lang="en-US" sz="3200" b="1" i="1" dirty="0">
                <a:effectLst>
                  <a:glow rad="101600">
                    <a:srgbClr val="F4F3DC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“Ye Shall Know That I Am The Lord”</a:t>
            </a:r>
          </a:p>
        </p:txBody>
      </p:sp>
    </p:spTree>
    <p:extLst>
      <p:ext uri="{BB962C8B-B14F-4D97-AF65-F5344CB8AC3E}">
        <p14:creationId xmlns:p14="http://schemas.microsoft.com/office/powerpoint/2010/main" val="61967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accent1">
                <a:lumMod val="5000"/>
                <a:lumOff val="95000"/>
              </a:schemeClr>
            </a:gs>
            <a:gs pos="78000">
              <a:srgbClr val="EEEEEC"/>
            </a:gs>
            <a:gs pos="91000">
              <a:srgbClr val="D3CDB9"/>
            </a:gs>
            <a:gs pos="100000">
              <a:srgbClr val="BAAD8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2907"/>
            <a:ext cx="9144000" cy="1388533"/>
          </a:xfrm>
          <a:blipFill>
            <a:blip r:embed="rId3"/>
            <a:stretch>
              <a:fillRect/>
            </a:stretch>
          </a:blipFill>
        </p:spPr>
        <p:txBody>
          <a:bodyPr anchor="t">
            <a:normAutofit/>
          </a:bodyPr>
          <a:lstStyle/>
          <a:p>
            <a:r>
              <a:rPr lang="en-US" sz="6000" cap="small" dirty="0">
                <a:latin typeface="Algerian" panose="04020705040A02060702" pitchFamily="82" charset="0"/>
              </a:rPr>
              <a:t>Ezekiel		   </a:t>
            </a:r>
            <a:br>
              <a:rPr lang="en-US" sz="6000" cap="small" dirty="0">
                <a:latin typeface="Algerian" panose="04020705040A02060702" pitchFamily="82" charset="0"/>
              </a:rPr>
            </a:br>
            <a:r>
              <a:rPr lang="en-US" sz="3200" b="1" dirty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+mn-lt"/>
              </a:rPr>
              <a:t>Lessons 9 – Ezekiel 15-16</a:t>
            </a:r>
            <a:endParaRPr lang="en-US" b="1" dirty="0"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78" y="1501541"/>
            <a:ext cx="8508732" cy="5356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 is like a useless vine burned in the fire (Ezekiel 15)</a:t>
            </a:r>
          </a:p>
          <a:p>
            <a:r>
              <a:rPr lang="en-US" sz="3200" dirty="0"/>
              <a:t>The fruitless vine of the 					 forest is useless; it is fit				    only to be burned (15:1-5)</a:t>
            </a:r>
          </a:p>
          <a:p>
            <a:r>
              <a:rPr lang="en-US" sz="3200" dirty="0"/>
              <a:t>Even so, the inhabitants of 				                Jerusalem would surely be 		           destroyed for their 						        unfaithfulness (15:6-10)</a:t>
            </a:r>
          </a:p>
          <a:p>
            <a:pPr lvl="1"/>
            <a:endParaRPr lang="en-US" sz="2800" dirty="0"/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C781CCDA-F8A5-4693-94C1-D22528E15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264" y="2358187"/>
            <a:ext cx="3991481" cy="34747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44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accent1">
                <a:lumMod val="5000"/>
                <a:lumOff val="95000"/>
              </a:schemeClr>
            </a:gs>
            <a:gs pos="78000">
              <a:srgbClr val="EEEEEC"/>
            </a:gs>
            <a:gs pos="91000">
              <a:srgbClr val="D3CDB9"/>
            </a:gs>
            <a:gs pos="100000">
              <a:srgbClr val="BAAD8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388533"/>
          </a:xfrm>
          <a:blipFill>
            <a:blip r:embed="rId3"/>
            <a:stretch>
              <a:fillRect/>
            </a:stretch>
          </a:blipFill>
        </p:spPr>
        <p:txBody>
          <a:bodyPr anchor="t">
            <a:normAutofit/>
          </a:bodyPr>
          <a:lstStyle/>
          <a:p>
            <a:r>
              <a:rPr lang="en-US" sz="6000" cap="small" dirty="0">
                <a:latin typeface="Algerian" panose="04020705040A02060702" pitchFamily="82" charset="0"/>
              </a:rPr>
              <a:t>Ezekiel		   </a:t>
            </a:r>
            <a:br>
              <a:rPr lang="en-US" sz="6000" cap="small" dirty="0">
                <a:latin typeface="Algerian" panose="04020705040A02060702" pitchFamily="82" charset="0"/>
              </a:rPr>
            </a:br>
            <a:r>
              <a:rPr lang="en-US" sz="3200" b="1" dirty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+mn-lt"/>
              </a:rPr>
              <a:t>Lessons 9 – Ezekiel 15-16</a:t>
            </a:r>
            <a:endParaRPr lang="en-US" b="1" dirty="0"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11166"/>
            <a:ext cx="9144000" cy="53468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 is like an unfaithful wife (Ezekiel 16)</a:t>
            </a:r>
          </a:p>
          <a:p>
            <a:r>
              <a:rPr lang="en-US" sz="3200" dirty="0"/>
              <a:t>Like an unwanted child of idolatrous nations, Israel was initially filthy, outcast, and destitute (16:1-5)</a:t>
            </a:r>
          </a:p>
          <a:p>
            <a:r>
              <a:rPr lang="en-US" sz="3200" dirty="0"/>
              <a:t>God’s compassion nourished her and enabled her to become His beautiful bride (16:6-14)</a:t>
            </a:r>
          </a:p>
          <a:p>
            <a:r>
              <a:rPr lang="en-US" sz="3200" dirty="0"/>
              <a:t>Yet Israel played the harlot; she used her blessings to commit idolatrous acts, including the sacrificing of her children (16:15-21)</a:t>
            </a:r>
          </a:p>
          <a:p>
            <a:r>
              <a:rPr lang="en-US" sz="3200" dirty="0"/>
              <a:t>She did not remember what God had done for her (16:22)</a:t>
            </a:r>
          </a:p>
          <a:p>
            <a:r>
              <a:rPr lang="en-US" sz="3200" dirty="0"/>
              <a:t>She committed harlotry with the nations beyond the borders of Canaan (16:23-30)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89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accent1">
                <a:lumMod val="5000"/>
                <a:lumOff val="95000"/>
              </a:schemeClr>
            </a:gs>
            <a:gs pos="78000">
              <a:srgbClr val="EEEEEC"/>
            </a:gs>
            <a:gs pos="91000">
              <a:srgbClr val="D3CDB9"/>
            </a:gs>
            <a:gs pos="100000">
              <a:srgbClr val="BAAD8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77" y="1482291"/>
            <a:ext cx="9009246" cy="5375709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en-US" sz="40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Israel is like an unfaithful wife </a:t>
            </a:r>
            <a:r>
              <a:rPr lang="en-US" sz="3600" b="1" dirty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(Chapter 16)</a:t>
            </a:r>
            <a:endParaRPr lang="en-US" sz="4400" b="1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pPr>
              <a:spcBef>
                <a:spcPts val="300"/>
              </a:spcBef>
            </a:pPr>
            <a:r>
              <a:rPr lang="en-US" sz="3200" dirty="0"/>
              <a:t>Like an unfaithful wife, Israel scorned payment for her harlotry (16:31-34)</a:t>
            </a:r>
          </a:p>
          <a:p>
            <a:pPr>
              <a:spcBef>
                <a:spcPts val="300"/>
              </a:spcBef>
            </a:pPr>
            <a:r>
              <a:rPr lang="en-US" sz="3200" dirty="0"/>
              <a:t>Jerusalem (Judah) would be given over to the very nations with whom she consorted for punishment and destruction (16:35-43)</a:t>
            </a:r>
          </a:p>
          <a:p>
            <a:pPr marL="457200" lvl="1" indent="-220663">
              <a:spcBef>
                <a:spcPts val="300"/>
              </a:spcBef>
            </a:pPr>
            <a:r>
              <a:rPr lang="en-US" sz="32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 punishment would correspond with her sin.</a:t>
            </a:r>
          </a:p>
          <a:p>
            <a:pPr marL="457200" lvl="1" indent="-220663">
              <a:spcBef>
                <a:spcPts val="300"/>
              </a:spcBef>
            </a:pPr>
            <a:r>
              <a:rPr lang="en-US" sz="3200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 will recompense your deeds on your own head.” </a:t>
            </a:r>
          </a:p>
          <a:p>
            <a:pPr>
              <a:spcBef>
                <a:spcPts val="300"/>
              </a:spcBef>
            </a:pPr>
            <a:r>
              <a:rPr lang="en-US" sz="3200" dirty="0"/>
              <a:t>Jerusalem was even worse than her idolatrous sisters, Samaria and Sodom (16:44-58)</a:t>
            </a:r>
          </a:p>
          <a:p>
            <a:pPr>
              <a:spcBef>
                <a:spcPts val="300"/>
              </a:spcBef>
            </a:pPr>
            <a:r>
              <a:rPr lang="en-US" sz="3200" dirty="0"/>
              <a:t>Yet the Lord would provide atonement for Israel and establish an everlasting covenant (16:59-63)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C7E419-A196-4261-8104-52F33949A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4000" cy="1388533"/>
          </a:xfrm>
          <a:blipFill>
            <a:blip r:embed="rId3"/>
            <a:stretch>
              <a:fillRect/>
            </a:stretch>
          </a:blipFill>
        </p:spPr>
        <p:txBody>
          <a:bodyPr anchor="t">
            <a:normAutofit/>
          </a:bodyPr>
          <a:lstStyle/>
          <a:p>
            <a:r>
              <a:rPr lang="en-US" sz="6000" cap="small" dirty="0">
                <a:latin typeface="Algerian" panose="04020705040A02060702" pitchFamily="82" charset="0"/>
              </a:rPr>
              <a:t>Ezekiel		   </a:t>
            </a:r>
            <a:br>
              <a:rPr lang="en-US" sz="6000" cap="small" dirty="0">
                <a:latin typeface="Algerian" panose="04020705040A02060702" pitchFamily="82" charset="0"/>
              </a:rPr>
            </a:br>
            <a:r>
              <a:rPr lang="en-US" sz="3200" b="1" dirty="0">
                <a:effectLst>
                  <a:glow rad="101600">
                    <a:schemeClr val="accent2">
                      <a:lumMod val="20000"/>
                      <a:lumOff val="80000"/>
                      <a:alpha val="60000"/>
                    </a:schemeClr>
                  </a:glow>
                </a:effectLst>
                <a:latin typeface="+mn-lt"/>
              </a:rPr>
              <a:t>Lessons 9 – Ezekiel 15-16</a:t>
            </a:r>
            <a:endParaRPr lang="en-US" b="1" dirty="0">
              <a:effectLst>
                <a:glow rad="101600">
                  <a:schemeClr val="accent2">
                    <a:lumMod val="20000"/>
                    <a:lumOff val="8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993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504</TotalTime>
  <Words>229</Words>
  <Application>Microsoft Office PowerPoint</Application>
  <PresentationFormat>On-screen Show (4:3)</PresentationFormat>
  <Paragraphs>24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Algerian</vt:lpstr>
      <vt:lpstr>Calibri</vt:lpstr>
      <vt:lpstr>Calibri Light</vt:lpstr>
      <vt:lpstr>Office Theme</vt:lpstr>
      <vt:lpstr>Ezekiel</vt:lpstr>
      <vt:lpstr>Ezekiel      Lessons 9 – Ezekiel 15-16</vt:lpstr>
      <vt:lpstr>Ezekiel      Lessons 9 – Ezekiel 15-16</vt:lpstr>
      <vt:lpstr>Ezekiel      Lessons 9 – Ezekiel 15-16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Ezekiel</dc:title>
  <dc:creator>Eastside Enlightener</dc:creator>
  <cp:lastModifiedBy>Eastside Enlightener</cp:lastModifiedBy>
  <cp:revision>70</cp:revision>
  <cp:lastPrinted>2018-10-06T14:10:43Z</cp:lastPrinted>
  <dcterms:created xsi:type="dcterms:W3CDTF">2017-05-23T20:42:49Z</dcterms:created>
  <dcterms:modified xsi:type="dcterms:W3CDTF">2018-10-07T13:37:27Z</dcterms:modified>
</cp:coreProperties>
</file>