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handoutMasterIdLst>
    <p:handoutMasterId r:id="rId18"/>
  </p:handoutMasterIdLst>
  <p:sldIdLst>
    <p:sldId id="257" r:id="rId2"/>
    <p:sldId id="261" r:id="rId3"/>
    <p:sldId id="295" r:id="rId4"/>
    <p:sldId id="300" r:id="rId5"/>
    <p:sldId id="259" r:id="rId6"/>
    <p:sldId id="301" r:id="rId7"/>
    <p:sldId id="302" r:id="rId8"/>
    <p:sldId id="303" r:id="rId9"/>
    <p:sldId id="304" r:id="rId10"/>
    <p:sldId id="305" r:id="rId11"/>
    <p:sldId id="306" r:id="rId12"/>
    <p:sldId id="307" r:id="rId13"/>
    <p:sldId id="308" r:id="rId14"/>
    <p:sldId id="309" r:id="rId15"/>
    <p:sldId id="310" r:id="rId16"/>
    <p:sldId id="262" r:id="rId1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77777"/>
    <a:srgbClr val="FF0000"/>
    <a:srgbClr val="800000"/>
    <a:srgbClr val="000000"/>
    <a:srgbClr val="99FF99"/>
    <a:srgbClr val="FFFF00"/>
    <a:srgbClr val="3E003E"/>
    <a:srgbClr val="321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napVertSplitter="1" vertBarState="minimized"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1986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-2580"/>
    </p:cViewPr>
  </p:sorterViewPr>
  <p:notesViewPr>
    <p:cSldViewPr snapToGrid="0">
      <p:cViewPr varScale="1">
        <p:scale>
          <a:sx n="51" d="100"/>
          <a:sy n="51" d="100"/>
        </p:scale>
        <p:origin x="1836" y="6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/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/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E275224-CB51-4388-9AF1-4A905632DD3F}" type="datetimeFigureOut">
              <a:rPr lang="en-US"/>
              <a:pPr>
                <a:defRPr/>
              </a:pPr>
              <a:t>3/21/2018</a:t>
            </a:fld>
            <a:endParaRPr lang="en-US"/>
          </a:p>
        </p:txBody>
      </p:sp>
      <p:sp>
        <p:nvSpPr>
          <p:cNvPr id="4" name="Footer Placeholder 3">
            <a:extLst/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/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008FF592-C597-42B2-84EC-7F74A68784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12192000" cy="6858000"/>
          </a:xfrm>
        </p:grpSpPr>
        <p:pic>
          <p:nvPicPr>
            <p:cNvPr id="5" name="Picture 6"/>
            <p:cNvPicPr>
              <a:picLocks noChangeAspect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12192000" cy="6858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6" name="Picture 7"/>
            <p:cNvPicPr>
              <a:picLocks noChangeAspect="1"/>
            </p:cNvPicPr>
            <p:nvPr userDrawn="1"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350631" y="4854804"/>
              <a:ext cx="1781667" cy="18699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315C2-0A74-4D5D-939B-839193C1FEDB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8F22B-5289-4CA0-B5D5-110D929A4D4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FAE6B-B3D2-4465-BC04-6C0573D50637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B52F2B-2127-4BE9-80C6-7BF6253D0F4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9AD346-EC3A-4072-82C0-34E77834C915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A027A5-7468-4406-9521-04A97CE9C5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A0566-61D9-41D6-B36F-484FC3CB5E67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D4493-75AD-4297-976B-938098607A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3A0BDE-C0C9-4790-9515-3A7D63828030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53F72-6E57-4667-B17B-C6BE236E108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E89EAB-2F96-4B48-8C96-427D73EBBB41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97A72-B0FA-490C-93B5-AFBF971AB20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D459A3-834E-4942-9F4A-EC5410DFE5F4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C1F773-8CA1-4D3C-BAE4-7C5E354BB08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C975F5-4AF0-409F-9AE0-2377C6C2DA86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811016-4417-4AC3-B8F1-8417AB8950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04999-AE7E-4488-AC41-24A44137AA17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FE0E4B-5D5D-4084-814A-B556A250ED1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335448-B07C-4C02-830A-015D3D4924DE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77035E-E10C-48DC-8B2D-CEE36F4EFE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9DC4D6-1A13-45CD-8F3E-29FBA2DFB77A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FAAFB-98F0-41C4-8409-D006940A16B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1F5E5D4-A52D-4050-8F32-C75744B594C7}" type="datetimeFigureOut">
              <a:rPr lang="en-US"/>
              <a:pPr>
                <a:defRPr/>
              </a:pPr>
              <a:t>3/21/2018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0BC9F93-1166-4C8B-8B8C-6BE9DC1C3CE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6"/>
          <p:cNvPicPr>
            <a:picLocks noChangeAspect="1"/>
          </p:cNvPicPr>
          <p:nvPr userDrawn="1"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7"/>
          <p:cNvPicPr>
            <a:picLocks noChangeAspect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861300" y="4967288"/>
            <a:ext cx="1068388" cy="175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2" r:id="rId2"/>
    <p:sldLayoutId id="2147483671" r:id="rId3"/>
    <p:sldLayoutId id="2147483670" r:id="rId4"/>
    <p:sldLayoutId id="2147483669" r:id="rId5"/>
    <p:sldLayoutId id="2147483668" r:id="rId6"/>
    <p:sldLayoutId id="2147483667" r:id="rId7"/>
    <p:sldLayoutId id="2147483666" r:id="rId8"/>
    <p:sldLayoutId id="2147483665" r:id="rId9"/>
    <p:sldLayoutId id="2147483664" r:id="rId10"/>
    <p:sldLayoutId id="2147483663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338" name="TextBox 3"/>
          <p:cNvSpPr txBox="1">
            <a:spLocks noChangeArrowheads="1"/>
          </p:cNvSpPr>
          <p:nvPr/>
        </p:nvSpPr>
        <p:spPr bwMode="auto">
          <a:xfrm>
            <a:off x="8094663" y="6088063"/>
            <a:ext cx="45243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chemeClr val="bg1"/>
                </a:solidFill>
                <a:latin typeface="Calibri" pitchFamily="34" charset="0"/>
              </a:rPr>
              <a:t>…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137150"/>
          </a:xfrm>
        </p:spPr>
        <p:txBody>
          <a:bodyPr/>
          <a:lstStyle/>
          <a:p>
            <a:pPr marL="347663" indent="-347663" defTabSz="968375" eaLnBrk="1" hangingPunct="1">
              <a:buFont typeface="Arial" charset="0"/>
              <a:buNone/>
            </a:pPr>
            <a:r>
              <a:rPr lang="en-US" altLang="en-US" sz="3600" b="1" dirty="0"/>
              <a:t>Lesson 5  –  </a:t>
            </a:r>
            <a:r>
              <a:rPr lang="en-US" altLang="en-US" sz="3600" b="1" dirty="0">
                <a:solidFill>
                  <a:srgbClr val="800000"/>
                </a:solidFill>
              </a:rPr>
              <a:t>Galatians 4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 dirty="0"/>
              <a:t>Personal Remarks    </a:t>
            </a:r>
            <a:r>
              <a:rPr lang="en-US" altLang="en-US" sz="3300" b="1" dirty="0">
                <a:solidFill>
                  <a:srgbClr val="800000"/>
                </a:solidFill>
              </a:rPr>
              <a:t>vv. 12-20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i="1" dirty="0"/>
              <a:t>“You would have plucked out your own eyes for me”</a:t>
            </a:r>
            <a:r>
              <a:rPr lang="en-US" altLang="en-US" sz="2900" b="1" dirty="0"/>
              <a:t>   </a:t>
            </a:r>
            <a:r>
              <a:rPr lang="en-US" altLang="en-US" sz="2900" b="1" dirty="0">
                <a:solidFill>
                  <a:srgbClr val="800000"/>
                </a:solidFill>
              </a:rPr>
              <a:t>v. 15b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i="1" dirty="0"/>
              <a:t>“Have I become your enemy because I tell you    the truth?”</a:t>
            </a:r>
            <a:r>
              <a:rPr lang="en-US" altLang="en-US" sz="2900" b="1" dirty="0"/>
              <a:t>   </a:t>
            </a:r>
            <a:r>
              <a:rPr lang="en-US" altLang="en-US" sz="2900" b="1" dirty="0">
                <a:solidFill>
                  <a:srgbClr val="800000"/>
                </a:solidFill>
              </a:rPr>
              <a:t>v. 16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i="1" dirty="0"/>
              <a:t>“They </a:t>
            </a:r>
            <a:r>
              <a:rPr lang="en-US" altLang="en-US" sz="2900" b="1" dirty="0"/>
              <a:t>(Judaizers)</a:t>
            </a:r>
            <a:r>
              <a:rPr lang="en-US" altLang="en-US" sz="2900" b="1" i="1" dirty="0"/>
              <a:t> seek you so that you will seek them”</a:t>
            </a:r>
            <a:r>
              <a:rPr lang="en-US" altLang="en-US" sz="2900" b="1" dirty="0"/>
              <a:t>   </a:t>
            </a:r>
            <a:r>
              <a:rPr lang="en-US" altLang="en-US" sz="2900" b="1" dirty="0">
                <a:solidFill>
                  <a:srgbClr val="800000"/>
                </a:solidFill>
              </a:rPr>
              <a:t>v. 17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i="1" dirty="0"/>
              <a:t>“It is good to be sought commendably, and          not only when I’m present with you”</a:t>
            </a:r>
            <a:r>
              <a:rPr lang="en-US" altLang="en-US" sz="2900" b="1" dirty="0"/>
              <a:t>    </a:t>
            </a:r>
            <a:r>
              <a:rPr lang="en-US" altLang="en-US" sz="2900" b="1" dirty="0">
                <a:solidFill>
                  <a:srgbClr val="800000"/>
                </a:solidFill>
              </a:rPr>
              <a:t>v. 18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137150"/>
          </a:xfrm>
        </p:spPr>
        <p:txBody>
          <a:bodyPr/>
          <a:lstStyle/>
          <a:p>
            <a:pPr marL="347663" indent="-347663" defTabSz="968375" eaLnBrk="1" hangingPunct="1">
              <a:buFont typeface="Arial" charset="0"/>
              <a:buNone/>
            </a:pPr>
            <a:r>
              <a:rPr lang="en-US" altLang="en-US" sz="3600" b="1"/>
              <a:t>Lesson 5  –  </a:t>
            </a:r>
            <a:r>
              <a:rPr lang="en-US" altLang="en-US" sz="3600" b="1">
                <a:solidFill>
                  <a:srgbClr val="800000"/>
                </a:solidFill>
              </a:rPr>
              <a:t>Galatians 4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/>
              <a:t>Personal Remarks    </a:t>
            </a:r>
            <a:r>
              <a:rPr lang="en-US" altLang="en-US" sz="3300" b="1">
                <a:solidFill>
                  <a:srgbClr val="800000"/>
                </a:solidFill>
              </a:rPr>
              <a:t>vv. 12-20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i="1"/>
              <a:t>“My children, with whom I am again in labor…”</a:t>
            </a:r>
            <a:r>
              <a:rPr lang="en-US" altLang="en-US" sz="2900" b="1"/>
              <a:t>   	      </a:t>
            </a:r>
            <a:r>
              <a:rPr lang="en-US" altLang="en-US" sz="2900" b="1">
                <a:solidFill>
                  <a:srgbClr val="800000"/>
                </a:solidFill>
              </a:rPr>
              <a:t>v. 19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i="1"/>
              <a:t>“I wish to be present with you now so that I might change my tone, for I am perplexed about you”</a:t>
            </a:r>
            <a:r>
              <a:rPr lang="en-US" altLang="en-US" sz="2900" b="1"/>
              <a:t>   	      </a:t>
            </a:r>
            <a:r>
              <a:rPr lang="en-US" altLang="en-US" sz="2900" b="1">
                <a:solidFill>
                  <a:srgbClr val="800000"/>
                </a:solidFill>
              </a:rPr>
              <a:t>v. 20   cp. 1:6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4583" name="Group 7"/>
          <p:cNvGrpSpPr>
            <a:grpSpLocks/>
          </p:cNvGrpSpPr>
          <p:nvPr/>
        </p:nvGrpSpPr>
        <p:grpSpPr bwMode="auto">
          <a:xfrm>
            <a:off x="773113" y="4919663"/>
            <a:ext cx="6510337" cy="1514475"/>
            <a:chOff x="487" y="3099"/>
            <a:chExt cx="4101" cy="954"/>
          </a:xfrm>
        </p:grpSpPr>
        <p:sp>
          <p:nvSpPr>
            <p:cNvPr id="24581" name="Rectangle 5"/>
            <p:cNvSpPr>
              <a:spLocks noChangeArrowheads="1"/>
            </p:cNvSpPr>
            <p:nvPr/>
          </p:nvSpPr>
          <p:spPr bwMode="auto">
            <a:xfrm>
              <a:off x="487" y="3099"/>
              <a:ext cx="4093" cy="954"/>
            </a:xfrm>
            <a:prstGeom prst="rect">
              <a:avLst/>
            </a:prstGeom>
            <a:solidFill>
              <a:srgbClr val="3219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2" name="Text Box 6"/>
            <p:cNvSpPr txBox="1">
              <a:spLocks noChangeArrowheads="1"/>
            </p:cNvSpPr>
            <p:nvPr/>
          </p:nvSpPr>
          <p:spPr bwMode="auto">
            <a:xfrm>
              <a:off x="563" y="3180"/>
              <a:ext cx="4025" cy="8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lang="en-US" sz="2600" b="1">
                  <a:solidFill>
                    <a:schemeClr val="bg1"/>
                  </a:solidFill>
                  <a:latin typeface="Calibri" pitchFamily="34" charset="0"/>
                </a:rPr>
                <a:t>Despite his earlier chastisements </a:t>
              </a:r>
              <a:r>
                <a:rPr lang="en-US" sz="2600" b="1">
                  <a:solidFill>
                    <a:srgbClr val="FFFF00"/>
                  </a:solidFill>
                  <a:latin typeface="Calibri" pitchFamily="34" charset="0"/>
                </a:rPr>
                <a:t>(1:6; 3:1-5)</a:t>
              </a:r>
              <a:r>
                <a:rPr lang="en-US" sz="2600" b="1">
                  <a:solidFill>
                    <a:schemeClr val="bg1"/>
                  </a:solidFill>
                  <a:latin typeface="Calibri" pitchFamily="34" charset="0"/>
                </a:rPr>
                <a:t>, these tender words from Paul showed just how much the Galatians meant to him.</a:t>
              </a:r>
            </a:p>
          </p:txBody>
        </p:sp>
      </p:grp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137150"/>
          </a:xfrm>
        </p:spPr>
        <p:txBody>
          <a:bodyPr/>
          <a:lstStyle/>
          <a:p>
            <a:pPr marL="347663" indent="-347663" defTabSz="968375" eaLnBrk="1" hangingPunct="1">
              <a:buFont typeface="Arial" charset="0"/>
              <a:buNone/>
            </a:pPr>
            <a:r>
              <a:rPr lang="en-US" altLang="en-US" sz="3600" b="1" dirty="0"/>
              <a:t>Lesson 5  –  </a:t>
            </a:r>
            <a:r>
              <a:rPr lang="en-US" altLang="en-US" sz="3600" b="1" dirty="0">
                <a:solidFill>
                  <a:srgbClr val="800000"/>
                </a:solidFill>
              </a:rPr>
              <a:t>Galatians 4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 dirty="0"/>
              <a:t>An Allegory Re: Bond &amp; Free    </a:t>
            </a:r>
            <a:r>
              <a:rPr lang="en-US" altLang="en-US" sz="3300" b="1" dirty="0">
                <a:solidFill>
                  <a:srgbClr val="800000"/>
                </a:solidFill>
              </a:rPr>
              <a:t>vv. 21-31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dirty="0"/>
              <a:t>Some introductory notes:</a:t>
            </a:r>
          </a:p>
          <a:p>
            <a:pPr marL="1266825" lvl="2" indent="-352425" defTabSz="968375" eaLnBrk="1" hangingPunct="1">
              <a:buFont typeface="Wingdings" pitchFamily="2" charset="2"/>
              <a:buChar char="§"/>
            </a:pPr>
            <a:r>
              <a:rPr lang="en-US" altLang="en-US" sz="2700" b="1" dirty="0"/>
              <a:t>Allegories are not parables		            </a:t>
            </a:r>
            <a:r>
              <a:rPr lang="en-US" altLang="en-US" sz="2700" b="1" i="1" dirty="0"/>
              <a:t>(every detail matters…not so in parables</a:t>
            </a:r>
            <a:r>
              <a:rPr lang="en-US" altLang="en-US" sz="2500" b="1" i="1" dirty="0"/>
              <a:t>)</a:t>
            </a:r>
            <a:endParaRPr lang="en-US" altLang="en-US" sz="2500" b="1" i="1" dirty="0">
              <a:solidFill>
                <a:srgbClr val="800000"/>
              </a:solidFill>
            </a:endParaRPr>
          </a:p>
          <a:p>
            <a:pPr marL="1266825" lvl="2" indent="-352425" defTabSz="968375" eaLnBrk="1" hangingPunct="1">
              <a:buFont typeface="Wingdings" pitchFamily="2" charset="2"/>
              <a:buChar char="§"/>
            </a:pPr>
            <a:r>
              <a:rPr lang="en-US" altLang="en-US" sz="2700" b="1" dirty="0"/>
              <a:t>The allegory is based on stories from </a:t>
            </a:r>
            <a:r>
              <a:rPr lang="en-US" altLang="en-US" sz="2700" b="1" dirty="0">
                <a:solidFill>
                  <a:srgbClr val="800000"/>
                </a:solidFill>
              </a:rPr>
              <a:t>Gen 16</a:t>
            </a:r>
            <a:r>
              <a:rPr lang="en-US" altLang="en-US" sz="2700" b="1" dirty="0"/>
              <a:t> &amp; </a:t>
            </a:r>
            <a:r>
              <a:rPr lang="en-US" altLang="en-US" sz="2700" b="1" dirty="0">
                <a:solidFill>
                  <a:srgbClr val="800000"/>
                </a:solidFill>
              </a:rPr>
              <a:t>21</a:t>
            </a:r>
          </a:p>
          <a:p>
            <a:pPr marL="1266825" lvl="2" indent="-352425" defTabSz="968375" eaLnBrk="1" hangingPunct="1">
              <a:buFont typeface="Wingdings" pitchFamily="2" charset="2"/>
              <a:buChar char="§"/>
            </a:pPr>
            <a:r>
              <a:rPr lang="en-US" altLang="en-US" sz="2700" b="1" dirty="0"/>
              <a:t>It would only make sense to those who knew these stories  </a:t>
            </a:r>
            <a:r>
              <a:rPr lang="en-US" altLang="en-US" sz="2700" b="1" i="1" dirty="0"/>
              <a:t>(Jews, Gentiles who had been exposed to the O.T. law &amp; history…not untaught Gentiles    who were converted pagans)</a:t>
            </a:r>
            <a:endParaRPr lang="en-US" altLang="en-US" sz="2700" b="1" i="1" dirty="0">
              <a:solidFill>
                <a:srgbClr val="800000"/>
              </a:solidFill>
            </a:endParaRPr>
          </a:p>
          <a:p>
            <a:pPr marL="1266825" lvl="2" indent="-352425" defTabSz="968375" eaLnBrk="1" hangingPunct="1">
              <a:buFont typeface="Wingdings" pitchFamily="2" charset="2"/>
              <a:buChar char="§"/>
            </a:pPr>
            <a:r>
              <a:rPr lang="en-US" altLang="en-US" sz="2700" b="1" dirty="0"/>
              <a:t>It provided Paul another strong argument               in refuting the Judaizers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2662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602663" cy="5137150"/>
          </a:xfrm>
        </p:spPr>
        <p:txBody>
          <a:bodyPr/>
          <a:lstStyle/>
          <a:p>
            <a:pPr marL="347663" indent="-347663" defTabSz="968375" eaLnBrk="1" hangingPunct="1">
              <a:buFont typeface="Arial" charset="0"/>
              <a:buNone/>
            </a:pPr>
            <a:r>
              <a:rPr lang="en-US" altLang="en-US" sz="3600" b="1"/>
              <a:t>Lesson 5  –  </a:t>
            </a:r>
            <a:r>
              <a:rPr lang="en-US" altLang="en-US" sz="3600" b="1">
                <a:solidFill>
                  <a:srgbClr val="800000"/>
                </a:solidFill>
              </a:rPr>
              <a:t>Galatians 4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/>
              <a:t>An Allegory Re: Bond &amp; Free    </a:t>
            </a:r>
            <a:r>
              <a:rPr lang="en-US" altLang="en-US" sz="3300" b="1">
                <a:solidFill>
                  <a:srgbClr val="800000"/>
                </a:solidFill>
              </a:rPr>
              <a:t>vv. 21-31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To put oneself under The Law necessarily meant one has to listen to The Law    </a:t>
            </a:r>
            <a:r>
              <a:rPr lang="en-US" altLang="en-US" sz="2900" b="1">
                <a:solidFill>
                  <a:srgbClr val="800000"/>
                </a:solidFill>
              </a:rPr>
              <a:t>v. 21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The arguments Paul makes will be as strong and direct as his proof statements re: his propositions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Each detail will be on point, and the conclusion will be inescapable</a:t>
            </a:r>
            <a:endParaRPr lang="en-US" altLang="en-US" sz="3200" b="1"/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27650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602663" cy="5137150"/>
          </a:xfrm>
        </p:spPr>
        <p:txBody>
          <a:bodyPr/>
          <a:lstStyle/>
          <a:p>
            <a:pPr marL="347663" indent="-347663" defTabSz="968375" eaLnBrk="1" hangingPunct="1">
              <a:buFont typeface="Arial" charset="0"/>
              <a:buNone/>
            </a:pPr>
            <a:r>
              <a:rPr lang="en-US" altLang="en-US" sz="3600" b="1"/>
              <a:t>Lesson 5  –  </a:t>
            </a:r>
            <a:r>
              <a:rPr lang="en-US" altLang="en-US" sz="3600" b="1">
                <a:solidFill>
                  <a:srgbClr val="800000"/>
                </a:solidFill>
              </a:rPr>
              <a:t>Galatians 4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/>
              <a:t>An Allegory Re: Bond &amp; Free    </a:t>
            </a:r>
            <a:r>
              <a:rPr lang="en-US" altLang="en-US" sz="3300" b="1">
                <a:solidFill>
                  <a:srgbClr val="800000"/>
                </a:solidFill>
              </a:rPr>
              <a:t>vv. 21-31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Allegoric Components    </a:t>
            </a:r>
            <a:r>
              <a:rPr lang="en-US" altLang="en-US" sz="2900" b="1">
                <a:solidFill>
                  <a:srgbClr val="800000"/>
                </a:solidFill>
              </a:rPr>
              <a:t>vv. 22-29</a:t>
            </a:r>
            <a:endParaRPr lang="en-US" altLang="en-US" sz="3200" b="1"/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9710" name="Group 14"/>
          <p:cNvGrpSpPr>
            <a:grpSpLocks/>
          </p:cNvGrpSpPr>
          <p:nvPr/>
        </p:nvGrpSpPr>
        <p:grpSpPr bwMode="auto">
          <a:xfrm>
            <a:off x="1273175" y="3027363"/>
            <a:ext cx="3025775" cy="3690937"/>
            <a:chOff x="802" y="1907"/>
            <a:chExt cx="1906" cy="2325"/>
          </a:xfrm>
        </p:grpSpPr>
        <p:sp>
          <p:nvSpPr>
            <p:cNvPr id="27656" name="Text Box 5"/>
            <p:cNvSpPr txBox="1">
              <a:spLocks noChangeArrowheads="1"/>
            </p:cNvSpPr>
            <p:nvPr/>
          </p:nvSpPr>
          <p:spPr bwMode="auto">
            <a:xfrm>
              <a:off x="850" y="1927"/>
              <a:ext cx="1830" cy="2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Aft>
                  <a:spcPct val="5000"/>
                </a:spcAft>
              </a:pPr>
              <a:r>
                <a:rPr lang="en-US" sz="2500" b="1">
                  <a:latin typeface="Tahoma" pitchFamily="34" charset="0"/>
                  <a:cs typeface="Tahoma" pitchFamily="34" charset="0"/>
                </a:rPr>
                <a:t>Hagar</a:t>
              </a:r>
            </a:p>
            <a:p>
              <a:r>
                <a:rPr lang="en-US" sz="2500" b="1">
                  <a:latin typeface="Calibri" pitchFamily="34" charset="0"/>
                </a:rPr>
                <a:t> –  bondwoman</a:t>
              </a:r>
            </a:p>
            <a:p>
              <a:r>
                <a:rPr lang="en-US" sz="2500" b="1">
                  <a:latin typeface="Calibri" pitchFamily="34" charset="0"/>
                </a:rPr>
                <a:t> –  son by flesh birth</a:t>
              </a:r>
            </a:p>
            <a:p>
              <a:r>
                <a:rPr lang="en-US" sz="2500" b="1">
                  <a:latin typeface="Calibri" pitchFamily="34" charset="0"/>
                </a:rPr>
                <a:t> –  covenant from</a:t>
              </a:r>
            </a:p>
            <a:p>
              <a:r>
                <a:rPr lang="en-US" sz="2500" b="1">
                  <a:latin typeface="Calibri" pitchFamily="34" charset="0"/>
                </a:rPr>
                <a:t>     Mt. Sinai </a:t>
              </a:r>
              <a:r>
                <a:rPr lang="en-US" sz="2500" b="1" i="1">
                  <a:latin typeface="Calibri" pitchFamily="34" charset="0"/>
                </a:rPr>
                <a:t>(present</a:t>
              </a:r>
            </a:p>
            <a:p>
              <a:r>
                <a:rPr lang="en-US" sz="2500" b="1" i="1">
                  <a:latin typeface="Calibri" pitchFamily="34" charset="0"/>
                </a:rPr>
                <a:t>      Jerusalem)</a:t>
              </a:r>
            </a:p>
            <a:p>
              <a:r>
                <a:rPr lang="en-US" sz="2500" b="1">
                  <a:latin typeface="Calibri" pitchFamily="34" charset="0"/>
                </a:rPr>
                <a:t> –  all her “children”</a:t>
              </a:r>
            </a:p>
            <a:p>
              <a:r>
                <a:rPr lang="en-US" sz="2500" b="1">
                  <a:latin typeface="Calibri" pitchFamily="34" charset="0"/>
                </a:rPr>
                <a:t>     will be slaves</a:t>
              </a:r>
            </a:p>
            <a:p>
              <a:r>
                <a:rPr lang="en-US" sz="2500" b="1">
                  <a:latin typeface="Calibri" pitchFamily="34" charset="0"/>
                </a:rPr>
                <a:t> –  son = persecutor</a:t>
              </a:r>
            </a:p>
          </p:txBody>
        </p:sp>
        <p:sp>
          <p:nvSpPr>
            <p:cNvPr id="27657" name="Rectangle 6"/>
            <p:cNvSpPr>
              <a:spLocks noChangeArrowheads="1"/>
            </p:cNvSpPr>
            <p:nvPr/>
          </p:nvSpPr>
          <p:spPr bwMode="auto">
            <a:xfrm>
              <a:off x="802" y="1907"/>
              <a:ext cx="1906" cy="2325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9711" name="Group 15"/>
          <p:cNvGrpSpPr>
            <a:grpSpLocks/>
          </p:cNvGrpSpPr>
          <p:nvPr/>
        </p:nvGrpSpPr>
        <p:grpSpPr bwMode="auto">
          <a:xfrm>
            <a:off x="4714875" y="3024188"/>
            <a:ext cx="3025775" cy="3690937"/>
            <a:chOff x="2970" y="1905"/>
            <a:chExt cx="1906" cy="2325"/>
          </a:xfrm>
        </p:grpSpPr>
        <p:sp>
          <p:nvSpPr>
            <p:cNvPr id="27654" name="Text Box 12"/>
            <p:cNvSpPr txBox="1">
              <a:spLocks noChangeArrowheads="1"/>
            </p:cNvSpPr>
            <p:nvPr/>
          </p:nvSpPr>
          <p:spPr bwMode="auto">
            <a:xfrm>
              <a:off x="3018" y="1925"/>
              <a:ext cx="1830" cy="22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Aft>
                  <a:spcPct val="5000"/>
                </a:spcAft>
              </a:pPr>
              <a:r>
                <a:rPr lang="en-US" sz="2500" b="1">
                  <a:latin typeface="Tahoma" pitchFamily="34" charset="0"/>
                  <a:cs typeface="Tahoma" pitchFamily="34" charset="0"/>
                </a:rPr>
                <a:t>Sarah</a:t>
              </a:r>
            </a:p>
            <a:p>
              <a:r>
                <a:rPr lang="en-US" sz="2500" b="1">
                  <a:latin typeface="Calibri" pitchFamily="34" charset="0"/>
                </a:rPr>
                <a:t> –  free woman</a:t>
              </a:r>
            </a:p>
            <a:p>
              <a:r>
                <a:rPr lang="en-US" sz="2500" b="1">
                  <a:latin typeface="Calibri" pitchFamily="34" charset="0"/>
                </a:rPr>
                <a:t> –  son by promise</a:t>
              </a:r>
            </a:p>
            <a:p>
              <a:r>
                <a:rPr lang="en-US" sz="2500" b="1">
                  <a:latin typeface="Calibri" pitchFamily="34" charset="0"/>
                </a:rPr>
                <a:t> –  covenant from</a:t>
              </a:r>
            </a:p>
            <a:p>
              <a:r>
                <a:rPr lang="en-US" sz="2500" b="1">
                  <a:latin typeface="Calibri" pitchFamily="34" charset="0"/>
                </a:rPr>
                <a:t>     Mt. Zion  </a:t>
              </a:r>
              <a:r>
                <a:rPr lang="en-US" sz="2500" b="1" i="1">
                  <a:latin typeface="Calibri" pitchFamily="34" charset="0"/>
                </a:rPr>
                <a:t>(the</a:t>
              </a:r>
            </a:p>
            <a:p>
              <a:r>
                <a:rPr lang="en-US" sz="2500" b="1" i="1">
                  <a:latin typeface="Calibri" pitchFamily="34" charset="0"/>
                </a:rPr>
                <a:t>     Jerusalem above)</a:t>
              </a:r>
            </a:p>
            <a:p>
              <a:r>
                <a:rPr lang="en-US" sz="2500" b="1">
                  <a:latin typeface="Calibri" pitchFamily="34" charset="0"/>
                </a:rPr>
                <a:t> –  all her “children”</a:t>
              </a:r>
            </a:p>
            <a:p>
              <a:r>
                <a:rPr lang="en-US" sz="2500" b="1">
                  <a:latin typeface="Calibri" pitchFamily="34" charset="0"/>
                </a:rPr>
                <a:t>     will be free</a:t>
              </a:r>
            </a:p>
            <a:p>
              <a:r>
                <a:rPr lang="en-US" sz="2500" b="1">
                  <a:latin typeface="Calibri" pitchFamily="34" charset="0"/>
                </a:rPr>
                <a:t> –  son = persecuted</a:t>
              </a:r>
            </a:p>
          </p:txBody>
        </p:sp>
        <p:sp>
          <p:nvSpPr>
            <p:cNvPr id="27655" name="Rectangle 13"/>
            <p:cNvSpPr>
              <a:spLocks noChangeArrowheads="1"/>
            </p:cNvSpPr>
            <p:nvPr/>
          </p:nvSpPr>
          <p:spPr bwMode="auto">
            <a:xfrm>
              <a:off x="2970" y="1905"/>
              <a:ext cx="1906" cy="2325"/>
            </a:xfrm>
            <a:prstGeom prst="rect">
              <a:avLst/>
            </a:prstGeom>
            <a:noFill/>
            <a:ln w="317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7" dur="5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2" dur="5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602663" cy="5137150"/>
          </a:xfrm>
        </p:spPr>
        <p:txBody>
          <a:bodyPr/>
          <a:lstStyle/>
          <a:p>
            <a:pPr marL="347663" indent="-347663" defTabSz="968375" eaLnBrk="1" hangingPunct="1">
              <a:buFont typeface="Arial" charset="0"/>
              <a:buNone/>
            </a:pPr>
            <a:r>
              <a:rPr lang="en-US" altLang="en-US" sz="3600" b="1"/>
              <a:t>Lesson 5  –  </a:t>
            </a:r>
            <a:r>
              <a:rPr lang="en-US" altLang="en-US" sz="3600" b="1">
                <a:solidFill>
                  <a:srgbClr val="800000"/>
                </a:solidFill>
              </a:rPr>
              <a:t>Galatians 4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/>
              <a:t>An Allegory Re: Bond &amp; Free    </a:t>
            </a:r>
            <a:r>
              <a:rPr lang="en-US" altLang="en-US" sz="3300" b="1">
                <a:solidFill>
                  <a:srgbClr val="800000"/>
                </a:solidFill>
              </a:rPr>
              <a:t>vv. 21-31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Allegoric Components    </a:t>
            </a:r>
            <a:r>
              <a:rPr lang="en-US" altLang="en-US" sz="2900" b="1">
                <a:solidFill>
                  <a:srgbClr val="800000"/>
                </a:solidFill>
              </a:rPr>
              <a:t>vv. 22-29</a:t>
            </a:r>
          </a:p>
          <a:p>
            <a:pPr marL="1266825" lvl="2" indent="-352425" defTabSz="968375" eaLnBrk="1" hangingPunct="1">
              <a:spcAft>
                <a:spcPct val="50000"/>
              </a:spcAft>
              <a:buFont typeface="Wingdings" pitchFamily="2" charset="2"/>
              <a:buChar char="§"/>
            </a:pPr>
            <a:r>
              <a:rPr lang="en-US" altLang="en-US" sz="2800" b="1"/>
              <a:t>Paul also uses Messianic prophecy    			</a:t>
            </a:r>
            <a:r>
              <a:rPr lang="en-US" altLang="en-US" sz="2800" b="1">
                <a:solidFill>
                  <a:srgbClr val="800000"/>
                </a:solidFill>
              </a:rPr>
              <a:t>v. 27    Isa 54:1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Allegoric Conclusion    </a:t>
            </a:r>
            <a:r>
              <a:rPr lang="en-US" altLang="en-US" sz="2900" b="1">
                <a:solidFill>
                  <a:srgbClr val="800000"/>
                </a:solidFill>
              </a:rPr>
              <a:t>vv. 30-31</a:t>
            </a:r>
          </a:p>
          <a:p>
            <a:pPr marL="1266825" lvl="2" indent="-352425" defTabSz="968375" eaLnBrk="1" hangingPunct="1">
              <a:buFont typeface="Wingdings" pitchFamily="2" charset="2"/>
              <a:buChar char="§"/>
            </a:pPr>
            <a:r>
              <a:rPr lang="en-US" altLang="en-US" sz="2800" b="1"/>
              <a:t>Sarah’s words to Abraham re: Hagar are also Paul’s words to the Galatians re: the Judaizers						        </a:t>
            </a:r>
            <a:r>
              <a:rPr lang="en-US" altLang="en-US" sz="3600" b="1" i="1"/>
              <a:t>“Cast out the bondwoman…”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9698" name="TextBox 3"/>
          <p:cNvSpPr txBox="1">
            <a:spLocks noChangeArrowheads="1"/>
          </p:cNvSpPr>
          <p:nvPr/>
        </p:nvSpPr>
        <p:spPr bwMode="auto">
          <a:xfrm>
            <a:off x="8094663" y="6088063"/>
            <a:ext cx="452437" cy="412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100" b="1">
                <a:solidFill>
                  <a:schemeClr val="bg1"/>
                </a:solidFill>
                <a:latin typeface="Calibri" pitchFamily="34" charset="0"/>
              </a:rPr>
              <a:t>…</a:t>
            </a:r>
          </a:p>
        </p:txBody>
      </p:sp>
    </p:spTree>
  </p:cSld>
  <p:clrMapOvr>
    <a:masterClrMapping/>
  </p:clrMapOvr>
  <p:transition spd="slow">
    <p:split orient="vert" dir="in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Box 11"/>
          <p:cNvSpPr txBox="1">
            <a:spLocks noChangeArrowheads="1"/>
          </p:cNvSpPr>
          <p:nvPr/>
        </p:nvSpPr>
        <p:spPr bwMode="auto">
          <a:xfrm>
            <a:off x="812800" y="1031875"/>
            <a:ext cx="74803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6000" b="1">
                <a:solidFill>
                  <a:srgbClr val="422100"/>
                </a:solidFill>
                <a:latin typeface="Calibri" pitchFamily="34" charset="0"/>
              </a:rPr>
              <a:t>Paul’s Epistles To The Churches &amp; Saints In</a:t>
            </a:r>
          </a:p>
        </p:txBody>
      </p:sp>
      <p:sp>
        <p:nvSpPr>
          <p:cNvPr id="15362" name="TextBox 12"/>
          <p:cNvSpPr txBox="1">
            <a:spLocks noChangeArrowheads="1"/>
          </p:cNvSpPr>
          <p:nvPr/>
        </p:nvSpPr>
        <p:spPr bwMode="auto">
          <a:xfrm>
            <a:off x="2079625" y="3557588"/>
            <a:ext cx="23749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Galatia</a:t>
            </a:r>
          </a:p>
        </p:txBody>
      </p:sp>
      <p:sp>
        <p:nvSpPr>
          <p:cNvPr id="15363" name="TextBox 13"/>
          <p:cNvSpPr txBox="1">
            <a:spLocks noChangeArrowheads="1"/>
          </p:cNvSpPr>
          <p:nvPr/>
        </p:nvSpPr>
        <p:spPr bwMode="auto">
          <a:xfrm>
            <a:off x="2079625" y="4364038"/>
            <a:ext cx="2376488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Ephesus</a:t>
            </a:r>
          </a:p>
        </p:txBody>
      </p:sp>
      <p:sp>
        <p:nvSpPr>
          <p:cNvPr id="15364" name="TextBox 14"/>
          <p:cNvSpPr txBox="1">
            <a:spLocks noChangeArrowheads="1"/>
          </p:cNvSpPr>
          <p:nvPr/>
        </p:nvSpPr>
        <p:spPr bwMode="auto">
          <a:xfrm>
            <a:off x="4922838" y="3565525"/>
            <a:ext cx="2374900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Philippi</a:t>
            </a:r>
          </a:p>
        </p:txBody>
      </p:sp>
      <p:sp>
        <p:nvSpPr>
          <p:cNvPr id="15365" name="TextBox 15"/>
          <p:cNvSpPr txBox="1">
            <a:spLocks noChangeArrowheads="1"/>
          </p:cNvSpPr>
          <p:nvPr/>
        </p:nvSpPr>
        <p:spPr bwMode="auto">
          <a:xfrm>
            <a:off x="4922838" y="4373563"/>
            <a:ext cx="2376487" cy="7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4500">
                <a:latin typeface="Impact" pitchFamily="34" charset="0"/>
              </a:rPr>
              <a:t>Colossae</a:t>
            </a:r>
          </a:p>
        </p:txBody>
      </p:sp>
      <p:sp>
        <p:nvSpPr>
          <p:cNvPr id="15366" name="TextBox 13"/>
          <p:cNvSpPr txBox="1">
            <a:spLocks noChangeArrowheads="1"/>
          </p:cNvSpPr>
          <p:nvPr/>
        </p:nvSpPr>
        <p:spPr bwMode="auto">
          <a:xfrm>
            <a:off x="1379538" y="3379788"/>
            <a:ext cx="777875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6000" b="1">
                <a:solidFill>
                  <a:srgbClr val="FF0000"/>
                </a:solidFill>
                <a:latin typeface="Monotype Sorts" pitchFamily="2" charset="2"/>
              </a:rPr>
              <a:t>4</a:t>
            </a:r>
          </a:p>
        </p:txBody>
      </p:sp>
    </p:spTree>
  </p:cSld>
  <p:clrMapOvr>
    <a:masterClrMapping/>
  </p:clrMapOvr>
  <p:transition spd="slow">
    <p:split orient="vert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385175" cy="4391025"/>
          </a:xfrm>
        </p:spPr>
        <p:txBody>
          <a:bodyPr/>
          <a:lstStyle/>
          <a:p>
            <a:pPr marL="576263" indent="-576263" eaLnBrk="1" hangingPunct="1">
              <a:buFont typeface="Arial" charset="0"/>
              <a:buNone/>
            </a:pPr>
            <a:r>
              <a:rPr lang="en-US" altLang="en-US" sz="3800" b="1"/>
              <a:t>Outline</a:t>
            </a:r>
            <a:endParaRPr lang="en-US" altLang="en-US" sz="3800" b="1">
              <a:solidFill>
                <a:srgbClr val="800000"/>
              </a:solidFill>
            </a:endParaRPr>
          </a:p>
          <a:p>
            <a:pPr marL="576263" indent="-576263" eaLnBrk="1" hangingPunct="1">
              <a:buFont typeface="Monotype Sorts" pitchFamily="2" charset="2"/>
              <a:buChar char="Ê"/>
            </a:pPr>
            <a:r>
              <a:rPr lang="en-US" altLang="en-US" sz="3300" b="1">
                <a:solidFill>
                  <a:srgbClr val="777777"/>
                </a:solidFill>
              </a:rPr>
              <a:t>Salutation &amp; Opening Concern    1:1-10</a:t>
            </a:r>
          </a:p>
          <a:p>
            <a:pPr marL="576263" indent="-576263" eaLnBrk="1" hangingPunct="1">
              <a:spcBef>
                <a:spcPct val="50000"/>
              </a:spcBef>
              <a:spcAft>
                <a:spcPct val="50000"/>
              </a:spcAft>
              <a:buFont typeface="Monotype Sorts" pitchFamily="2" charset="2"/>
              <a:buChar char="Ë"/>
            </a:pPr>
            <a:r>
              <a:rPr lang="en-US" altLang="en-US" sz="3300" b="1">
                <a:solidFill>
                  <a:srgbClr val="777777"/>
                </a:solidFill>
              </a:rPr>
              <a:t>Paul defends his apostleship    1:11 – 2:21</a:t>
            </a:r>
          </a:p>
          <a:p>
            <a:pPr marL="576263" indent="-576263" eaLnBrk="1" hangingPunct="1">
              <a:spcBef>
                <a:spcPct val="0"/>
              </a:spcBef>
              <a:spcAft>
                <a:spcPct val="50000"/>
              </a:spcAft>
              <a:buFont typeface="Monotype Sorts" pitchFamily="2" charset="2"/>
              <a:buChar char="Ì"/>
            </a:pPr>
            <a:r>
              <a:rPr lang="en-US" altLang="en-US" sz="3400" b="1"/>
              <a:t>Spiritual blessings based on God’s promises, not works of law</a:t>
            </a:r>
            <a:r>
              <a:rPr lang="en-US" altLang="en-US" sz="3400" b="1">
                <a:solidFill>
                  <a:srgbClr val="800000"/>
                </a:solidFill>
              </a:rPr>
              <a:t>    3:1 – 4:31</a:t>
            </a:r>
          </a:p>
          <a:p>
            <a:pPr marL="576263" indent="-576263" eaLnBrk="1" hangingPunct="1">
              <a:spcBef>
                <a:spcPct val="70000"/>
              </a:spcBef>
              <a:buFont typeface="Monotype Sorts" pitchFamily="2" charset="2"/>
              <a:buChar char="Í"/>
            </a:pPr>
            <a:r>
              <a:rPr lang="en-US" altLang="en-US" sz="3400" b="1"/>
              <a:t>How one lives if he is “free in Christ”</a:t>
            </a:r>
            <a:r>
              <a:rPr lang="en-US" altLang="en-US" sz="3400" b="1">
                <a:solidFill>
                  <a:srgbClr val="800000"/>
                </a:solidFill>
              </a:rPr>
              <a:t>    	5:1 – 6:18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6388" name="WordArt 4"/>
          <p:cNvSpPr>
            <a:spLocks noChangeArrowheads="1" noChangeShapeType="1" noTextEdit="1"/>
          </p:cNvSpPr>
          <p:nvPr/>
        </p:nvSpPr>
        <p:spPr bwMode="auto">
          <a:xfrm>
            <a:off x="3573463" y="5559425"/>
            <a:ext cx="3876675" cy="4206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APPLICATION  SECTION</a:t>
            </a:r>
          </a:p>
        </p:txBody>
      </p:sp>
      <p:sp>
        <p:nvSpPr>
          <p:cNvPr id="16389" name="WordArt 6"/>
          <p:cNvSpPr>
            <a:spLocks noChangeArrowheads="1" noChangeShapeType="1" noTextEdit="1"/>
          </p:cNvSpPr>
          <p:nvPr/>
        </p:nvSpPr>
        <p:spPr bwMode="auto">
          <a:xfrm rot="803550">
            <a:off x="6940550" y="363538"/>
            <a:ext cx="2009775" cy="479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REVIEW</a:t>
            </a:r>
          </a:p>
        </p:txBody>
      </p:sp>
      <p:sp>
        <p:nvSpPr>
          <p:cNvPr id="16390" name="WordArt 4"/>
          <p:cNvSpPr>
            <a:spLocks noChangeArrowheads="1" noChangeShapeType="1" noTextEdit="1"/>
          </p:cNvSpPr>
          <p:nvPr/>
        </p:nvSpPr>
        <p:spPr bwMode="auto">
          <a:xfrm>
            <a:off x="3927475" y="4456113"/>
            <a:ext cx="3519488" cy="4206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b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FF"/>
                </a:solidFill>
                <a:latin typeface="Tahoma"/>
                <a:ea typeface="Tahoma"/>
                <a:cs typeface="Tahoma"/>
              </a:rPr>
              <a:t>DOCTRINAL  SECTION</a:t>
            </a:r>
          </a:p>
        </p:txBody>
      </p:sp>
    </p:spTree>
  </p:cSld>
  <p:clrMapOvr>
    <a:masterClrMapping/>
  </p:clrMapOvr>
  <p:transition spd="slow">
    <p:randomBar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4391025"/>
          </a:xfrm>
        </p:spPr>
        <p:txBody>
          <a:bodyPr/>
          <a:lstStyle/>
          <a:p>
            <a:pPr marL="576263" indent="-576263" eaLnBrk="1" hangingPunct="1">
              <a:buFont typeface="Arial" charset="0"/>
              <a:buNone/>
            </a:pPr>
            <a:r>
              <a:rPr lang="en-US" altLang="en-US" sz="3800" b="1"/>
              <a:t>Additional Information Re: Outline</a:t>
            </a:r>
            <a:endParaRPr lang="en-US" altLang="en-US" sz="3800" b="1">
              <a:solidFill>
                <a:srgbClr val="800000"/>
              </a:solidFill>
            </a:endParaRPr>
          </a:p>
          <a:p>
            <a:pPr marL="576263" indent="-576263" eaLnBrk="1" hangingPunct="1">
              <a:buFont typeface="Monotype Sorts" pitchFamily="2" charset="2"/>
              <a:buNone/>
            </a:pPr>
            <a:r>
              <a:rPr lang="en-US" altLang="en-US" sz="3300" b="1"/>
              <a:t>   </a:t>
            </a:r>
            <a:r>
              <a:rPr lang="en-US" altLang="en-US" sz="3300" b="1">
                <a:solidFill>
                  <a:srgbClr val="777777"/>
                </a:solidFill>
              </a:rPr>
              <a:t>PROPOSITION 1	Paul’s message came from 				God…it did not come from 				men     1:11</a:t>
            </a:r>
          </a:p>
          <a:p>
            <a:pPr marL="576263" indent="-576263" eaLnBrk="1" hangingPunct="1">
              <a:spcBef>
                <a:spcPct val="40000"/>
              </a:spcBef>
              <a:buFont typeface="Monotype Sorts" pitchFamily="2" charset="2"/>
              <a:buNone/>
            </a:pPr>
            <a:r>
              <a:rPr lang="en-US" altLang="en-US" sz="3300" b="1">
                <a:solidFill>
                  <a:srgbClr val="800000"/>
                </a:solidFill>
              </a:rPr>
              <a:t>   </a:t>
            </a:r>
            <a:r>
              <a:rPr lang="en-US" altLang="en-US" sz="3300" b="1">
                <a:solidFill>
                  <a:srgbClr val="777777"/>
                </a:solidFill>
              </a:rPr>
              <a:t>PROPOSITION 2	Justification is by faith, 					not works of law     2:16</a:t>
            </a:r>
          </a:p>
          <a:p>
            <a:pPr marL="576263" indent="-576263" eaLnBrk="1" hangingPunct="1">
              <a:spcBef>
                <a:spcPct val="40000"/>
              </a:spcBef>
              <a:buFont typeface="Monotype Sorts" pitchFamily="2" charset="2"/>
              <a:buNone/>
            </a:pPr>
            <a:r>
              <a:rPr lang="en-US" altLang="en-US" sz="3300" b="1"/>
              <a:t>   PROPOSITION 3	One can’t walk in the Spirit 				if he doesn’t live by the 					Spirit     </a:t>
            </a:r>
            <a:r>
              <a:rPr lang="en-US" altLang="en-US" sz="3300" b="1">
                <a:solidFill>
                  <a:srgbClr val="800000"/>
                </a:solidFill>
              </a:rPr>
              <a:t>5:1, 16-18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7412" name="WordArt 6"/>
          <p:cNvSpPr>
            <a:spLocks noChangeArrowheads="1" noChangeShapeType="1" noTextEdit="1"/>
          </p:cNvSpPr>
          <p:nvPr/>
        </p:nvSpPr>
        <p:spPr bwMode="auto">
          <a:xfrm rot="803550">
            <a:off x="6940550" y="363538"/>
            <a:ext cx="2009775" cy="479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REVIEW</a:t>
            </a:r>
          </a:p>
        </p:txBody>
      </p:sp>
      <p:sp>
        <p:nvSpPr>
          <p:cNvPr id="17413" name="Line 7"/>
          <p:cNvSpPr>
            <a:spLocks noChangeShapeType="1"/>
          </p:cNvSpPr>
          <p:nvPr/>
        </p:nvSpPr>
        <p:spPr bwMode="auto">
          <a:xfrm>
            <a:off x="3656013" y="2281238"/>
            <a:ext cx="336550" cy="0"/>
          </a:xfrm>
          <a:prstGeom prst="line">
            <a:avLst/>
          </a:prstGeom>
          <a:noFill/>
          <a:ln w="57150">
            <a:solidFill>
              <a:srgbClr val="77777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4" name="Line 8"/>
          <p:cNvSpPr>
            <a:spLocks noChangeShapeType="1"/>
          </p:cNvSpPr>
          <p:nvPr/>
        </p:nvSpPr>
        <p:spPr bwMode="auto">
          <a:xfrm>
            <a:off x="3663950" y="3833813"/>
            <a:ext cx="336550" cy="0"/>
          </a:xfrm>
          <a:prstGeom prst="line">
            <a:avLst/>
          </a:prstGeom>
          <a:noFill/>
          <a:ln w="57150">
            <a:solidFill>
              <a:srgbClr val="777777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17415" name="Line 9"/>
          <p:cNvSpPr>
            <a:spLocks noChangeShapeType="1"/>
          </p:cNvSpPr>
          <p:nvPr/>
        </p:nvSpPr>
        <p:spPr bwMode="auto">
          <a:xfrm>
            <a:off x="3660775" y="4930775"/>
            <a:ext cx="33655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7"/>
          <p:cNvSpPr>
            <a:spLocks noChangeArrowheads="1"/>
          </p:cNvSpPr>
          <p:nvPr/>
        </p:nvSpPr>
        <p:spPr bwMode="auto">
          <a:xfrm>
            <a:off x="1517650" y="2938463"/>
            <a:ext cx="1001713" cy="47942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>
            <a:extLst/>
          </p:cNvPr>
          <p:cNvSpPr>
            <a:spLocks noGrp="1"/>
          </p:cNvSpPr>
          <p:nvPr>
            <p:ph type="title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>
          <a:xfrm>
            <a:off x="377825" y="1362075"/>
            <a:ext cx="8766175" cy="5137150"/>
          </a:xfrm>
        </p:spPr>
        <p:txBody>
          <a:bodyPr/>
          <a:lstStyle/>
          <a:p>
            <a:pPr marL="347663" indent="-347663" defTabSz="968375" eaLnBrk="1" hangingPunct="1">
              <a:buFont typeface="Arial" charset="0"/>
              <a:buNone/>
            </a:pPr>
            <a:r>
              <a:rPr lang="en-US" altLang="en-US" sz="3600" b="1"/>
              <a:t>Lesson 5  –  </a:t>
            </a:r>
            <a:r>
              <a:rPr lang="en-US" altLang="en-US" sz="3600" b="1">
                <a:solidFill>
                  <a:srgbClr val="800000"/>
                </a:solidFill>
              </a:rPr>
              <a:t>Galatians 4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/>
              <a:t>Concluding the proof of his 2nd Proposition, Paul stated believers were “…Abraham’s seed and heirs according to the promise”   </a:t>
            </a:r>
            <a:r>
              <a:rPr lang="en-US" altLang="en-US" sz="3300" b="1">
                <a:solidFill>
                  <a:srgbClr val="800000"/>
                </a:solidFill>
              </a:rPr>
              <a:t>3:29</a:t>
            </a:r>
            <a:endParaRPr lang="en-US" altLang="en-US" sz="3300" b="1" i="1">
              <a:solidFill>
                <a:srgbClr val="800000"/>
              </a:solidFill>
            </a:endParaRP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/>
              <a:t>He expands that discussion in </a:t>
            </a:r>
            <a:r>
              <a:rPr lang="en-US" altLang="en-US" sz="3300" b="1">
                <a:solidFill>
                  <a:srgbClr val="800000"/>
                </a:solidFill>
              </a:rPr>
              <a:t>Gal 4</a:t>
            </a:r>
          </a:p>
          <a:p>
            <a:pPr marL="968375" lvl="1" indent="-506413" defTabSz="968375" eaLnBrk="1" hangingPunct="1">
              <a:buFont typeface="Monotype Sorts" pitchFamily="2" charset="2"/>
              <a:buChar char="Ê"/>
            </a:pPr>
            <a:r>
              <a:rPr lang="en-US" altLang="en-US" sz="2900" b="1"/>
              <a:t>Heirs &amp; sons    </a:t>
            </a:r>
            <a:r>
              <a:rPr lang="en-US" altLang="en-US" sz="2900" b="1">
                <a:solidFill>
                  <a:srgbClr val="800000"/>
                </a:solidFill>
              </a:rPr>
              <a:t>vv. 1-11</a:t>
            </a:r>
          </a:p>
          <a:p>
            <a:pPr marL="968375" lvl="1" indent="-506413" defTabSz="968375" eaLnBrk="1" hangingPunct="1">
              <a:buFont typeface="Monotype Sorts" pitchFamily="2" charset="2"/>
              <a:buChar char="Ë"/>
            </a:pPr>
            <a:r>
              <a:rPr lang="en-US" altLang="en-US" sz="2900" b="1"/>
              <a:t>Pause for personal remarks    </a:t>
            </a:r>
            <a:r>
              <a:rPr lang="en-US" altLang="en-US" sz="2900" b="1">
                <a:solidFill>
                  <a:srgbClr val="800000"/>
                </a:solidFill>
              </a:rPr>
              <a:t>vv. 12-20</a:t>
            </a:r>
          </a:p>
          <a:p>
            <a:pPr marL="968375" lvl="1" indent="-506413" defTabSz="968375" eaLnBrk="1" hangingPunct="1">
              <a:buFont typeface="Monotype Sorts" pitchFamily="2" charset="2"/>
              <a:buChar char="Ì"/>
            </a:pPr>
            <a:r>
              <a:rPr lang="en-US" altLang="en-US" sz="2900" b="1"/>
              <a:t>Allegory re: bond &amp; free    </a:t>
            </a:r>
            <a:r>
              <a:rPr lang="en-US" altLang="en-US" sz="2900" b="1">
                <a:solidFill>
                  <a:srgbClr val="800000"/>
                </a:solidFill>
              </a:rPr>
              <a:t>vv. 21-31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/>
              <a:t>Paul also directly addresses both Jews              and Gentiles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137150"/>
          </a:xfrm>
        </p:spPr>
        <p:txBody>
          <a:bodyPr/>
          <a:lstStyle/>
          <a:p>
            <a:pPr marL="347663" indent="-347663" defTabSz="968375" eaLnBrk="1" hangingPunct="1">
              <a:buFont typeface="Arial" charset="0"/>
              <a:buNone/>
            </a:pPr>
            <a:r>
              <a:rPr lang="en-US" altLang="en-US" sz="3600" b="1"/>
              <a:t>Lesson 5  –  </a:t>
            </a:r>
            <a:r>
              <a:rPr lang="en-US" altLang="en-US" sz="3600" b="1">
                <a:solidFill>
                  <a:srgbClr val="800000"/>
                </a:solidFill>
              </a:rPr>
              <a:t>Galatians 4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/>
              <a:t>Heirs &amp; Sons    </a:t>
            </a:r>
            <a:r>
              <a:rPr lang="en-US" altLang="en-US" sz="3300" b="1">
                <a:solidFill>
                  <a:srgbClr val="800000"/>
                </a:solidFill>
              </a:rPr>
              <a:t>vv. 1-11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“Child” refers to an under-age minor…while such, he does not differ from a slave  </a:t>
            </a:r>
            <a:r>
              <a:rPr lang="en-US" altLang="en-US" sz="2900" b="1" i="1"/>
              <a:t>(not free)</a:t>
            </a:r>
            <a:r>
              <a:rPr lang="en-US" altLang="en-US" sz="2900" b="1"/>
              <a:t>    </a:t>
            </a:r>
            <a:r>
              <a:rPr lang="en-US" altLang="en-US" sz="2900" b="1">
                <a:solidFill>
                  <a:srgbClr val="800000"/>
                </a:solidFill>
              </a:rPr>
              <a:t>v. 1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He is under guardians &amp; managers  </a:t>
            </a:r>
            <a:r>
              <a:rPr lang="en-US" altLang="en-US" sz="2900" b="1" i="1"/>
              <a:t>(tutor)</a:t>
            </a:r>
            <a:r>
              <a:rPr lang="en-US" altLang="en-US" sz="2900" b="1"/>
              <a:t>    </a:t>
            </a:r>
            <a:r>
              <a:rPr lang="en-US" altLang="en-US" sz="2900" b="1">
                <a:solidFill>
                  <a:srgbClr val="800000"/>
                </a:solidFill>
              </a:rPr>
              <a:t>v. 2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Likewise, Jews before their conversion were held in bondage to the Law    </a:t>
            </a:r>
            <a:r>
              <a:rPr lang="en-US" altLang="en-US" sz="2900" b="1">
                <a:solidFill>
                  <a:srgbClr val="800000"/>
                </a:solidFill>
              </a:rPr>
              <a:t>v. 3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But when the fullness of time came, God’s actions were in the form of 2 Divine missions: 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0729" name="Group 9"/>
          <p:cNvGrpSpPr>
            <a:grpSpLocks/>
          </p:cNvGrpSpPr>
          <p:nvPr/>
        </p:nvGrpSpPr>
        <p:grpSpPr bwMode="auto">
          <a:xfrm>
            <a:off x="5040313" y="1970088"/>
            <a:ext cx="3373437" cy="460375"/>
            <a:chOff x="3175" y="1241"/>
            <a:chExt cx="2125" cy="290"/>
          </a:xfrm>
        </p:grpSpPr>
        <p:sp>
          <p:nvSpPr>
            <p:cNvPr id="19466" name="Text Box 6"/>
            <p:cNvSpPr txBox="1">
              <a:spLocks noChangeArrowheads="1"/>
            </p:cNvSpPr>
            <p:nvPr/>
          </p:nvSpPr>
          <p:spPr bwMode="auto">
            <a:xfrm>
              <a:off x="3204" y="1241"/>
              <a:ext cx="20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lang="en-US" sz="2400" b="1">
                  <a:latin typeface="Calibri" pitchFamily="34" charset="0"/>
                </a:rPr>
                <a:t>Addressing Jews   </a:t>
              </a:r>
              <a:r>
                <a:rPr lang="en-US" sz="2400" b="1">
                  <a:solidFill>
                    <a:srgbClr val="800000"/>
                  </a:solidFill>
                  <a:latin typeface="Calibri" pitchFamily="34" charset="0"/>
                </a:rPr>
                <a:t>vv. 1-7</a:t>
              </a:r>
            </a:p>
          </p:txBody>
        </p:sp>
        <p:sp>
          <p:nvSpPr>
            <p:cNvPr id="3" name="Rectangle 7"/>
            <p:cNvSpPr>
              <a:spLocks noChangeArrowheads="1"/>
            </p:cNvSpPr>
            <p:nvPr/>
          </p:nvSpPr>
          <p:spPr bwMode="auto">
            <a:xfrm>
              <a:off x="3175" y="1250"/>
              <a:ext cx="2125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1179513" y="5684838"/>
            <a:ext cx="34829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7663" indent="-347663" defTabSz="914400">
              <a:spcBef>
                <a:spcPct val="50000"/>
              </a:spcBef>
              <a:buFont typeface="Monotype Sorts" pitchFamily="2" charset="2"/>
              <a:buChar char="Ê"/>
            </a:pPr>
            <a:r>
              <a:rPr lang="en-US" sz="2200" b="1">
                <a:latin typeface="Calibri" pitchFamily="34" charset="0"/>
              </a:rPr>
              <a:t>He “sent forth His Son” re: redemption   </a:t>
            </a:r>
            <a:r>
              <a:rPr lang="en-US" sz="2200" b="1">
                <a:solidFill>
                  <a:srgbClr val="800000"/>
                </a:solidFill>
                <a:latin typeface="Calibri" pitchFamily="34" charset="0"/>
              </a:rPr>
              <a:t>vv. 4-5</a:t>
            </a:r>
          </a:p>
        </p:txBody>
      </p:sp>
      <p:sp>
        <p:nvSpPr>
          <p:cNvPr id="30732" name="Text Box 12"/>
          <p:cNvSpPr txBox="1">
            <a:spLocks noChangeArrowheads="1"/>
          </p:cNvSpPr>
          <p:nvPr/>
        </p:nvSpPr>
        <p:spPr bwMode="auto">
          <a:xfrm>
            <a:off x="4657725" y="5681663"/>
            <a:ext cx="34829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7663" indent="-347663" defTabSz="914400">
              <a:spcBef>
                <a:spcPct val="50000"/>
              </a:spcBef>
              <a:buFont typeface="Monotype Sorts" pitchFamily="2" charset="2"/>
              <a:buChar char="Ë"/>
            </a:pPr>
            <a:r>
              <a:rPr lang="en-US" sz="2200" b="1">
                <a:latin typeface="Calibri" pitchFamily="34" charset="0"/>
              </a:rPr>
              <a:t>He “sent forth His Spirit” re: a relationship   </a:t>
            </a:r>
            <a:r>
              <a:rPr lang="en-US" sz="2200" b="1">
                <a:solidFill>
                  <a:srgbClr val="800000"/>
                </a:solidFill>
                <a:latin typeface="Calibri" pitchFamily="34" charset="0"/>
              </a:rPr>
              <a:t>v. 6</a:t>
            </a:r>
          </a:p>
        </p:txBody>
      </p:sp>
      <p:sp>
        <p:nvSpPr>
          <p:cNvPr id="30733" name="Line 13"/>
          <p:cNvSpPr>
            <a:spLocks noChangeShapeType="1"/>
          </p:cNvSpPr>
          <p:nvPr/>
        </p:nvSpPr>
        <p:spPr bwMode="auto">
          <a:xfrm>
            <a:off x="4570413" y="5626100"/>
            <a:ext cx="0" cy="9255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9467" name="WordArt 11"/>
          <p:cNvSpPr>
            <a:spLocks noChangeArrowheads="1" noChangeShapeType="1" noTextEdit="1"/>
          </p:cNvSpPr>
          <p:nvPr/>
        </p:nvSpPr>
        <p:spPr bwMode="auto">
          <a:xfrm rot="-797319">
            <a:off x="4846638" y="5857875"/>
            <a:ext cx="2924175" cy="4079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REVELATION</a:t>
            </a:r>
          </a:p>
        </p:txBody>
      </p:sp>
      <p:sp>
        <p:nvSpPr>
          <p:cNvPr id="19468" name="WordArt 12"/>
          <p:cNvSpPr>
            <a:spLocks noChangeArrowheads="1" noChangeShapeType="1" noTextEdit="1"/>
          </p:cNvSpPr>
          <p:nvPr/>
        </p:nvSpPr>
        <p:spPr bwMode="auto">
          <a:xfrm rot="-797319">
            <a:off x="1260475" y="5862638"/>
            <a:ext cx="3006725" cy="4079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19050">
                  <a:solidFill>
                    <a:srgbClr val="00008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Arial Black"/>
              </a:rPr>
              <a:t>REDEMPTION</a:t>
            </a:r>
          </a:p>
        </p:txBody>
      </p: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30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19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  <p:bldP spid="30730" grpId="0"/>
      <p:bldP spid="30732" grpId="0"/>
      <p:bldP spid="30733" grpId="0" animBg="1"/>
      <p:bldP spid="19467" grpId="0" animBg="1"/>
      <p:bldP spid="1946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137150"/>
          </a:xfrm>
        </p:spPr>
        <p:txBody>
          <a:bodyPr/>
          <a:lstStyle/>
          <a:p>
            <a:pPr marL="347663" indent="-347663" defTabSz="968375" eaLnBrk="1" hangingPunct="1">
              <a:buFont typeface="Arial" charset="0"/>
              <a:buNone/>
            </a:pPr>
            <a:r>
              <a:rPr lang="en-US" altLang="en-US" sz="3600" b="1"/>
              <a:t>Lesson 5  –  </a:t>
            </a:r>
            <a:r>
              <a:rPr lang="en-US" altLang="en-US" sz="3600" b="1">
                <a:solidFill>
                  <a:srgbClr val="800000"/>
                </a:solidFill>
              </a:rPr>
              <a:t>Galatians 4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/>
              <a:t>Heirs &amp; Sons    </a:t>
            </a:r>
            <a:r>
              <a:rPr lang="en-US" altLang="en-US" sz="3300" b="1">
                <a:solidFill>
                  <a:srgbClr val="800000"/>
                </a:solidFill>
              </a:rPr>
              <a:t>vv. 1-11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“Child” refers to an under-age minor…while such, he does not differ from a slave  </a:t>
            </a:r>
            <a:r>
              <a:rPr lang="en-US" altLang="en-US" sz="2900" b="1" i="1"/>
              <a:t>(not free)</a:t>
            </a:r>
            <a:r>
              <a:rPr lang="en-US" altLang="en-US" sz="2900" b="1"/>
              <a:t>    </a:t>
            </a:r>
            <a:r>
              <a:rPr lang="en-US" altLang="en-US" sz="2900" b="1">
                <a:solidFill>
                  <a:srgbClr val="800000"/>
                </a:solidFill>
              </a:rPr>
              <a:t>v. 1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He is under guardians &amp; managers  </a:t>
            </a:r>
            <a:r>
              <a:rPr lang="en-US" altLang="en-US" sz="2900" b="1" i="1"/>
              <a:t>(tutor)</a:t>
            </a:r>
            <a:r>
              <a:rPr lang="en-US" altLang="en-US" sz="2900" b="1"/>
              <a:t>    </a:t>
            </a:r>
            <a:r>
              <a:rPr lang="en-US" altLang="en-US" sz="2900" b="1">
                <a:solidFill>
                  <a:srgbClr val="800000"/>
                </a:solidFill>
              </a:rPr>
              <a:t>v. 2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Likewise, Jews before their conversion were held in bondage to the Law    </a:t>
            </a:r>
            <a:r>
              <a:rPr lang="en-US" altLang="en-US" sz="2900" b="1">
                <a:solidFill>
                  <a:srgbClr val="800000"/>
                </a:solidFill>
              </a:rPr>
              <a:t>v. 3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But when the fullness of time came, God’s actions were in the form of 2 Divine missions   </a:t>
            </a:r>
            <a:r>
              <a:rPr lang="en-US" altLang="en-US" sz="2900" b="1">
                <a:solidFill>
                  <a:srgbClr val="800000"/>
                </a:solidFill>
              </a:rPr>
              <a:t>vv. 4-6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Therefore, no longer a slave, but a son…              and if a son, an heir    </a:t>
            </a:r>
            <a:r>
              <a:rPr lang="en-US" altLang="en-US" sz="2900" b="1">
                <a:solidFill>
                  <a:srgbClr val="800000"/>
                </a:solidFill>
              </a:rPr>
              <a:t>v. 7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20484" name="Group 5"/>
          <p:cNvGrpSpPr>
            <a:grpSpLocks/>
          </p:cNvGrpSpPr>
          <p:nvPr/>
        </p:nvGrpSpPr>
        <p:grpSpPr bwMode="auto">
          <a:xfrm>
            <a:off x="5040313" y="1970088"/>
            <a:ext cx="3373437" cy="460375"/>
            <a:chOff x="3175" y="1241"/>
            <a:chExt cx="2125" cy="290"/>
          </a:xfrm>
        </p:grpSpPr>
        <p:sp>
          <p:nvSpPr>
            <p:cNvPr id="20485" name="Text Box 6"/>
            <p:cNvSpPr txBox="1">
              <a:spLocks noChangeArrowheads="1"/>
            </p:cNvSpPr>
            <p:nvPr/>
          </p:nvSpPr>
          <p:spPr bwMode="auto">
            <a:xfrm>
              <a:off x="3204" y="1241"/>
              <a:ext cx="209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Calibri" pitchFamily="34" charset="0"/>
                </a:rPr>
                <a:t>Addressing Jews   </a:t>
              </a:r>
              <a:r>
                <a:rPr lang="en-US" sz="2400" b="1">
                  <a:solidFill>
                    <a:srgbClr val="800000"/>
                  </a:solidFill>
                  <a:latin typeface="Calibri" pitchFamily="34" charset="0"/>
                </a:rPr>
                <a:t>vv. 1-7</a:t>
              </a:r>
            </a:p>
          </p:txBody>
        </p:sp>
        <p:sp>
          <p:nvSpPr>
            <p:cNvPr id="20486" name="Rectangle 7"/>
            <p:cNvSpPr>
              <a:spLocks noChangeArrowheads="1"/>
            </p:cNvSpPr>
            <p:nvPr/>
          </p:nvSpPr>
          <p:spPr bwMode="auto">
            <a:xfrm>
              <a:off x="3175" y="1250"/>
              <a:ext cx="2125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137150"/>
          </a:xfrm>
        </p:spPr>
        <p:txBody>
          <a:bodyPr/>
          <a:lstStyle/>
          <a:p>
            <a:pPr marL="347663" indent="-347663" defTabSz="968375" eaLnBrk="1" hangingPunct="1">
              <a:buFont typeface="Arial" charset="0"/>
              <a:buNone/>
            </a:pPr>
            <a:r>
              <a:rPr lang="en-US" altLang="en-US" sz="3600" b="1"/>
              <a:t>Lesson 5  –  </a:t>
            </a:r>
            <a:r>
              <a:rPr lang="en-US" altLang="en-US" sz="3600" b="1">
                <a:solidFill>
                  <a:srgbClr val="800000"/>
                </a:solidFill>
              </a:rPr>
              <a:t>Galatians 4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/>
              <a:t>Heirs &amp; Sons    </a:t>
            </a:r>
            <a:r>
              <a:rPr lang="en-US" altLang="en-US" sz="3300" b="1">
                <a:solidFill>
                  <a:srgbClr val="800000"/>
                </a:solidFill>
              </a:rPr>
              <a:t>vv. 1-11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At one time, they did not know God    </a:t>
            </a:r>
            <a:r>
              <a:rPr lang="en-US" altLang="en-US" sz="2900" b="1">
                <a:solidFill>
                  <a:srgbClr val="800000"/>
                </a:solidFill>
              </a:rPr>
              <a:t>v. 8a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They were slaves to those which by nature are    no gods    </a:t>
            </a:r>
            <a:r>
              <a:rPr lang="en-US" altLang="en-US" sz="2900" b="1">
                <a:solidFill>
                  <a:srgbClr val="800000"/>
                </a:solidFill>
              </a:rPr>
              <a:t>v. 8b    Acts 14:8ff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But now that they were known by God, why become enslaved again to elementary rudiments of the world?    </a:t>
            </a:r>
            <a:r>
              <a:rPr lang="en-US" altLang="en-US" sz="2900" b="1">
                <a:solidFill>
                  <a:srgbClr val="800000"/>
                </a:solidFill>
              </a:rPr>
              <a:t>vv. 9-10</a:t>
            </a:r>
            <a:r>
              <a:rPr lang="en-US" altLang="en-US" sz="2900" b="1"/>
              <a:t>   </a:t>
            </a:r>
            <a:r>
              <a:rPr lang="en-US" altLang="en-US" sz="2900" b="1" i="1"/>
              <a:t>[reference to law]</a:t>
            </a:r>
            <a:endParaRPr lang="en-US" altLang="en-US" sz="2900" b="1" i="1">
              <a:solidFill>
                <a:srgbClr val="800000"/>
              </a:solidFill>
            </a:endParaRP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/>
              <a:t>Paul’s fear        all his labor had been in vain		     </a:t>
            </a:r>
            <a:r>
              <a:rPr lang="en-US" altLang="en-US" sz="2900" b="1">
                <a:solidFill>
                  <a:srgbClr val="800000"/>
                </a:solidFill>
              </a:rPr>
              <a:t>v. 11     2:2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33803" name="Group 11"/>
          <p:cNvGrpSpPr>
            <a:grpSpLocks/>
          </p:cNvGrpSpPr>
          <p:nvPr/>
        </p:nvGrpSpPr>
        <p:grpSpPr bwMode="auto">
          <a:xfrm>
            <a:off x="5040313" y="1970088"/>
            <a:ext cx="3951287" cy="460375"/>
            <a:chOff x="3175" y="1241"/>
            <a:chExt cx="2489" cy="290"/>
          </a:xfrm>
        </p:grpSpPr>
        <p:sp>
          <p:nvSpPr>
            <p:cNvPr id="21519" name="Text Box 6"/>
            <p:cNvSpPr txBox="1">
              <a:spLocks noChangeArrowheads="1"/>
            </p:cNvSpPr>
            <p:nvPr/>
          </p:nvSpPr>
          <p:spPr bwMode="auto">
            <a:xfrm>
              <a:off x="3204" y="1241"/>
              <a:ext cx="2460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400" b="1">
                  <a:latin typeface="Calibri" pitchFamily="34" charset="0"/>
                </a:rPr>
                <a:t>Addressing Gentiles   </a:t>
              </a:r>
              <a:r>
                <a:rPr lang="en-US" sz="2400" b="1">
                  <a:solidFill>
                    <a:srgbClr val="800000"/>
                  </a:solidFill>
                  <a:latin typeface="Calibri" pitchFamily="34" charset="0"/>
                </a:rPr>
                <a:t>vv. 8-11</a:t>
              </a:r>
            </a:p>
          </p:txBody>
        </p:sp>
        <p:sp>
          <p:nvSpPr>
            <p:cNvPr id="21520" name="Rectangle 7"/>
            <p:cNvSpPr>
              <a:spLocks noChangeArrowheads="1"/>
            </p:cNvSpPr>
            <p:nvPr/>
          </p:nvSpPr>
          <p:spPr bwMode="auto">
            <a:xfrm>
              <a:off x="3175" y="1250"/>
              <a:ext cx="2489" cy="281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3804" name="Line 12"/>
          <p:cNvSpPr>
            <a:spLocks noChangeShapeType="1"/>
          </p:cNvSpPr>
          <p:nvPr/>
        </p:nvSpPr>
        <p:spPr bwMode="auto">
          <a:xfrm>
            <a:off x="3021013" y="5337175"/>
            <a:ext cx="392112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3809" name="Group 17"/>
          <p:cNvGrpSpPr>
            <a:grpSpLocks/>
          </p:cNvGrpSpPr>
          <p:nvPr/>
        </p:nvGrpSpPr>
        <p:grpSpPr bwMode="auto">
          <a:xfrm>
            <a:off x="3232150" y="2514600"/>
            <a:ext cx="4092575" cy="1763713"/>
            <a:chOff x="2036" y="1584"/>
            <a:chExt cx="2578" cy="1111"/>
          </a:xfrm>
        </p:grpSpPr>
        <p:sp>
          <p:nvSpPr>
            <p:cNvPr id="21516" name="Rectangle 13"/>
            <p:cNvSpPr>
              <a:spLocks noChangeArrowheads="1"/>
            </p:cNvSpPr>
            <p:nvPr/>
          </p:nvSpPr>
          <p:spPr bwMode="auto">
            <a:xfrm>
              <a:off x="2036" y="1584"/>
              <a:ext cx="2283" cy="295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7" name="Rectangle 14"/>
            <p:cNvSpPr>
              <a:spLocks noChangeArrowheads="1"/>
            </p:cNvSpPr>
            <p:nvPr/>
          </p:nvSpPr>
          <p:spPr bwMode="auto">
            <a:xfrm>
              <a:off x="2098" y="2400"/>
              <a:ext cx="2516" cy="295"/>
            </a:xfrm>
            <a:prstGeom prst="rect">
              <a:avLst/>
            </a:prstGeom>
            <a:noFill/>
            <a:ln w="38100">
              <a:solidFill>
                <a:srgbClr val="0000FF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8" name="Line 15"/>
            <p:cNvSpPr>
              <a:spLocks noChangeShapeType="1"/>
            </p:cNvSpPr>
            <p:nvPr/>
          </p:nvSpPr>
          <p:spPr bwMode="auto">
            <a:xfrm>
              <a:off x="3404" y="1885"/>
              <a:ext cx="350" cy="507"/>
            </a:xfrm>
            <a:prstGeom prst="line">
              <a:avLst/>
            </a:prstGeom>
            <a:noFill/>
            <a:ln w="76200">
              <a:solidFill>
                <a:srgbClr val="0000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10" name="Line 18"/>
          <p:cNvSpPr>
            <a:spLocks noChangeShapeType="1"/>
          </p:cNvSpPr>
          <p:nvPr/>
        </p:nvSpPr>
        <p:spPr bwMode="auto">
          <a:xfrm flipH="1">
            <a:off x="5824538" y="5616575"/>
            <a:ext cx="650875" cy="381000"/>
          </a:xfrm>
          <a:prstGeom prst="line">
            <a:avLst/>
          </a:prstGeom>
          <a:noFill/>
          <a:ln w="101600">
            <a:solidFill>
              <a:srgbClr val="3E003E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sp>
        <p:nvSpPr>
          <p:cNvPr id="33811" name="Line 19"/>
          <p:cNvSpPr>
            <a:spLocks noChangeShapeType="1"/>
          </p:cNvSpPr>
          <p:nvPr/>
        </p:nvSpPr>
        <p:spPr bwMode="auto">
          <a:xfrm>
            <a:off x="3581400" y="5519738"/>
            <a:ext cx="4279900" cy="0"/>
          </a:xfrm>
          <a:prstGeom prst="line">
            <a:avLst/>
          </a:prstGeom>
          <a:noFill/>
          <a:ln w="76200">
            <a:solidFill>
              <a:srgbClr val="3E003E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grpSp>
        <p:nvGrpSpPr>
          <p:cNvPr id="33814" name="Group 22"/>
          <p:cNvGrpSpPr>
            <a:grpSpLocks/>
          </p:cNvGrpSpPr>
          <p:nvPr/>
        </p:nvGrpSpPr>
        <p:grpSpPr bwMode="auto">
          <a:xfrm>
            <a:off x="1031875" y="5983288"/>
            <a:ext cx="4735513" cy="663575"/>
            <a:chOff x="629" y="3821"/>
            <a:chExt cx="2983" cy="418"/>
          </a:xfrm>
        </p:grpSpPr>
        <p:sp>
          <p:nvSpPr>
            <p:cNvPr id="21514" name="Rectangle 20"/>
            <p:cNvSpPr>
              <a:spLocks noChangeArrowheads="1"/>
            </p:cNvSpPr>
            <p:nvPr/>
          </p:nvSpPr>
          <p:spPr bwMode="auto">
            <a:xfrm>
              <a:off x="629" y="3821"/>
              <a:ext cx="2983" cy="418"/>
            </a:xfrm>
            <a:prstGeom prst="rect">
              <a:avLst/>
            </a:prstGeom>
            <a:solidFill>
              <a:srgbClr val="3E003E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15" name="Text Box 21"/>
            <p:cNvSpPr txBox="1">
              <a:spLocks noChangeArrowheads="1"/>
            </p:cNvSpPr>
            <p:nvPr/>
          </p:nvSpPr>
          <p:spPr bwMode="auto">
            <a:xfrm>
              <a:off x="663" y="3887"/>
              <a:ext cx="290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defTabSz="914400"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  <a:latin typeface="Calibri" pitchFamily="34" charset="0"/>
                </a:rPr>
                <a:t>Leads to next part of his discussion</a:t>
              </a:r>
            </a:p>
          </p:txBody>
        </p:sp>
      </p:grp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3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33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33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  <p:bldP spid="33804" grpId="0" animBg="1"/>
      <p:bldP spid="33810" grpId="0" animBg="1"/>
      <p:bldP spid="338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/>
          </p:cNvPr>
          <p:cNvSpPr>
            <a:spLocks noGrp="1"/>
          </p:cNvSpPr>
          <p:nvPr>
            <p:ph type="title" idx="4294967295"/>
          </p:nvPr>
        </p:nvSpPr>
        <p:spPr>
          <a:xfrm>
            <a:off x="628650" y="338138"/>
            <a:ext cx="7886700" cy="993775"/>
          </a:xfrm>
        </p:spPr>
        <p:txBody>
          <a:bodyPr rtlCol="0"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4500" b="1" dirty="0">
                <a:solidFill>
                  <a:srgbClr val="422100"/>
                </a:solidFill>
                <a:latin typeface="+mn-lt"/>
              </a:rPr>
              <a:t>Paul’s Epistle To The Galatians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4294967295"/>
          </p:nvPr>
        </p:nvSpPr>
        <p:spPr>
          <a:xfrm>
            <a:off x="377825" y="1362075"/>
            <a:ext cx="8766175" cy="5137150"/>
          </a:xfrm>
        </p:spPr>
        <p:txBody>
          <a:bodyPr/>
          <a:lstStyle/>
          <a:p>
            <a:pPr marL="347663" indent="-347663" defTabSz="968375" eaLnBrk="1" hangingPunct="1">
              <a:buFont typeface="Arial" charset="0"/>
              <a:buNone/>
            </a:pPr>
            <a:r>
              <a:rPr lang="en-US" altLang="en-US" sz="3600" b="1"/>
              <a:t>Lesson 5  –  </a:t>
            </a:r>
            <a:r>
              <a:rPr lang="en-US" altLang="en-US" sz="3600" b="1">
                <a:solidFill>
                  <a:srgbClr val="800000"/>
                </a:solidFill>
              </a:rPr>
              <a:t>Galatians 4</a:t>
            </a:r>
          </a:p>
          <a:p>
            <a:pPr marL="347663" indent="-347663" defTabSz="968375" eaLnBrk="1" hangingPunct="1">
              <a:buFont typeface="Wingdings" pitchFamily="2" charset="2"/>
              <a:buChar char="§"/>
            </a:pPr>
            <a:r>
              <a:rPr lang="en-US" altLang="en-US" sz="3300" b="1"/>
              <a:t>Personal Remarks    </a:t>
            </a:r>
            <a:r>
              <a:rPr lang="en-US" altLang="en-US" sz="3300" b="1">
                <a:solidFill>
                  <a:srgbClr val="800000"/>
                </a:solidFill>
              </a:rPr>
              <a:t>vv. 12-20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i="1"/>
              <a:t>“Become like me…I became like you”</a:t>
            </a:r>
            <a:r>
              <a:rPr lang="en-US" altLang="en-US" sz="2900" b="1"/>
              <a:t>   </a:t>
            </a:r>
            <a:r>
              <a:rPr lang="en-US" altLang="en-US" sz="2900" b="1">
                <a:solidFill>
                  <a:srgbClr val="800000"/>
                </a:solidFill>
              </a:rPr>
              <a:t>v. 12a			1 Cor 9:21    Phil 3:7-14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i="1"/>
              <a:t>“You have done me no wrong”</a:t>
            </a:r>
            <a:r>
              <a:rPr lang="en-US" altLang="en-US" sz="2900" b="1"/>
              <a:t>   </a:t>
            </a:r>
            <a:r>
              <a:rPr lang="en-US" altLang="en-US" sz="2900" b="1">
                <a:solidFill>
                  <a:srgbClr val="800000"/>
                </a:solidFill>
              </a:rPr>
              <a:t>v. 12b    Acts 14:19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i="1"/>
              <a:t>“It was because of a bodily illness that I first preached the gospel to you”</a:t>
            </a:r>
            <a:r>
              <a:rPr lang="en-US" altLang="en-US" sz="2900" b="1"/>
              <a:t>   </a:t>
            </a:r>
            <a:r>
              <a:rPr lang="en-US" altLang="en-US" sz="2900" b="1">
                <a:solidFill>
                  <a:srgbClr val="800000"/>
                </a:solidFill>
              </a:rPr>
              <a:t>v. 13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i="1"/>
              <a:t>“You did not despise my bodily condition…rather, you received me as an angel”</a:t>
            </a:r>
            <a:r>
              <a:rPr lang="en-US" altLang="en-US" sz="2900" b="1"/>
              <a:t>    </a:t>
            </a:r>
            <a:r>
              <a:rPr lang="en-US" altLang="en-US" sz="2900" b="1">
                <a:solidFill>
                  <a:srgbClr val="800000"/>
                </a:solidFill>
              </a:rPr>
              <a:t>v. 14</a:t>
            </a:r>
          </a:p>
          <a:p>
            <a:pPr marL="804863" lvl="1" indent="-342900" defTabSz="968375" eaLnBrk="1" hangingPunct="1">
              <a:buFont typeface="Wingdings" pitchFamily="2" charset="2"/>
              <a:buChar char="§"/>
            </a:pPr>
            <a:r>
              <a:rPr lang="en-US" altLang="en-US" sz="2900" b="1" i="1"/>
              <a:t>“Where then is that sense of blessing you 	had?”</a:t>
            </a:r>
            <a:r>
              <a:rPr lang="en-US" altLang="en-US" sz="2900" b="1"/>
              <a:t>	    </a:t>
            </a:r>
            <a:r>
              <a:rPr lang="en-US" altLang="en-US" sz="2900" b="1">
                <a:solidFill>
                  <a:srgbClr val="800000"/>
                </a:solidFill>
              </a:rPr>
              <a:t>v. 15a</a:t>
            </a:r>
          </a:p>
        </p:txBody>
      </p:sp>
      <p:cxnSp>
        <p:nvCxnSpPr>
          <p:cNvPr id="7" name="Straight Connector 6">
            <a:extLst/>
          </p:cNvPr>
          <p:cNvCxnSpPr>
            <a:cxnSpLocks/>
          </p:cNvCxnSpPr>
          <p:nvPr/>
        </p:nvCxnSpPr>
        <p:spPr>
          <a:xfrm>
            <a:off x="890588" y="1168400"/>
            <a:ext cx="7361237" cy="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4828" name="Oval 12"/>
          <p:cNvSpPr>
            <a:spLocks noChangeArrowheads="1"/>
          </p:cNvSpPr>
          <p:nvPr/>
        </p:nvSpPr>
        <p:spPr bwMode="auto">
          <a:xfrm>
            <a:off x="4256088" y="3779838"/>
            <a:ext cx="2286000" cy="544512"/>
          </a:xfrm>
          <a:prstGeom prst="ellipse">
            <a:avLst/>
          </a:prstGeom>
          <a:noFill/>
          <a:ln w="57150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 flipV="1">
            <a:off x="6008688" y="3122613"/>
            <a:ext cx="447675" cy="611187"/>
          </a:xfrm>
          <a:prstGeom prst="line">
            <a:avLst/>
          </a:prstGeom>
          <a:noFill/>
          <a:ln w="76200">
            <a:solidFill>
              <a:srgbClr val="0000FF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34832" name="Group 16"/>
          <p:cNvGrpSpPr>
            <a:grpSpLocks/>
          </p:cNvGrpSpPr>
          <p:nvPr/>
        </p:nvGrpSpPr>
        <p:grpSpPr bwMode="auto">
          <a:xfrm>
            <a:off x="6391275" y="1030288"/>
            <a:ext cx="2622550" cy="2014537"/>
            <a:chOff x="3977" y="754"/>
            <a:chExt cx="1652" cy="1269"/>
          </a:xfrm>
        </p:grpSpPr>
        <p:sp>
          <p:nvSpPr>
            <p:cNvPr id="22535" name="Rectangle 13"/>
            <p:cNvSpPr>
              <a:spLocks noChangeArrowheads="1"/>
            </p:cNvSpPr>
            <p:nvPr/>
          </p:nvSpPr>
          <p:spPr bwMode="auto">
            <a:xfrm>
              <a:off x="3977" y="754"/>
              <a:ext cx="1652" cy="1269"/>
            </a:xfrm>
            <a:prstGeom prst="rect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6" name="Text Box 15"/>
            <p:cNvSpPr txBox="1">
              <a:spLocks noChangeArrowheads="1"/>
            </p:cNvSpPr>
            <p:nvPr/>
          </p:nvSpPr>
          <p:spPr bwMode="auto">
            <a:xfrm>
              <a:off x="3999" y="801"/>
              <a:ext cx="1571" cy="1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defTabSz="914400">
                <a:spcBef>
                  <a:spcPct val="50000"/>
                </a:spcBef>
              </a:pPr>
              <a:r>
                <a:rPr lang="en-US" sz="2400" b="1">
                  <a:solidFill>
                    <a:srgbClr val="FFFF00"/>
                  </a:solidFill>
                  <a:latin typeface="Tahoma" pitchFamily="34" charset="0"/>
                  <a:cs typeface="Tahoma" pitchFamily="34" charset="0"/>
                </a:rPr>
                <a:t>Illness?     </a:t>
              </a:r>
              <a:r>
                <a:rPr lang="en-US" sz="2000" b="1">
                  <a:solidFill>
                    <a:schemeClr val="bg1"/>
                  </a:solidFill>
                  <a:latin typeface="Tahoma" pitchFamily="34" charset="0"/>
                  <a:cs typeface="Tahoma" pitchFamily="34" charset="0"/>
                </a:rPr>
                <a:t>Much speculation</a:t>
              </a:r>
            </a:p>
            <a:p>
              <a:pPr defTabSz="914400">
                <a:spcBef>
                  <a:spcPct val="50000"/>
                </a:spcBef>
              </a:pPr>
              <a:r>
                <a:rPr lang="en-US" sz="2000" b="1">
                  <a:solidFill>
                    <a:schemeClr val="bg1"/>
                  </a:solidFill>
                  <a:latin typeface="Tahoma" pitchFamily="34" charset="0"/>
                  <a:cs typeface="Tahoma" pitchFamily="34" charset="0"/>
                </a:rPr>
                <a:t>1 possibility…     poor eyesight        (4:15b; 6:11)</a:t>
              </a:r>
            </a:p>
          </p:txBody>
        </p:sp>
      </p:grpSp>
    </p:spTree>
  </p:cSld>
  <p:clrMapOvr>
    <a:masterClrMapping/>
  </p:clrMapOvr>
  <p:transition spd="slow"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500"/>
                                        <p:tgtEl>
                                          <p:spTgt spid="34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uiExpand="1" build="p" bldLvl="5"/>
      <p:bldP spid="34828" grpId="0" animBg="1"/>
      <p:bldP spid="34828" grpId="1" animBg="1"/>
      <p:bldP spid="34830" grpId="0" animBg="1"/>
      <p:bldP spid="34830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2774</TotalTime>
  <Words>888</Words>
  <Application>Microsoft Office PowerPoint</Application>
  <PresentationFormat>On-screen Show (4:3)</PresentationFormat>
  <Paragraphs>127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5" baseType="lpstr">
      <vt:lpstr>Arial</vt:lpstr>
      <vt:lpstr>Arial Black</vt:lpstr>
      <vt:lpstr>Calibri</vt:lpstr>
      <vt:lpstr>Calibri Light</vt:lpstr>
      <vt:lpstr>Impact</vt:lpstr>
      <vt:lpstr>Monotype Sorts</vt:lpstr>
      <vt:lpstr>Tahoma</vt:lpstr>
      <vt:lpstr>Wingdings</vt:lpstr>
      <vt:lpstr>Office Theme</vt:lpstr>
      <vt:lpstr>PowerPoint Presentation</vt:lpstr>
      <vt:lpstr>PowerPoint Presentation</vt:lpstr>
      <vt:lpstr>Paul’s Epistle To The Galatians</vt:lpstr>
      <vt:lpstr>Paul’s Epistle To The Galatians</vt:lpstr>
      <vt:lpstr>Paul’s Epistle To The Galatians</vt:lpstr>
      <vt:lpstr>Paul’s Epistle To The Galatians</vt:lpstr>
      <vt:lpstr>Paul’s Epistle To The Galatians</vt:lpstr>
      <vt:lpstr>Paul’s Epistle To The Galatians</vt:lpstr>
      <vt:lpstr>Paul’s Epistle To The Galatians</vt:lpstr>
      <vt:lpstr>Paul’s Epistle To The Galatians</vt:lpstr>
      <vt:lpstr>Paul’s Epistle To The Galatians</vt:lpstr>
      <vt:lpstr>Paul’s Epistle To The Galatians</vt:lpstr>
      <vt:lpstr>Paul’s Epistle To The Galatians</vt:lpstr>
      <vt:lpstr>Paul’s Epistle To The Galatians</vt:lpstr>
      <vt:lpstr>Paul’s Epistle To The Galatians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Jeff Smith</dc:creator>
  <cp:lastModifiedBy>Eastside Enlightener</cp:lastModifiedBy>
  <cp:revision>161</cp:revision>
  <dcterms:created xsi:type="dcterms:W3CDTF">2018-03-03T04:26:35Z</dcterms:created>
  <dcterms:modified xsi:type="dcterms:W3CDTF">2018-03-22T00:41:35Z</dcterms:modified>
</cp:coreProperties>
</file>