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58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66"/>
    <a:srgbClr val="663300"/>
    <a:srgbClr val="422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Picture 6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192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350630" y="4045100"/>
              <a:ext cx="1781666" cy="2679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7C0F6-DD99-438B-A991-FC46DB9D9DC8}" type="datetimeFigureOut">
              <a:rPr lang="en-US"/>
              <a:pPr>
                <a:defRPr/>
              </a:pPr>
              <a:t>3/4/2018</a:t>
            </a:fld>
            <a:endParaRPr lang="en-US" dirty="0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7EA8D-8DE5-4916-8997-A40A27D6C9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734B-2D5B-4396-8239-BD013F845C71}" type="datetimeFigureOut">
              <a:rPr lang="en-US"/>
              <a:pPr>
                <a:defRPr/>
              </a:pPr>
              <a:t>3/4/2018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66F3-97C2-4E2C-8EE1-DB22B66E3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CE29-8B50-402C-8FD7-C717854CB200}" type="datetimeFigureOut">
              <a:rPr lang="en-US"/>
              <a:pPr>
                <a:defRPr/>
              </a:pPr>
              <a:t>3/4/2018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3E69A-0FA2-4E16-8C95-3EB1C04334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38C4F-DE0D-4B7C-ABC1-6FB1C1CDD197}" type="datetimeFigureOut">
              <a:rPr lang="en-US"/>
              <a:pPr>
                <a:defRPr/>
              </a:pPr>
              <a:t>3/4/2018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4B3A-9562-427B-9046-E80356F12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D03AA-0BF4-4658-8AC2-10A131BE9DD1}" type="datetimeFigureOut">
              <a:rPr lang="en-US"/>
              <a:pPr>
                <a:defRPr/>
              </a:pPr>
              <a:t>3/4/2018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4230-1982-46A5-957C-BF8A511229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6E91B-DF7A-4A8C-A94A-AA0F7DB82D54}" type="datetimeFigureOut">
              <a:rPr lang="en-US"/>
              <a:pPr>
                <a:defRPr/>
              </a:pPr>
              <a:t>3/4/2018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F34E3-E7B5-4757-99C9-D2A8E8D38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2B950-E9F7-4503-B92B-2CA736AEB775}" type="datetimeFigureOut">
              <a:rPr lang="en-US"/>
              <a:pPr>
                <a:defRPr/>
              </a:pPr>
              <a:t>3/4/2018</a:t>
            </a:fld>
            <a:endParaRPr lang="en-US" dirty="0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84840-B2A2-46AF-ADF0-881B2EFAFC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30F6-1C55-41A2-A978-6CFECE63CA92}" type="datetimeFigureOut">
              <a:rPr lang="en-US"/>
              <a:pPr>
                <a:defRPr/>
              </a:pPr>
              <a:t>3/4/2018</a:t>
            </a:fld>
            <a:endParaRPr lang="en-US" dirty="0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20BC7-2A5C-4808-A941-79049BFBA0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F7631-D397-4FB7-87A0-C406B34755BC}" type="datetimeFigureOut">
              <a:rPr lang="en-US"/>
              <a:pPr>
                <a:defRPr/>
              </a:pPr>
              <a:t>3/4/2018</a:t>
            </a:fld>
            <a:endParaRPr lang="en-US" dirty="0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7E7FF-7EBD-4532-8EC1-D300311DB4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8AE33-AA35-4E50-9528-29F567477D14}" type="datetimeFigureOut">
              <a:rPr lang="en-US"/>
              <a:pPr>
                <a:defRPr/>
              </a:pPr>
              <a:t>3/4/2018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1348C-EFB5-4455-9EBA-C917A3BB16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23506-5289-4DBE-896C-E68AE7301CE9}" type="datetimeFigureOut">
              <a:rPr lang="en-US"/>
              <a:pPr>
                <a:defRPr/>
              </a:pPr>
              <a:t>3/4/2018</a:t>
            </a:fld>
            <a:endParaRPr lang="en-US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2885E-EA0F-4EDF-B96C-9AC8915B8B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829D6C-46F4-48C2-A04A-270CCF4788D0}" type="datetimeFigureOut">
              <a:rPr lang="en-US"/>
              <a:pPr>
                <a:defRPr/>
              </a:pPr>
              <a:t>3/4/2018</a:t>
            </a:fld>
            <a:endParaRPr lang="en-US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E4F847-0433-4A0A-AF16-9C9EAF60A5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0350500" y="4044950"/>
            <a:ext cx="17811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0793413" y="5881688"/>
            <a:ext cx="60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1328738" y="2724150"/>
            <a:ext cx="1943100" cy="574675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422100"/>
                </a:solidFill>
                <a:latin typeface="+mn-lt"/>
              </a:rPr>
              <a:t>Paul’s Epistle To The Galatians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27050" y="1485900"/>
            <a:ext cx="11180763" cy="4351338"/>
          </a:xfrm>
        </p:spPr>
        <p:txBody>
          <a:bodyPr rtlCol="0">
            <a:normAutofit/>
          </a:bodyPr>
          <a:lstStyle/>
          <a:p>
            <a:pPr marL="463550" indent="-4635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900" b="1" dirty="0"/>
              <a:t>Lesson 1  –  General Introduction</a:t>
            </a:r>
          </a:p>
          <a:p>
            <a:pPr marL="463550" indent="-4635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500" b="1" dirty="0"/>
              <a:t>Paul taught </a:t>
            </a:r>
            <a:r>
              <a:rPr lang="en-US" altLang="en-US" sz="3500" b="1" i="1" dirty="0"/>
              <a:t>FREEDOM FOR ALL  </a:t>
            </a:r>
            <a:r>
              <a:rPr lang="en-US" altLang="en-US" sz="3500" b="1" dirty="0"/>
              <a:t>(Gentile &amp; Jew)</a:t>
            </a:r>
          </a:p>
          <a:p>
            <a:pPr marL="12065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500" b="1" dirty="0"/>
              <a:t>       </a:t>
            </a:r>
            <a:r>
              <a:rPr lang="en-US" altLang="en-US" sz="3500" b="1" dirty="0">
                <a:solidFill>
                  <a:srgbClr val="FFFF66"/>
                </a:solidFill>
              </a:rPr>
              <a:t>GENTILES</a:t>
            </a:r>
            <a:endParaRPr lang="en-US" altLang="en-US" sz="3200" b="1" dirty="0">
              <a:solidFill>
                <a:srgbClr val="FFFF66"/>
              </a:solidFill>
            </a:endParaRPr>
          </a:p>
          <a:p>
            <a:pPr marL="1541463" lvl="2" indent="-403225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/>
              <a:t>They had been freed from the vices &amp; immoralities of paganism</a:t>
            </a:r>
          </a:p>
          <a:p>
            <a:pPr marL="1541463" lvl="2" indent="-403225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/>
              <a:t>Yet, they were not “free” to live without any moral restraint     </a:t>
            </a:r>
            <a:r>
              <a:rPr lang="en-US" altLang="en-US" sz="3200" b="1" dirty="0">
                <a:solidFill>
                  <a:srgbClr val="800000"/>
                </a:solidFill>
              </a:rPr>
              <a:t>5:13, 16</a:t>
            </a:r>
          </a:p>
          <a:p>
            <a:pPr marL="566738" indent="-446088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altLang="en-US" sz="3500" b="1" dirty="0"/>
          </a:p>
        </p:txBody>
      </p:sp>
      <p:cxnSp>
        <p:nvCxnSpPr>
          <p:cNvPr id="7" name="Straight Connector 6">
            <a:extLst/>
          </p:cNvPr>
          <p:cNvCxnSpPr>
            <a:cxnSpLocks/>
          </p:cNvCxnSpPr>
          <p:nvPr/>
        </p:nvCxnSpPr>
        <p:spPr>
          <a:xfrm>
            <a:off x="1187450" y="1254125"/>
            <a:ext cx="98139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1328738" y="2724150"/>
            <a:ext cx="1206500" cy="574675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422100"/>
                </a:solidFill>
                <a:latin typeface="+mn-lt"/>
              </a:rPr>
              <a:t>Paul’s Epistle To The Galatians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27050" y="1485900"/>
            <a:ext cx="11180763" cy="4351338"/>
          </a:xfrm>
        </p:spPr>
        <p:txBody>
          <a:bodyPr rtlCol="0">
            <a:normAutofit/>
          </a:bodyPr>
          <a:lstStyle/>
          <a:p>
            <a:pPr marL="463550" indent="-4635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900" b="1" dirty="0"/>
              <a:t>Lesson 1  –  General Introduction</a:t>
            </a:r>
          </a:p>
          <a:p>
            <a:pPr marL="463550" indent="-4635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500" b="1" dirty="0"/>
              <a:t>Paul taught </a:t>
            </a:r>
            <a:r>
              <a:rPr lang="en-US" altLang="en-US" sz="3500" b="1" i="1" dirty="0"/>
              <a:t>FREEDOM FOR ALL  </a:t>
            </a:r>
            <a:r>
              <a:rPr lang="en-US" altLang="en-US" sz="3500" b="1" dirty="0"/>
              <a:t>(Gentile &amp; Jew)</a:t>
            </a:r>
          </a:p>
          <a:p>
            <a:pPr marL="12065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500" b="1" dirty="0"/>
              <a:t>       </a:t>
            </a:r>
            <a:r>
              <a:rPr lang="en-US" altLang="en-US" sz="3500" b="1" dirty="0">
                <a:solidFill>
                  <a:srgbClr val="FFFF66"/>
                </a:solidFill>
              </a:rPr>
              <a:t>JEWS</a:t>
            </a:r>
            <a:endParaRPr lang="en-US" altLang="en-US" sz="3200" b="1" dirty="0">
              <a:solidFill>
                <a:srgbClr val="FFFF66"/>
              </a:solidFill>
            </a:endParaRPr>
          </a:p>
          <a:p>
            <a:pPr marL="1541463" lvl="2" indent="-403225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/>
              <a:t>They had been freed from the bondage of a law that could not save    </a:t>
            </a:r>
            <a:r>
              <a:rPr lang="en-US" altLang="en-US" sz="3200" b="1" dirty="0">
                <a:solidFill>
                  <a:srgbClr val="800000"/>
                </a:solidFill>
              </a:rPr>
              <a:t>3:2, 5, 10-14</a:t>
            </a:r>
          </a:p>
          <a:p>
            <a:pPr marL="1541463" lvl="2" indent="-403225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/>
              <a:t>They were exhorted to not be enslaved again with a yoke of bondage     </a:t>
            </a:r>
            <a:r>
              <a:rPr lang="en-US" altLang="en-US" sz="3200" b="1" dirty="0">
                <a:solidFill>
                  <a:srgbClr val="800000"/>
                </a:solidFill>
              </a:rPr>
              <a:t>5:1</a:t>
            </a:r>
          </a:p>
          <a:p>
            <a:pPr marL="1541463" lvl="2" indent="-403225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altLang="en-US" sz="3200" b="1" dirty="0">
              <a:solidFill>
                <a:srgbClr val="800000"/>
              </a:solidFill>
            </a:endParaRPr>
          </a:p>
          <a:p>
            <a:pPr marL="566738" indent="-446088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altLang="en-US" sz="3500" b="1" dirty="0"/>
          </a:p>
        </p:txBody>
      </p:sp>
      <p:cxnSp>
        <p:nvCxnSpPr>
          <p:cNvPr id="7" name="Straight Connector 6">
            <a:extLst/>
          </p:cNvPr>
          <p:cNvCxnSpPr>
            <a:cxnSpLocks/>
          </p:cNvCxnSpPr>
          <p:nvPr/>
        </p:nvCxnSpPr>
        <p:spPr>
          <a:xfrm>
            <a:off x="1187450" y="1254125"/>
            <a:ext cx="98139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422100"/>
                </a:solidFill>
                <a:latin typeface="+mn-lt"/>
              </a:rPr>
              <a:t>Paul’s Epistle To The Galatians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27050" y="1485900"/>
            <a:ext cx="11472863" cy="5132388"/>
          </a:xfrm>
        </p:spPr>
        <p:txBody>
          <a:bodyPr/>
          <a:lstStyle/>
          <a:p>
            <a:pPr marL="463550" indent="-463550">
              <a:buFont typeface="Arial" charset="0"/>
              <a:buNone/>
            </a:pPr>
            <a:r>
              <a:rPr lang="en-US" altLang="en-US" sz="3900" b="1" dirty="0"/>
              <a:t>Lesson 1  –  General Introduction</a:t>
            </a:r>
          </a:p>
          <a:p>
            <a:pPr marL="463550" indent="-463550">
              <a:buFont typeface="Wingdings" pitchFamily="2" charset="2"/>
              <a:buChar char="§"/>
            </a:pPr>
            <a:r>
              <a:rPr lang="en-US" altLang="en-US" sz="3500" b="1" dirty="0"/>
              <a:t>Reason For Writing</a:t>
            </a:r>
            <a:endParaRPr lang="en-US" altLang="en-US" sz="3500" b="1" i="1" dirty="0"/>
          </a:p>
          <a:p>
            <a:pPr marL="1023938" lvl="1" indent="-446088">
              <a:buFont typeface="Wingdings" pitchFamily="2" charset="2"/>
              <a:buChar char="§"/>
            </a:pPr>
            <a:r>
              <a:rPr lang="en-US" altLang="en-US" sz="3200" b="1" dirty="0"/>
              <a:t>Somehow Paul learned of the apostasy of the Galatian Christians    </a:t>
            </a:r>
            <a:r>
              <a:rPr lang="en-US" altLang="en-US" sz="3200" b="1" dirty="0">
                <a:solidFill>
                  <a:srgbClr val="800000"/>
                </a:solidFill>
              </a:rPr>
              <a:t>1:6</a:t>
            </a:r>
          </a:p>
          <a:p>
            <a:pPr marL="1023938" lvl="1" indent="-446088">
              <a:buFont typeface="Wingdings" pitchFamily="2" charset="2"/>
              <a:buChar char="§"/>
            </a:pPr>
            <a:r>
              <a:rPr lang="en-US" altLang="en-US" sz="3200" b="1" dirty="0"/>
              <a:t>Notice how he begins…</a:t>
            </a:r>
            <a:r>
              <a:rPr lang="en-US" altLang="en-US" sz="3200" b="1" i="1" u="sng" dirty="0"/>
              <a:t>NO</a:t>
            </a:r>
            <a:r>
              <a:rPr lang="en-US" altLang="en-US" sz="3200" b="1" dirty="0"/>
              <a:t> thankfulness  </a:t>
            </a:r>
            <a:r>
              <a:rPr lang="en-US" altLang="en-US" sz="3200" b="1" dirty="0">
                <a:solidFill>
                  <a:srgbClr val="800000"/>
                </a:solidFill>
              </a:rPr>
              <a:t>Rom 1:8   1 Cor 1:4    Eph 1:16    Phil 1:3    Col 1:3    1 Thess 1:2     2 Thess 1:3</a:t>
            </a:r>
          </a:p>
          <a:p>
            <a:pPr marL="1023938" lvl="1" indent="-446088">
              <a:buFont typeface="Wingdings" pitchFamily="2" charset="2"/>
              <a:buChar char="§"/>
            </a:pPr>
            <a:r>
              <a:rPr lang="en-US" altLang="en-US" sz="3200" b="1" dirty="0"/>
              <a:t>Also, Paul doesn’t address the false teachers…he had           no sympathy for them     </a:t>
            </a:r>
            <a:r>
              <a:rPr lang="en-US" altLang="en-US" sz="3200" b="1" dirty="0">
                <a:solidFill>
                  <a:srgbClr val="800000"/>
                </a:solidFill>
              </a:rPr>
              <a:t>5:12</a:t>
            </a:r>
          </a:p>
          <a:p>
            <a:pPr marL="1023938" lvl="1" indent="-446088">
              <a:buFont typeface="Wingdings" pitchFamily="2" charset="2"/>
              <a:buChar char="§"/>
            </a:pPr>
            <a:r>
              <a:rPr lang="en-US" altLang="en-US" sz="3200" b="1" dirty="0"/>
              <a:t>Paul wrote to exhort the saints to reject the error of           the Judaizers and to embrace truth    </a:t>
            </a:r>
            <a:r>
              <a:rPr lang="en-US" altLang="en-US" sz="3200" b="1" dirty="0">
                <a:solidFill>
                  <a:srgbClr val="800000"/>
                </a:solidFill>
              </a:rPr>
              <a:t>3:1-3     5:2-4</a:t>
            </a:r>
          </a:p>
        </p:txBody>
      </p:sp>
      <p:cxnSp>
        <p:nvCxnSpPr>
          <p:cNvPr id="7" name="Straight Connector 6">
            <a:extLst/>
          </p:cNvPr>
          <p:cNvCxnSpPr>
            <a:cxnSpLocks/>
          </p:cNvCxnSpPr>
          <p:nvPr/>
        </p:nvCxnSpPr>
        <p:spPr>
          <a:xfrm>
            <a:off x="1187450" y="1254125"/>
            <a:ext cx="98139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422100"/>
                </a:solidFill>
                <a:latin typeface="+mn-lt"/>
              </a:rPr>
              <a:t>Paul’s Epistle To The Galatians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27050" y="1485900"/>
            <a:ext cx="11472863" cy="5372100"/>
          </a:xfrm>
        </p:spPr>
        <p:txBody>
          <a:bodyPr rtlCol="0">
            <a:normAutofit/>
          </a:bodyPr>
          <a:lstStyle/>
          <a:p>
            <a:pPr marL="463550" indent="-4635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900" b="1" dirty="0"/>
              <a:t>Lesson 1  –  General Introduction</a:t>
            </a:r>
          </a:p>
          <a:p>
            <a:pPr marL="463550" indent="-4635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500" b="1" dirty="0"/>
              <a:t>Time &amp; Place Of Writing</a:t>
            </a:r>
            <a:endParaRPr lang="en-US" altLang="en-US" sz="3500" b="1" i="1" dirty="0"/>
          </a:p>
          <a:p>
            <a:pPr marL="1023938" lvl="1" indent="-446088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/>
              <a:t>Of all his 13 epistles, Paul’s letter to Galatia is the most obscure  –  no </a:t>
            </a:r>
            <a:r>
              <a:rPr lang="en-US" altLang="en-US" sz="3200" b="1" i="1" u="sng" dirty="0"/>
              <a:t>specific</a:t>
            </a:r>
            <a:r>
              <a:rPr lang="en-US" altLang="en-US" sz="3200" b="1" dirty="0"/>
              <a:t> information re: these details</a:t>
            </a:r>
          </a:p>
          <a:p>
            <a:pPr marL="1138238" lvl="2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200" b="1" i="1" u="sng" dirty="0"/>
              <a:t>After</a:t>
            </a:r>
            <a:r>
              <a:rPr lang="en-US" altLang="en-US" sz="3200" b="1" dirty="0"/>
              <a:t> “Jerusalem Conference”    </a:t>
            </a:r>
            <a:r>
              <a:rPr lang="en-US" altLang="en-US" sz="3200" b="1" dirty="0">
                <a:solidFill>
                  <a:srgbClr val="800000"/>
                </a:solidFill>
              </a:rPr>
              <a:t>2:1-10</a:t>
            </a:r>
          </a:p>
          <a:p>
            <a:pPr marL="1138238" lvl="2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200" b="1" i="1" u="sng" dirty="0"/>
              <a:t>Before</a:t>
            </a:r>
            <a:r>
              <a:rPr lang="en-US" altLang="en-US" sz="3200" b="1" dirty="0"/>
              <a:t> 3rd journey collection for saints</a:t>
            </a:r>
            <a:endParaRPr lang="en-US" altLang="en-US" sz="3200" b="1" dirty="0">
              <a:solidFill>
                <a:srgbClr val="800000"/>
              </a:solidFill>
            </a:endParaRPr>
          </a:p>
          <a:p>
            <a:pPr marL="1023938" lvl="1" indent="-446088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/>
              <a:t>Basically, there are 2 scenarios:</a:t>
            </a:r>
            <a:endParaRPr lang="en-US" altLang="en-US" sz="3500" b="1" dirty="0">
              <a:latin typeface="Arial Narrow" panose="020B0606020202030204" pitchFamily="34" charset="0"/>
            </a:endParaRPr>
          </a:p>
          <a:p>
            <a:pPr marL="1774825" lvl="2" indent="-636588" fontAlgn="auto">
              <a:spcAft>
                <a:spcPts val="0"/>
              </a:spcAft>
              <a:buSzPct val="105000"/>
              <a:buFont typeface="Monotype Sorts" panose="01010601010101010101" pitchFamily="2" charset="2"/>
              <a:buChar char="Ê"/>
              <a:defRPr/>
            </a:pPr>
            <a:r>
              <a:rPr lang="en-US" altLang="en-US" sz="3200" b="1" dirty="0"/>
              <a:t>Paul saw the Galatians’ apostasy…wrote later</a:t>
            </a:r>
            <a:endParaRPr lang="en-US" altLang="en-US" sz="3200" b="1" dirty="0">
              <a:solidFill>
                <a:srgbClr val="800000"/>
              </a:solidFill>
            </a:endParaRPr>
          </a:p>
          <a:p>
            <a:pPr marL="1774825" lvl="2" indent="-636588" fontAlgn="auto">
              <a:spcAft>
                <a:spcPts val="0"/>
              </a:spcAft>
              <a:buSzPct val="105000"/>
              <a:buFont typeface="Monotype Sorts" panose="01010601010101010101" pitchFamily="2" charset="2"/>
              <a:buChar char="Ë"/>
              <a:defRPr/>
            </a:pPr>
            <a:r>
              <a:rPr lang="en-US" altLang="en-US" sz="3200" b="1" dirty="0"/>
              <a:t>Paul was informed re: the Galatians’ apostasy              and sent a letter sometime later</a:t>
            </a:r>
          </a:p>
        </p:txBody>
      </p:sp>
      <p:cxnSp>
        <p:nvCxnSpPr>
          <p:cNvPr id="7" name="Straight Connector 6">
            <a:extLst/>
          </p:cNvPr>
          <p:cNvCxnSpPr>
            <a:cxnSpLocks/>
          </p:cNvCxnSpPr>
          <p:nvPr/>
        </p:nvCxnSpPr>
        <p:spPr>
          <a:xfrm>
            <a:off x="1187450" y="1254125"/>
            <a:ext cx="98139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422100"/>
                </a:solidFill>
                <a:latin typeface="+mn-lt"/>
              </a:rPr>
              <a:t>Paul’s Epistle To The Galatians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27050" y="1485900"/>
            <a:ext cx="11472863" cy="5372100"/>
          </a:xfrm>
        </p:spPr>
        <p:txBody>
          <a:bodyPr rtlCol="0">
            <a:normAutofit/>
          </a:bodyPr>
          <a:lstStyle/>
          <a:p>
            <a:pPr marL="463550" indent="-4635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900" b="1" dirty="0"/>
              <a:t>Lesson 1  –  General Introduction</a:t>
            </a:r>
          </a:p>
          <a:p>
            <a:pPr marL="463550" indent="-4635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500" b="1" dirty="0"/>
              <a:t>Time &amp; Place Of Writing</a:t>
            </a:r>
            <a:endParaRPr lang="en-US" altLang="en-US" sz="3200" b="1" dirty="0">
              <a:solidFill>
                <a:srgbClr val="800000"/>
              </a:solidFill>
            </a:endParaRPr>
          </a:p>
          <a:p>
            <a:pPr marL="1139825" lvl="1" indent="-561975" fontAlgn="auto">
              <a:spcAft>
                <a:spcPts val="0"/>
              </a:spcAft>
              <a:buFont typeface="Monotype Sorts" panose="01010601010101010101" pitchFamily="2" charset="2"/>
              <a:buChar char=""/>
              <a:defRPr/>
            </a:pPr>
            <a:r>
              <a:rPr lang="en-US" altLang="en-US" sz="3400" b="1" dirty="0"/>
              <a:t>Paul saw the Galatians’ apostasy…wrote later</a:t>
            </a:r>
            <a:endParaRPr lang="en-US" altLang="en-US" sz="3400" b="1" dirty="0">
              <a:solidFill>
                <a:srgbClr val="800000"/>
              </a:solidFill>
            </a:endParaRPr>
          </a:p>
          <a:p>
            <a:pPr marL="1773238" lvl="2" indent="-403225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/>
              <a:t>Paul witnessed it himself while passing through Galatia </a:t>
            </a:r>
            <a:r>
              <a:rPr lang="en-US" altLang="en-US" sz="3200" b="1" i="1" dirty="0"/>
              <a:t>(starting point for each of his missionary journeys)</a:t>
            </a:r>
            <a:endParaRPr lang="en-US" altLang="en-US" sz="3200" b="1" i="1" dirty="0">
              <a:solidFill>
                <a:srgbClr val="800000"/>
              </a:solidFill>
            </a:endParaRPr>
          </a:p>
          <a:p>
            <a:pPr marL="1773238" lvl="2" indent="-403225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/>
              <a:t>Later, he sent this letter outlining his concerns</a:t>
            </a:r>
          </a:p>
          <a:p>
            <a:pPr marL="1773238" lvl="2" indent="-403225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/>
              <a:t>Plausible…how likely?     </a:t>
            </a:r>
            <a:r>
              <a:rPr lang="en-US" altLang="en-US" sz="3200" b="1" dirty="0">
                <a:solidFill>
                  <a:srgbClr val="800000"/>
                </a:solidFill>
              </a:rPr>
              <a:t>Acts 17:16-17</a:t>
            </a:r>
          </a:p>
          <a:p>
            <a:pPr marL="1774825" lvl="2" indent="-636588" fontAlgn="auto">
              <a:spcAft>
                <a:spcPts val="0"/>
              </a:spcAft>
              <a:buSzPct val="105000"/>
              <a:buFont typeface="Wingdings" panose="05000000000000000000" pitchFamily="2" charset="2"/>
              <a:buChar char="§"/>
              <a:defRPr/>
            </a:pPr>
            <a:endParaRPr lang="en-US" altLang="en-US" sz="3200" b="1" dirty="0"/>
          </a:p>
        </p:txBody>
      </p:sp>
      <p:cxnSp>
        <p:nvCxnSpPr>
          <p:cNvPr id="7" name="Straight Connector 6">
            <a:extLst/>
          </p:cNvPr>
          <p:cNvCxnSpPr>
            <a:cxnSpLocks/>
          </p:cNvCxnSpPr>
          <p:nvPr/>
        </p:nvCxnSpPr>
        <p:spPr>
          <a:xfrm>
            <a:off x="1187450" y="1254125"/>
            <a:ext cx="98139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422100"/>
                </a:solidFill>
                <a:latin typeface="+mn-lt"/>
              </a:rPr>
              <a:t>Paul’s Epistle To The Galatians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27050" y="1485900"/>
            <a:ext cx="11472863" cy="5372100"/>
          </a:xfrm>
        </p:spPr>
        <p:txBody>
          <a:bodyPr rtlCol="0">
            <a:normAutofit/>
          </a:bodyPr>
          <a:lstStyle/>
          <a:p>
            <a:pPr marL="463550" indent="-4635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900" b="1" dirty="0"/>
              <a:t>Lesson 1  –  General Introduction</a:t>
            </a:r>
          </a:p>
          <a:p>
            <a:pPr marL="463550" indent="-4635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500" b="1" dirty="0"/>
              <a:t>Time &amp; Place Of Writing</a:t>
            </a:r>
            <a:endParaRPr lang="en-US" altLang="en-US" sz="3200" b="1" dirty="0">
              <a:solidFill>
                <a:srgbClr val="800000"/>
              </a:solidFill>
            </a:endParaRPr>
          </a:p>
          <a:p>
            <a:pPr marL="1139825" lvl="1" indent="-561975" fontAlgn="auto">
              <a:spcAft>
                <a:spcPts val="0"/>
              </a:spcAft>
              <a:buFont typeface="Monotype Sorts" panose="01010601010101010101" pitchFamily="2" charset="2"/>
              <a:buChar char=""/>
              <a:defRPr/>
            </a:pPr>
            <a:r>
              <a:rPr lang="en-US" altLang="en-US" sz="3400" b="1" dirty="0"/>
              <a:t>Paul was informed re: the Galatians’ apostasy</a:t>
            </a:r>
            <a:endParaRPr lang="en-US" altLang="en-US" sz="3400" b="1" dirty="0">
              <a:solidFill>
                <a:srgbClr val="800000"/>
              </a:solidFill>
            </a:endParaRPr>
          </a:p>
          <a:p>
            <a:pPr marL="1773238" lvl="2" indent="-403225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/>
              <a:t>For this to be correct, someone would have had to  know where to find Paul</a:t>
            </a:r>
            <a:endParaRPr lang="en-US" altLang="en-US" sz="3200" b="1" dirty="0">
              <a:solidFill>
                <a:srgbClr val="800000"/>
              </a:solidFill>
            </a:endParaRPr>
          </a:p>
          <a:p>
            <a:pPr marL="1773238" lvl="2" indent="-403225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/>
              <a:t>This view also necessitates </a:t>
            </a:r>
            <a:r>
              <a:rPr lang="en-US" altLang="en-US" sz="3200" b="1" i="1" dirty="0"/>
              <a:t>(somewhat)</a:t>
            </a:r>
            <a:r>
              <a:rPr lang="en-US" altLang="en-US" sz="3200" b="1" dirty="0"/>
              <a:t> knowing     when &amp; from where he wrote</a:t>
            </a:r>
            <a:endParaRPr lang="en-US" altLang="en-US" sz="3200" b="1" dirty="0">
              <a:solidFill>
                <a:srgbClr val="800000"/>
              </a:solidFill>
            </a:endParaRPr>
          </a:p>
          <a:p>
            <a:pPr marL="1774825" lvl="2" indent="-636588" fontAlgn="auto">
              <a:spcAft>
                <a:spcPts val="0"/>
              </a:spcAft>
              <a:buSzPct val="105000"/>
              <a:buFont typeface="Wingdings" panose="05000000000000000000" pitchFamily="2" charset="2"/>
              <a:buChar char="§"/>
              <a:defRPr/>
            </a:pPr>
            <a:endParaRPr lang="en-US" altLang="en-US" sz="3200" b="1" dirty="0"/>
          </a:p>
        </p:txBody>
      </p:sp>
      <p:cxnSp>
        <p:nvCxnSpPr>
          <p:cNvPr id="7" name="Straight Connector 6">
            <a:extLst/>
          </p:cNvPr>
          <p:cNvCxnSpPr>
            <a:cxnSpLocks/>
          </p:cNvCxnSpPr>
          <p:nvPr/>
        </p:nvCxnSpPr>
        <p:spPr>
          <a:xfrm>
            <a:off x="1187450" y="1254125"/>
            <a:ext cx="98139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422100"/>
                </a:solidFill>
                <a:latin typeface="+mn-lt"/>
              </a:rPr>
              <a:t>Paul’s Epistle To The Galatians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527050" y="1485900"/>
            <a:ext cx="11472863" cy="5372100"/>
          </a:xfrm>
        </p:spPr>
        <p:txBody>
          <a:bodyPr/>
          <a:lstStyle/>
          <a:p>
            <a:pPr marL="463550" indent="-463550">
              <a:buFont typeface="Arial" charset="0"/>
              <a:buNone/>
            </a:pPr>
            <a:r>
              <a:rPr lang="en-US" altLang="en-US" sz="3900" b="1" dirty="0"/>
              <a:t>Lesson 1  –  General Introduction</a:t>
            </a:r>
          </a:p>
          <a:p>
            <a:pPr marL="463550" indent="-463550">
              <a:buFont typeface="Wingdings" pitchFamily="2" charset="2"/>
              <a:buChar char="§"/>
            </a:pPr>
            <a:r>
              <a:rPr lang="en-US" altLang="en-US" sz="3500" b="1" dirty="0"/>
              <a:t>Time &amp; Place Of Writing</a:t>
            </a:r>
            <a:endParaRPr lang="en-US" altLang="en-US" sz="3200" b="1" dirty="0">
              <a:solidFill>
                <a:srgbClr val="800000"/>
              </a:solidFill>
            </a:endParaRPr>
          </a:p>
          <a:p>
            <a:pPr marL="1139825" lvl="1" indent="-561975">
              <a:buFont typeface="Monotype Sorts" pitchFamily="2" charset="2"/>
              <a:buChar char=""/>
            </a:pPr>
            <a:r>
              <a:rPr lang="en-US" altLang="en-US" sz="3400" b="1" dirty="0"/>
              <a:t>Paul was informed re: the Galatians’ apostasy</a:t>
            </a:r>
            <a:endParaRPr lang="en-US" altLang="en-US" sz="3400" b="1" dirty="0">
              <a:solidFill>
                <a:srgbClr val="800000"/>
              </a:solidFill>
            </a:endParaRPr>
          </a:p>
          <a:p>
            <a:pPr marL="1773238" lvl="2" indent="-403225">
              <a:buFont typeface="Wingdings" pitchFamily="2" charset="2"/>
              <a:buChar char="§"/>
            </a:pPr>
            <a:r>
              <a:rPr lang="en-US" altLang="en-US" sz="3200" b="1" dirty="0"/>
              <a:t>This epistle was written after </a:t>
            </a:r>
            <a:r>
              <a:rPr lang="en-US" altLang="en-US" sz="3200" b="1" dirty="0">
                <a:solidFill>
                  <a:srgbClr val="800000"/>
                </a:solidFill>
              </a:rPr>
              <a:t>Acts 15</a:t>
            </a:r>
            <a:r>
              <a:rPr lang="en-US" altLang="en-US" sz="3200" b="1" dirty="0"/>
              <a:t>…proven by </a:t>
            </a:r>
            <a:r>
              <a:rPr lang="en-US" altLang="en-US" sz="3200" b="1" dirty="0">
                <a:solidFill>
                  <a:srgbClr val="800000"/>
                </a:solidFill>
              </a:rPr>
              <a:t>Gal 2</a:t>
            </a:r>
          </a:p>
          <a:p>
            <a:pPr marL="1773238" lvl="2" indent="-403225">
              <a:buFont typeface="Wingdings" pitchFamily="2" charset="2"/>
              <a:buChar char="§"/>
            </a:pPr>
            <a:r>
              <a:rPr lang="en-US" altLang="en-US" sz="3200" b="1" dirty="0"/>
              <a:t>There were no 1st journey epistles</a:t>
            </a:r>
            <a:r>
              <a:rPr lang="en-US" altLang="en-US" sz="3200" b="1" dirty="0">
                <a:solidFill>
                  <a:srgbClr val="800000"/>
                </a:solidFill>
              </a:rPr>
              <a:t>   Acts 13-14</a:t>
            </a:r>
          </a:p>
          <a:p>
            <a:pPr marL="1773238" lvl="2" indent="-403225">
              <a:buFont typeface="Wingdings" pitchFamily="2" charset="2"/>
              <a:buChar char="§"/>
            </a:pPr>
            <a:r>
              <a:rPr lang="en-US" altLang="en-US" sz="3200" b="1" dirty="0"/>
              <a:t>The only 2nd journey letters were the two to Thessalonica…written from Corinth    </a:t>
            </a:r>
            <a:r>
              <a:rPr lang="en-US" altLang="en-US" sz="3200" b="1" dirty="0">
                <a:solidFill>
                  <a:srgbClr val="800000"/>
                </a:solidFill>
              </a:rPr>
              <a:t>Acts 18:11</a:t>
            </a:r>
          </a:p>
          <a:p>
            <a:pPr marL="1773238" lvl="2" indent="-403225">
              <a:buFont typeface="Wingdings" pitchFamily="2" charset="2"/>
              <a:buChar char="§"/>
            </a:pPr>
            <a:r>
              <a:rPr lang="en-US" altLang="en-US" sz="3200" b="1" dirty="0"/>
              <a:t>Thus, Galatians  =  a 3rd journey letter</a:t>
            </a:r>
            <a:endParaRPr lang="en-US" altLang="en-US" sz="3200" b="1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>
            <a:extLst/>
          </p:cNvPr>
          <p:cNvCxnSpPr>
            <a:cxnSpLocks/>
          </p:cNvCxnSpPr>
          <p:nvPr/>
        </p:nvCxnSpPr>
        <p:spPr>
          <a:xfrm>
            <a:off x="1187450" y="1254125"/>
            <a:ext cx="98139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422100"/>
                </a:solidFill>
                <a:latin typeface="+mn-lt"/>
              </a:rPr>
              <a:t>Paul’s Epistle To The Galatians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27050" y="1485900"/>
            <a:ext cx="11472863" cy="5372100"/>
          </a:xfrm>
        </p:spPr>
        <p:txBody>
          <a:bodyPr/>
          <a:lstStyle/>
          <a:p>
            <a:pPr marL="463550" indent="-463550">
              <a:buFont typeface="Arial" charset="0"/>
              <a:buNone/>
            </a:pPr>
            <a:r>
              <a:rPr lang="en-US" altLang="en-US" sz="3900" b="1" dirty="0"/>
              <a:t>Lesson 1  –  General Introduction</a:t>
            </a:r>
          </a:p>
          <a:p>
            <a:pPr marL="463550" indent="-463550">
              <a:buFont typeface="Wingdings" pitchFamily="2" charset="2"/>
              <a:buChar char="§"/>
            </a:pPr>
            <a:r>
              <a:rPr lang="en-US" altLang="en-US" sz="3500" b="1" dirty="0"/>
              <a:t>Time &amp; Place Of Writing</a:t>
            </a:r>
            <a:endParaRPr lang="en-US" altLang="en-US" sz="3200" b="1" dirty="0">
              <a:solidFill>
                <a:srgbClr val="800000"/>
              </a:solidFill>
            </a:endParaRPr>
          </a:p>
          <a:p>
            <a:pPr marL="1139825" lvl="1" indent="-561975">
              <a:buFont typeface="Monotype Sorts" pitchFamily="2" charset="2"/>
              <a:buChar char=""/>
            </a:pPr>
            <a:r>
              <a:rPr lang="en-US" altLang="en-US" sz="3400" b="1" dirty="0"/>
              <a:t>Paul was informed re: the Galatians’ apostasy</a:t>
            </a:r>
            <a:endParaRPr lang="en-US" altLang="en-US" sz="3400" b="1" dirty="0">
              <a:solidFill>
                <a:srgbClr val="800000"/>
              </a:solidFill>
            </a:endParaRPr>
          </a:p>
          <a:p>
            <a:pPr marL="1773238" lvl="2" indent="-403225">
              <a:buFont typeface="Wingdings" pitchFamily="2" charset="2"/>
              <a:buChar char="§"/>
            </a:pPr>
            <a:r>
              <a:rPr lang="en-US" altLang="en-US" sz="3200" b="1" dirty="0"/>
              <a:t>How would someone know where to find Paul?</a:t>
            </a:r>
            <a:endParaRPr lang="en-US" altLang="en-US" sz="3200" b="1" dirty="0">
              <a:solidFill>
                <a:srgbClr val="800000"/>
              </a:solidFill>
            </a:endParaRPr>
          </a:p>
          <a:p>
            <a:pPr marL="1773238" lvl="2" indent="-403225">
              <a:buFont typeface="Wingdings" pitchFamily="2" charset="2"/>
              <a:buChar char="§"/>
            </a:pPr>
            <a:r>
              <a:rPr lang="en-US" altLang="en-US" sz="3200" b="1" dirty="0"/>
              <a:t>Re: finding Paul, the </a:t>
            </a:r>
            <a:r>
              <a:rPr lang="en-US" altLang="en-US" sz="3200" b="1" i="1" u="sng" dirty="0"/>
              <a:t>only</a:t>
            </a:r>
            <a:r>
              <a:rPr lang="en-US" altLang="en-US" sz="3200" b="1" dirty="0"/>
              <a:t> information we have is his  2nd journey promise to return to Ephesus…fulfilled      on the 3rd journey    </a:t>
            </a:r>
            <a:r>
              <a:rPr lang="en-US" altLang="en-US" sz="3200" b="1" dirty="0">
                <a:solidFill>
                  <a:srgbClr val="800000"/>
                </a:solidFill>
              </a:rPr>
              <a:t>Acts 18:19-21</a:t>
            </a:r>
          </a:p>
          <a:p>
            <a:pPr marL="1773238" lvl="2" indent="-403225">
              <a:buFont typeface="Wingdings" pitchFamily="2" charset="2"/>
              <a:buChar char="§"/>
            </a:pPr>
            <a:r>
              <a:rPr lang="en-US" altLang="en-US" sz="3200" b="1" dirty="0"/>
              <a:t>In Ephesus for 3 years      </a:t>
            </a:r>
            <a:r>
              <a:rPr lang="en-US" altLang="en-US" sz="3200" b="1" dirty="0">
                <a:solidFill>
                  <a:srgbClr val="800000"/>
                </a:solidFill>
              </a:rPr>
              <a:t>Acts 19:10   20:31</a:t>
            </a:r>
          </a:p>
          <a:p>
            <a:pPr marL="1773238" lvl="2" indent="-403225">
              <a:buFont typeface="Wingdings" pitchFamily="2" charset="2"/>
              <a:buChar char="§"/>
            </a:pPr>
            <a:r>
              <a:rPr lang="en-US" altLang="en-US" sz="3200" b="1" dirty="0"/>
              <a:t>Length of stay gave ample opportunity for a            report to come to him &amp; for him to write</a:t>
            </a:r>
          </a:p>
        </p:txBody>
      </p:sp>
      <p:cxnSp>
        <p:nvCxnSpPr>
          <p:cNvPr id="7" name="Straight Connector 6">
            <a:extLst/>
          </p:cNvPr>
          <p:cNvCxnSpPr>
            <a:cxnSpLocks/>
          </p:cNvCxnSpPr>
          <p:nvPr/>
        </p:nvCxnSpPr>
        <p:spPr>
          <a:xfrm>
            <a:off x="1187450" y="1254125"/>
            <a:ext cx="98139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422100"/>
                </a:solidFill>
                <a:latin typeface="+mn-lt"/>
              </a:rPr>
              <a:t>Paul’s Epistle To The Galatians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27050" y="1485900"/>
            <a:ext cx="11472863" cy="5372100"/>
          </a:xfrm>
        </p:spPr>
        <p:txBody>
          <a:bodyPr rtlCol="0">
            <a:normAutofit/>
          </a:bodyPr>
          <a:lstStyle/>
          <a:p>
            <a:pPr marL="463550" indent="-4635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900" b="1" dirty="0"/>
              <a:t>Lesson 1  –  General Introduction</a:t>
            </a:r>
          </a:p>
          <a:p>
            <a:pPr marL="463550" indent="-4635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500" b="1" dirty="0"/>
              <a:t>Time &amp; Place Of Writing</a:t>
            </a:r>
            <a:endParaRPr lang="en-US" altLang="en-US" sz="3500" b="1" i="1" dirty="0"/>
          </a:p>
          <a:p>
            <a:pPr marL="1023938" lvl="1" indent="-446088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/>
              <a:t>Of all his 13 epistles, Paul’s letter to Galatia is the most obscure  –  no </a:t>
            </a:r>
            <a:r>
              <a:rPr lang="en-US" altLang="en-US" sz="3200" b="1" i="1" u="sng" dirty="0"/>
              <a:t>specific</a:t>
            </a:r>
            <a:r>
              <a:rPr lang="en-US" altLang="en-US" sz="3200" b="1" dirty="0"/>
              <a:t> information re: these details</a:t>
            </a:r>
          </a:p>
          <a:p>
            <a:pPr marL="1138238" lvl="2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200" b="1" i="1" u="sng" dirty="0"/>
              <a:t>After</a:t>
            </a:r>
            <a:r>
              <a:rPr lang="en-US" altLang="en-US" sz="3200" b="1" dirty="0"/>
              <a:t> “Jerusalem Conference”    </a:t>
            </a:r>
            <a:r>
              <a:rPr lang="en-US" altLang="en-US" sz="3200" b="1" dirty="0">
                <a:solidFill>
                  <a:srgbClr val="800000"/>
                </a:solidFill>
              </a:rPr>
              <a:t>2:1-10</a:t>
            </a:r>
          </a:p>
          <a:p>
            <a:pPr marL="1138238" lvl="2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200" b="1" i="1" u="sng" dirty="0"/>
              <a:t>Before</a:t>
            </a:r>
            <a:r>
              <a:rPr lang="en-US" altLang="en-US" sz="3200" b="1" dirty="0"/>
              <a:t> 3rd journey collection for saints</a:t>
            </a:r>
            <a:endParaRPr lang="en-US" altLang="en-US" sz="3200" b="1" dirty="0">
              <a:solidFill>
                <a:srgbClr val="800000"/>
              </a:solidFill>
            </a:endParaRPr>
          </a:p>
          <a:p>
            <a:pPr marL="1023938" lvl="1" indent="-446088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200" b="1" dirty="0"/>
              <a:t>Basically, there are 2 scenarios:</a:t>
            </a:r>
            <a:endParaRPr lang="en-US" altLang="en-US" sz="3500" b="1" dirty="0">
              <a:latin typeface="Arial Narrow" panose="020B0606020202030204" pitchFamily="34" charset="0"/>
            </a:endParaRPr>
          </a:p>
          <a:p>
            <a:pPr marL="1774825" lvl="2" indent="-636588" fontAlgn="auto">
              <a:spcAft>
                <a:spcPts val="0"/>
              </a:spcAft>
              <a:buSzPct val="105000"/>
              <a:buFont typeface="Monotype Sorts" panose="01010601010101010101" pitchFamily="2" charset="2"/>
              <a:buChar char="Ê"/>
              <a:defRPr/>
            </a:pPr>
            <a:r>
              <a:rPr lang="en-US" altLang="en-US" sz="3200" b="1" dirty="0"/>
              <a:t>Paul saw the Galatians’ apostasy…wrote later</a:t>
            </a:r>
            <a:endParaRPr lang="en-US" altLang="en-US" sz="3200" b="1" dirty="0">
              <a:solidFill>
                <a:srgbClr val="800000"/>
              </a:solidFill>
            </a:endParaRPr>
          </a:p>
          <a:p>
            <a:pPr marL="1774825" lvl="2" indent="-636588" fontAlgn="auto">
              <a:spcAft>
                <a:spcPts val="0"/>
              </a:spcAft>
              <a:buSzPct val="105000"/>
              <a:buFont typeface="Monotype Sorts" panose="01010601010101010101" pitchFamily="2" charset="2"/>
              <a:buChar char="Ë"/>
              <a:defRPr/>
            </a:pPr>
            <a:r>
              <a:rPr lang="en-US" altLang="en-US" sz="3200" b="1" dirty="0"/>
              <a:t>Paul was informed re: Galatians’ apostasy and            sent a letter later</a:t>
            </a:r>
          </a:p>
        </p:txBody>
      </p:sp>
      <p:cxnSp>
        <p:nvCxnSpPr>
          <p:cNvPr id="7" name="Straight Connector 6">
            <a:extLst/>
          </p:cNvPr>
          <p:cNvCxnSpPr>
            <a:cxnSpLocks/>
          </p:cNvCxnSpPr>
          <p:nvPr/>
        </p:nvCxnSpPr>
        <p:spPr>
          <a:xfrm>
            <a:off x="1187450" y="1254125"/>
            <a:ext cx="98139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1128713" y="5661025"/>
            <a:ext cx="438150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Monotype Sorts"/>
              </a:rPr>
              <a:t>4</a:t>
            </a: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1125538" y="5202238"/>
            <a:ext cx="438150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Sorts"/>
              </a:rPr>
              <a:t>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422100"/>
                </a:solidFill>
                <a:latin typeface="+mn-lt"/>
              </a:rPr>
              <a:t>Paul’s Epistle To The Galatians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27050" y="1485900"/>
            <a:ext cx="11472863" cy="5372100"/>
          </a:xfrm>
        </p:spPr>
        <p:txBody>
          <a:bodyPr/>
          <a:lstStyle/>
          <a:p>
            <a:pPr marL="463550" indent="-463550">
              <a:buFont typeface="Arial" charset="0"/>
              <a:buNone/>
            </a:pPr>
            <a:r>
              <a:rPr lang="en-US" altLang="en-US" sz="3900" b="1" dirty="0"/>
              <a:t>Lesson 1  –  General Introduction</a:t>
            </a:r>
          </a:p>
          <a:p>
            <a:pPr marL="463550" indent="-463550">
              <a:buFont typeface="Wingdings" pitchFamily="2" charset="2"/>
              <a:buChar char="§"/>
            </a:pPr>
            <a:r>
              <a:rPr lang="en-US" altLang="en-US" sz="3500" b="1" dirty="0"/>
              <a:t>Outline Of The Letter  </a:t>
            </a:r>
            <a:r>
              <a:rPr lang="en-US" altLang="en-US" sz="3500" b="1" i="1" dirty="0"/>
              <a:t>(3 main divisions…2 chapters each)</a:t>
            </a:r>
          </a:p>
          <a:p>
            <a:pPr marL="1031875" lvl="1" indent="-574675">
              <a:lnSpc>
                <a:spcPct val="100000"/>
              </a:lnSpc>
              <a:buFont typeface="Monotype Sorts" pitchFamily="2" charset="2"/>
              <a:buChar char="Ê"/>
            </a:pPr>
            <a:r>
              <a:rPr lang="en-US" altLang="en-US" sz="3300" b="1" dirty="0"/>
              <a:t>Salutation &amp; Opening Concern   </a:t>
            </a:r>
            <a:r>
              <a:rPr lang="en-US" altLang="en-US" sz="3300" b="1" dirty="0">
                <a:solidFill>
                  <a:srgbClr val="800000"/>
                </a:solidFill>
              </a:rPr>
              <a:t>Gal 1:1-5</a:t>
            </a:r>
          </a:p>
          <a:p>
            <a:pPr marL="1031875" lvl="1" indent="-574675">
              <a:lnSpc>
                <a:spcPct val="100000"/>
              </a:lnSpc>
              <a:buFont typeface="Monotype Sorts" pitchFamily="2" charset="2"/>
              <a:buChar char="Ë"/>
            </a:pPr>
            <a:r>
              <a:rPr lang="en-US" altLang="en-US" sz="3300" b="1" dirty="0"/>
              <a:t>Paul defends his apostleship   </a:t>
            </a:r>
            <a:r>
              <a:rPr lang="en-US" altLang="en-US" sz="3300" b="1" dirty="0">
                <a:solidFill>
                  <a:srgbClr val="800000"/>
                </a:solidFill>
              </a:rPr>
              <a:t>Gal 1:6 – 2:21</a:t>
            </a:r>
          </a:p>
          <a:p>
            <a:pPr marL="1031875" lvl="1" indent="-574675">
              <a:lnSpc>
                <a:spcPct val="100000"/>
              </a:lnSpc>
              <a:buFont typeface="Monotype Sorts" pitchFamily="2" charset="2"/>
              <a:buChar char=""/>
            </a:pPr>
            <a:r>
              <a:rPr lang="en-US" altLang="en-US" sz="3300" b="1" dirty="0"/>
              <a:t>Spiritual blessings based on God’s promises, not works     of law   </a:t>
            </a:r>
            <a:r>
              <a:rPr lang="en-US" altLang="en-US" sz="3300" b="1" dirty="0">
                <a:solidFill>
                  <a:srgbClr val="800000"/>
                </a:solidFill>
              </a:rPr>
              <a:t>Gal 3:1 – 4:31</a:t>
            </a:r>
          </a:p>
          <a:p>
            <a:pPr marL="1031875" lvl="1" indent="-574675">
              <a:lnSpc>
                <a:spcPct val="100000"/>
              </a:lnSpc>
              <a:buFont typeface="Monotype Sorts" pitchFamily="2" charset="2"/>
              <a:buChar char=""/>
            </a:pPr>
            <a:r>
              <a:rPr lang="en-US" altLang="en-US" sz="3300" b="1" dirty="0"/>
              <a:t>How one lives if he is “free in Christ”   </a:t>
            </a:r>
            <a:r>
              <a:rPr lang="en-US" altLang="en-US" sz="3300" b="1" dirty="0">
                <a:solidFill>
                  <a:srgbClr val="800000"/>
                </a:solidFill>
              </a:rPr>
              <a:t>Gal 5:1 – 6:18</a:t>
            </a:r>
          </a:p>
        </p:txBody>
      </p:sp>
      <p:cxnSp>
        <p:nvCxnSpPr>
          <p:cNvPr id="7" name="Straight Connector 6">
            <a:extLst/>
          </p:cNvPr>
          <p:cNvCxnSpPr>
            <a:cxnSpLocks/>
          </p:cNvCxnSpPr>
          <p:nvPr/>
        </p:nvCxnSpPr>
        <p:spPr>
          <a:xfrm>
            <a:off x="1187450" y="1254125"/>
            <a:ext cx="98139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2438400" y="5527675"/>
            <a:ext cx="46307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ahoma"/>
                <a:ea typeface="Tahoma"/>
                <a:cs typeface="Tahoma"/>
              </a:rPr>
              <a:t>APPLICATION  SECTION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0500" y="4044950"/>
            <a:ext cx="17811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11"/>
          <p:cNvSpPr txBox="1">
            <a:spLocks noChangeArrowheads="1"/>
          </p:cNvSpPr>
          <p:nvPr/>
        </p:nvSpPr>
        <p:spPr bwMode="auto">
          <a:xfrm>
            <a:off x="1084263" y="798513"/>
            <a:ext cx="99726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>
                <a:solidFill>
                  <a:srgbClr val="422100"/>
                </a:solidFill>
                <a:latin typeface="Calibri" pitchFamily="34" charset="0"/>
              </a:rPr>
              <a:t>Paul’s Epistles To The Churches &amp; Saints In</a:t>
            </a:r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2771775" y="3600450"/>
            <a:ext cx="3167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dirty="0">
                <a:latin typeface="Impact" pitchFamily="34" charset="0"/>
              </a:rPr>
              <a:t>Galatia</a:t>
            </a:r>
          </a:p>
        </p:txBody>
      </p:sp>
      <p:sp>
        <p:nvSpPr>
          <p:cNvPr id="14342" name="TextBox 13"/>
          <p:cNvSpPr txBox="1">
            <a:spLocks noChangeArrowheads="1"/>
          </p:cNvSpPr>
          <p:nvPr/>
        </p:nvSpPr>
        <p:spPr bwMode="auto">
          <a:xfrm>
            <a:off x="2773363" y="4676775"/>
            <a:ext cx="3167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dirty="0">
                <a:latin typeface="Impact" pitchFamily="34" charset="0"/>
              </a:rPr>
              <a:t>Ephesus</a:t>
            </a:r>
          </a:p>
        </p:txBody>
      </p:sp>
      <p:sp>
        <p:nvSpPr>
          <p:cNvPr id="14343" name="TextBox 14"/>
          <p:cNvSpPr txBox="1">
            <a:spLocks noChangeArrowheads="1"/>
          </p:cNvSpPr>
          <p:nvPr/>
        </p:nvSpPr>
        <p:spPr bwMode="auto">
          <a:xfrm>
            <a:off x="6562725" y="3611563"/>
            <a:ext cx="3167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dirty="0">
                <a:latin typeface="Impact" pitchFamily="34" charset="0"/>
              </a:rPr>
              <a:t>Philippi</a:t>
            </a:r>
          </a:p>
        </p:txBody>
      </p:sp>
      <p:sp>
        <p:nvSpPr>
          <p:cNvPr id="14344" name="TextBox 15"/>
          <p:cNvSpPr txBox="1">
            <a:spLocks noChangeArrowheads="1"/>
          </p:cNvSpPr>
          <p:nvPr/>
        </p:nvSpPr>
        <p:spPr bwMode="auto">
          <a:xfrm>
            <a:off x="6564313" y="4687888"/>
            <a:ext cx="3167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dirty="0">
                <a:latin typeface="Impact" pitchFamily="34" charset="0"/>
              </a:rPr>
              <a:t>Colossae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31988" y="3422650"/>
            <a:ext cx="839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Monotype Sorts" pitchFamily="2" charset="2"/>
              </a:rPr>
              <a:t>4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422100"/>
                </a:solidFill>
                <a:latin typeface="+mn-lt"/>
              </a:rPr>
              <a:t>Paul’s Epistle To The Galatians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27050" y="1485900"/>
            <a:ext cx="11472863" cy="5132388"/>
          </a:xfrm>
        </p:spPr>
        <p:txBody>
          <a:bodyPr/>
          <a:lstStyle/>
          <a:p>
            <a:pPr marL="463550" indent="-463550">
              <a:buFont typeface="Arial" charset="0"/>
              <a:buNone/>
            </a:pPr>
            <a:r>
              <a:rPr lang="en-US" altLang="en-US" sz="3900" b="1" dirty="0"/>
              <a:t>Lesson 1  –  General Introduction</a:t>
            </a:r>
          </a:p>
          <a:p>
            <a:pPr marL="463550" indent="-463550">
              <a:buFont typeface="Wingdings" pitchFamily="2" charset="2"/>
              <a:buChar char="§"/>
            </a:pPr>
            <a:r>
              <a:rPr lang="en-US" altLang="en-US" sz="3500" b="1" dirty="0"/>
              <a:t>Additional Information Re: Outlining Galatians</a:t>
            </a:r>
            <a:endParaRPr lang="en-US" altLang="en-US" sz="3500" b="1" i="1" dirty="0"/>
          </a:p>
          <a:p>
            <a:pPr marL="1023938" lvl="1" indent="-446088">
              <a:buFont typeface="Wingdings" pitchFamily="2" charset="2"/>
              <a:buChar char="§"/>
            </a:pPr>
            <a:r>
              <a:rPr lang="en-US" altLang="en-US" sz="3200" b="1" dirty="0"/>
              <a:t>We must not forget it is a letter…it has a “flow of thought” that must be seen, appreciated</a:t>
            </a:r>
            <a:endParaRPr lang="en-US" altLang="en-US" sz="3200" b="1" dirty="0">
              <a:solidFill>
                <a:srgbClr val="800000"/>
              </a:solidFill>
            </a:endParaRPr>
          </a:p>
          <a:p>
            <a:pPr marL="1023938" lvl="1" indent="-446088">
              <a:buFont typeface="Wingdings" pitchFamily="2" charset="2"/>
              <a:buChar char="§"/>
            </a:pPr>
            <a:r>
              <a:rPr lang="en-US" altLang="en-US" sz="3200" b="1" dirty="0"/>
              <a:t>If we wrote someone a letter or e-mail, we would write in the same way…especially if we were addressing some serious concerns</a:t>
            </a:r>
            <a:endParaRPr lang="en-US" altLang="en-US" sz="3200" b="1" dirty="0">
              <a:solidFill>
                <a:srgbClr val="800000"/>
              </a:solidFill>
            </a:endParaRPr>
          </a:p>
          <a:p>
            <a:pPr marL="1023938" lvl="1" indent="-446088">
              <a:buFont typeface="Wingdings" pitchFamily="2" charset="2"/>
              <a:buChar char="§"/>
            </a:pPr>
            <a:r>
              <a:rPr lang="en-US" altLang="en-US" sz="3200" b="1" dirty="0"/>
              <a:t>Paul sets forth 3 main “propositions” 	           </a:t>
            </a:r>
            <a:r>
              <a:rPr lang="en-US" altLang="en-US" sz="3200" b="1" i="1" dirty="0"/>
              <a:t>(affirmations/statements demanding proof)</a:t>
            </a:r>
            <a:endParaRPr lang="en-US" altLang="en-US" sz="3200" b="1" i="1" dirty="0">
              <a:solidFill>
                <a:srgbClr val="800000"/>
              </a:solidFill>
            </a:endParaRPr>
          </a:p>
        </p:txBody>
      </p:sp>
      <p:cxnSp>
        <p:nvCxnSpPr>
          <p:cNvPr id="7" name="Straight Connector 6">
            <a:extLst/>
          </p:cNvPr>
          <p:cNvCxnSpPr>
            <a:cxnSpLocks/>
          </p:cNvCxnSpPr>
          <p:nvPr/>
        </p:nvCxnSpPr>
        <p:spPr>
          <a:xfrm>
            <a:off x="1187450" y="1254125"/>
            <a:ext cx="98139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75485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422100"/>
                </a:solidFill>
                <a:latin typeface="+mn-lt"/>
              </a:rPr>
              <a:t>Paul’s Epistle To The Galatians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27050" y="1485900"/>
            <a:ext cx="11472863" cy="5132388"/>
          </a:xfrm>
        </p:spPr>
        <p:txBody>
          <a:bodyPr/>
          <a:lstStyle/>
          <a:p>
            <a:pPr marL="463550" indent="-463550">
              <a:buFont typeface="Arial" charset="0"/>
              <a:buNone/>
            </a:pPr>
            <a:r>
              <a:rPr lang="en-US" altLang="en-US" sz="3900" b="1" dirty="0"/>
              <a:t>Lesson 1  –  General Introduction</a:t>
            </a:r>
          </a:p>
          <a:p>
            <a:pPr marL="463550" indent="-463550">
              <a:buFont typeface="Wingdings" pitchFamily="2" charset="2"/>
              <a:buChar char="§"/>
            </a:pPr>
            <a:r>
              <a:rPr lang="en-US" altLang="en-US" sz="3500" b="1" dirty="0"/>
              <a:t>Additional Information Re: Outlining Galatians</a:t>
            </a:r>
            <a:endParaRPr lang="en-US" altLang="en-US" sz="3500" b="1" i="1" dirty="0"/>
          </a:p>
          <a:p>
            <a:pPr marL="577850" lvl="1" indent="0">
              <a:lnSpc>
                <a:spcPct val="100000"/>
              </a:lnSpc>
              <a:buNone/>
            </a:pPr>
            <a:r>
              <a:rPr lang="en-US" altLang="en-US" sz="3200" b="1" dirty="0"/>
              <a:t>PROPOSITION #1		Paul’s message came from God…it did 					not come from man    </a:t>
            </a:r>
            <a:r>
              <a:rPr lang="en-US" altLang="en-US" sz="3200" b="1" dirty="0">
                <a:solidFill>
                  <a:srgbClr val="800000"/>
                </a:solidFill>
              </a:rPr>
              <a:t>1:11-12</a:t>
            </a:r>
          </a:p>
          <a:p>
            <a:pPr marL="577850" lvl="1" indent="0">
              <a:buNone/>
            </a:pPr>
            <a:r>
              <a:rPr lang="en-US" altLang="en-US" sz="3200" b="1" dirty="0"/>
              <a:t>PROPOSITION #2		Justification comes on basis of faith, 						not law    </a:t>
            </a:r>
            <a:r>
              <a:rPr lang="en-US" altLang="en-US" sz="3200" b="1" dirty="0">
                <a:solidFill>
                  <a:srgbClr val="800000"/>
                </a:solidFill>
              </a:rPr>
              <a:t>2:16</a:t>
            </a:r>
          </a:p>
          <a:p>
            <a:pPr marL="577850" lvl="1" indent="0">
              <a:buNone/>
            </a:pPr>
            <a:r>
              <a:rPr lang="en-US" altLang="en-US" sz="3200" b="1" dirty="0"/>
              <a:t>PROPOSITION #3		If one claims to live in the Spirit, 						he must also walk by the Spirit							</a:t>
            </a:r>
            <a:r>
              <a:rPr lang="en-US" altLang="en-US" sz="3200" b="1" dirty="0">
                <a:solidFill>
                  <a:srgbClr val="800000"/>
                </a:solidFill>
              </a:rPr>
              <a:t>5:1, 16-18</a:t>
            </a:r>
          </a:p>
        </p:txBody>
      </p:sp>
      <p:cxnSp>
        <p:nvCxnSpPr>
          <p:cNvPr id="7" name="Straight Connector 6">
            <a:extLst/>
          </p:cNvPr>
          <p:cNvCxnSpPr>
            <a:cxnSpLocks/>
          </p:cNvCxnSpPr>
          <p:nvPr/>
        </p:nvCxnSpPr>
        <p:spPr>
          <a:xfrm>
            <a:off x="1187450" y="1254125"/>
            <a:ext cx="98139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A5D599-82F1-428F-8070-C72D13568E32}"/>
              </a:ext>
            </a:extLst>
          </p:cNvPr>
          <p:cNvCxnSpPr/>
          <p:nvPr/>
        </p:nvCxnSpPr>
        <p:spPr>
          <a:xfrm>
            <a:off x="4364610" y="2997723"/>
            <a:ext cx="5486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4F4791-D0D4-4046-9D14-1534F9E9B465}"/>
              </a:ext>
            </a:extLst>
          </p:cNvPr>
          <p:cNvCxnSpPr/>
          <p:nvPr/>
        </p:nvCxnSpPr>
        <p:spPr>
          <a:xfrm>
            <a:off x="4366178" y="3998536"/>
            <a:ext cx="5486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8E95A4D-0EC3-46B1-B054-BC18BB9A5228}"/>
              </a:ext>
            </a:extLst>
          </p:cNvPr>
          <p:cNvCxnSpPr/>
          <p:nvPr/>
        </p:nvCxnSpPr>
        <p:spPr>
          <a:xfrm>
            <a:off x="4366183" y="4931794"/>
            <a:ext cx="54864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21723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10793413" y="5881688"/>
            <a:ext cx="60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  <p:transition spd="slow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422100"/>
                </a:solidFill>
                <a:latin typeface="+mn-lt"/>
              </a:rPr>
              <a:t>Paul’s Epistle To The Galatians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527050" y="1485900"/>
            <a:ext cx="11180763" cy="4351338"/>
          </a:xfrm>
        </p:spPr>
        <p:txBody>
          <a:bodyPr/>
          <a:lstStyle/>
          <a:p>
            <a:pPr marL="463550" indent="-463550">
              <a:buFont typeface="Arial" charset="0"/>
              <a:buNone/>
            </a:pPr>
            <a:r>
              <a:rPr lang="en-US" altLang="en-US" sz="3900" b="1" dirty="0"/>
              <a:t>Lesson 1  –  General Introduction</a:t>
            </a:r>
          </a:p>
          <a:p>
            <a:pPr marL="463550" indent="-463550">
              <a:buFont typeface="Wingdings" pitchFamily="2" charset="2"/>
              <a:buChar char="§"/>
            </a:pPr>
            <a:r>
              <a:rPr lang="en-US" altLang="en-US" sz="3500" b="1" dirty="0"/>
              <a:t>Freedom is man’s most yearned-for instinct              </a:t>
            </a:r>
            <a:r>
              <a:rPr lang="en-US" altLang="en-US" sz="3500" b="1" i="1" dirty="0"/>
              <a:t>(inalienable right)</a:t>
            </a:r>
          </a:p>
          <a:p>
            <a:pPr marL="1023938" lvl="1" indent="-446088">
              <a:buFont typeface="Wingdings" pitchFamily="2" charset="2"/>
              <a:buChar char="§"/>
            </a:pPr>
            <a:r>
              <a:rPr lang="en-US" altLang="en-US" sz="3200" b="1" dirty="0"/>
              <a:t>Men have endured &amp; suffered much to gain it…both </a:t>
            </a:r>
            <a:r>
              <a:rPr lang="en-US" altLang="en-US" sz="3200" b="1" i="1" u="sng" dirty="0"/>
              <a:t>collectively</a:t>
            </a:r>
            <a:r>
              <a:rPr lang="en-US" altLang="en-US" sz="3200" b="1" dirty="0"/>
              <a:t> and </a:t>
            </a:r>
            <a:r>
              <a:rPr lang="en-US" altLang="en-US" sz="3200" b="1" i="1" u="sng" dirty="0"/>
              <a:t>individually</a:t>
            </a:r>
          </a:p>
          <a:p>
            <a:pPr marL="1023938" lvl="1" indent="-446088">
              <a:buFont typeface="Wingdings" pitchFamily="2" charset="2"/>
              <a:buChar char="§"/>
            </a:pPr>
            <a:r>
              <a:rPr lang="en-US" altLang="en-US" sz="3200" b="1" dirty="0"/>
              <a:t>Our culture even has “symbols” attesting to the value       of freedom</a:t>
            </a:r>
          </a:p>
        </p:txBody>
      </p:sp>
      <p:cxnSp>
        <p:nvCxnSpPr>
          <p:cNvPr id="7" name="Straight Connector 6">
            <a:extLst/>
          </p:cNvPr>
          <p:cNvCxnSpPr>
            <a:cxnSpLocks/>
          </p:cNvCxnSpPr>
          <p:nvPr/>
        </p:nvCxnSpPr>
        <p:spPr>
          <a:xfrm>
            <a:off x="1187450" y="1254125"/>
            <a:ext cx="98139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 l="16951" t="21729" r="32906" b="720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800" y="3581400"/>
            <a:ext cx="8534400" cy="3048000"/>
            <a:chOff x="192" y="2256"/>
            <a:chExt cx="5376" cy="1920"/>
          </a:xfrm>
        </p:grpSpPr>
        <p:sp>
          <p:nvSpPr>
            <p:cNvPr id="16387" name="Rectangle 4"/>
            <p:cNvSpPr>
              <a:spLocks noChangeArrowheads="1"/>
            </p:cNvSpPr>
            <p:nvPr/>
          </p:nvSpPr>
          <p:spPr bwMode="auto">
            <a:xfrm>
              <a:off x="192" y="2256"/>
              <a:ext cx="5376" cy="1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dirty="0"/>
            </a:p>
          </p:txBody>
        </p:sp>
        <p:sp>
          <p:nvSpPr>
            <p:cNvPr id="16388" name="Text Box 5"/>
            <p:cNvSpPr txBox="1">
              <a:spLocks noChangeArrowheads="1"/>
            </p:cNvSpPr>
            <p:nvPr/>
          </p:nvSpPr>
          <p:spPr bwMode="auto">
            <a:xfrm>
              <a:off x="240" y="2283"/>
              <a:ext cx="5136" cy="1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 dirty="0">
                  <a:latin typeface="Arial Narrow" pitchFamily="34" charset="0"/>
                </a:rPr>
                <a:t>Famous quote on a plaque inside the statue…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2800" b="1" i="1" dirty="0">
                  <a:latin typeface="Arial Narrow" pitchFamily="34" charset="0"/>
                </a:rPr>
                <a:t>Give me your tired, your poor,</a:t>
              </a:r>
              <a:br>
                <a:rPr lang="en-US" altLang="en-US" sz="2800" b="1" i="1" dirty="0">
                  <a:latin typeface="Arial Narrow" pitchFamily="34" charset="0"/>
                </a:rPr>
              </a:br>
              <a:r>
                <a:rPr lang="en-US" altLang="en-US" sz="2800" b="1" i="1" dirty="0">
                  <a:latin typeface="Arial Narrow" pitchFamily="34" charset="0"/>
                </a:rPr>
                <a:t>Your huddled masses yearning to breathe free,</a:t>
              </a:r>
              <a:br>
                <a:rPr lang="en-US" altLang="en-US" sz="2800" b="1" i="1" dirty="0">
                  <a:latin typeface="Arial Narrow" pitchFamily="34" charset="0"/>
                </a:rPr>
              </a:br>
              <a:r>
                <a:rPr lang="en-US" altLang="en-US" sz="2800" b="1" i="1" dirty="0">
                  <a:latin typeface="Arial Narrow" pitchFamily="34" charset="0"/>
                </a:rPr>
                <a:t>The wretched refuse of your teeming shore.</a:t>
              </a:r>
              <a:br>
                <a:rPr lang="en-US" altLang="en-US" sz="2800" b="1" i="1" dirty="0">
                  <a:latin typeface="Arial Narrow" pitchFamily="34" charset="0"/>
                </a:rPr>
              </a:br>
              <a:r>
                <a:rPr lang="en-US" altLang="en-US" sz="2800" b="1" i="1" dirty="0">
                  <a:latin typeface="Arial Narrow" pitchFamily="34" charset="0"/>
                </a:rPr>
                <a:t>Send these, the homeless, tempest-tossed to me,</a:t>
              </a:r>
              <a:br>
                <a:rPr lang="en-US" altLang="en-US" sz="2800" b="1" i="1" dirty="0">
                  <a:latin typeface="Arial Narrow" pitchFamily="34" charset="0"/>
                </a:rPr>
              </a:br>
              <a:r>
                <a:rPr lang="en-US" altLang="en-US" sz="2800" b="1" i="1" dirty="0">
                  <a:latin typeface="Arial Narrow" pitchFamily="34" charset="0"/>
                </a:rPr>
                <a:t>I lift my lamp beside the golden door!</a:t>
              </a:r>
            </a:p>
          </p:txBody>
        </p:sp>
        <p:sp>
          <p:nvSpPr>
            <p:cNvPr id="16389" name="Line 6"/>
            <p:cNvSpPr>
              <a:spLocks noChangeShapeType="1"/>
            </p:cNvSpPr>
            <p:nvPr/>
          </p:nvSpPr>
          <p:spPr bwMode="auto">
            <a:xfrm>
              <a:off x="288" y="2640"/>
              <a:ext cx="47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422100"/>
                </a:solidFill>
                <a:latin typeface="+mn-lt"/>
              </a:rPr>
              <a:t>Paul’s Epistle To The Galatians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527050" y="1485900"/>
            <a:ext cx="11180763" cy="4351338"/>
          </a:xfrm>
        </p:spPr>
        <p:txBody>
          <a:bodyPr/>
          <a:lstStyle/>
          <a:p>
            <a:pPr marL="463550" indent="-463550">
              <a:buFont typeface="Arial" charset="0"/>
              <a:buNone/>
            </a:pPr>
            <a:r>
              <a:rPr lang="en-US" altLang="en-US" sz="3900" b="1" dirty="0"/>
              <a:t>Lesson 1  –  General Introduction</a:t>
            </a:r>
          </a:p>
          <a:p>
            <a:pPr marL="463550" indent="-463550">
              <a:buFont typeface="Wingdings" pitchFamily="2" charset="2"/>
              <a:buChar char="§"/>
            </a:pPr>
            <a:r>
              <a:rPr lang="en-US" altLang="en-US" sz="3500" b="1" dirty="0"/>
              <a:t>Just as the </a:t>
            </a:r>
            <a:r>
              <a:rPr lang="en-US" altLang="en-US" sz="3500" b="1" i="1" dirty="0">
                <a:latin typeface="Times New Roman" pitchFamily="18" charset="0"/>
                <a:cs typeface="Times New Roman" pitchFamily="18" charset="0"/>
              </a:rPr>
              <a:t>Statue Of Liberty</a:t>
            </a:r>
            <a:r>
              <a:rPr lang="en-US" alt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00" b="1" dirty="0"/>
              <a:t>welcomes all who want to live free in America, the </a:t>
            </a:r>
            <a:r>
              <a:rPr lang="en-US" altLang="en-US" sz="3500" b="1" i="1" u="sng" dirty="0"/>
              <a:t>greatest</a:t>
            </a:r>
            <a:r>
              <a:rPr lang="en-US" altLang="en-US" sz="3500" b="1" dirty="0"/>
              <a:t> freedom also calls all men with its “beacon”</a:t>
            </a:r>
            <a:endParaRPr lang="en-US" altLang="en-US" sz="3500" b="1" i="1" dirty="0"/>
          </a:p>
          <a:p>
            <a:pPr marL="1023938" lvl="1" indent="-446088">
              <a:buFont typeface="Wingdings" pitchFamily="2" charset="2"/>
              <a:buChar char="§"/>
            </a:pPr>
            <a:r>
              <a:rPr lang="en-US" altLang="en-US" sz="3200" b="1" dirty="0"/>
              <a:t>The gospel </a:t>
            </a:r>
            <a:r>
              <a:rPr lang="en-US" altLang="en-US" sz="3200" b="1" i="1" dirty="0"/>
              <a:t>(i.e. Divine truth) </a:t>
            </a:r>
            <a:r>
              <a:rPr lang="en-US" altLang="en-US" sz="3200" b="1" dirty="0"/>
              <a:t>calls all to be free </a:t>
            </a:r>
            <a:r>
              <a:rPr lang="en-US" altLang="en-US" sz="3200" b="1" i="1" u="sng" dirty="0"/>
              <a:t>from</a:t>
            </a:r>
            <a:r>
              <a:rPr lang="en-US" altLang="en-US" sz="3200" b="1" dirty="0"/>
              <a:t> sin and to be free </a:t>
            </a:r>
            <a:r>
              <a:rPr lang="en-US" altLang="en-US" sz="3200" b="1" i="1" u="sng" dirty="0"/>
              <a:t>in</a:t>
            </a:r>
            <a:r>
              <a:rPr lang="en-US" altLang="en-US" sz="3200" b="1" dirty="0"/>
              <a:t> Christ</a:t>
            </a:r>
          </a:p>
          <a:p>
            <a:pPr marL="1023938" lvl="1" indent="-446088">
              <a:buFont typeface="Wingdings" pitchFamily="2" charset="2"/>
              <a:buChar char="§"/>
            </a:pPr>
            <a:r>
              <a:rPr lang="en-US" altLang="en-US" sz="3200" b="1" dirty="0"/>
              <a:t>This is Paul’s theme as he writes to the Christians          living and worshiping in Galatia</a:t>
            </a:r>
          </a:p>
        </p:txBody>
      </p:sp>
      <p:cxnSp>
        <p:nvCxnSpPr>
          <p:cNvPr id="7" name="Straight Connector 6">
            <a:extLst/>
          </p:cNvPr>
          <p:cNvCxnSpPr>
            <a:cxnSpLocks/>
          </p:cNvCxnSpPr>
          <p:nvPr/>
        </p:nvCxnSpPr>
        <p:spPr>
          <a:xfrm>
            <a:off x="1187450" y="1254125"/>
            <a:ext cx="98139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422100"/>
                </a:solidFill>
                <a:latin typeface="+mn-lt"/>
              </a:rPr>
              <a:t>Paul’s Epistle To The Galatians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27050" y="1485900"/>
            <a:ext cx="11180763" cy="4351338"/>
          </a:xfrm>
        </p:spPr>
        <p:txBody>
          <a:bodyPr/>
          <a:lstStyle/>
          <a:p>
            <a:pPr marL="463550" indent="-463550">
              <a:buFont typeface="Arial" charset="0"/>
              <a:buNone/>
            </a:pPr>
            <a:r>
              <a:rPr lang="en-US" altLang="en-US" sz="3900" b="1" dirty="0"/>
              <a:t>Lesson 1  –  General Introduction</a:t>
            </a:r>
          </a:p>
          <a:p>
            <a:pPr marL="463550" indent="-463550">
              <a:buFont typeface="Wingdings" pitchFamily="2" charset="2"/>
              <a:buChar char="§"/>
            </a:pPr>
            <a:r>
              <a:rPr lang="en-US" altLang="en-US" sz="3500" b="1" dirty="0"/>
              <a:t>First century Galatia  =  modern-day Turkey </a:t>
            </a:r>
            <a:endParaRPr lang="en-US" altLang="en-US" sz="3500" b="1" i="1" dirty="0"/>
          </a:p>
          <a:p>
            <a:pPr marL="1023938" lvl="1" indent="-446088">
              <a:buFont typeface="Wingdings" pitchFamily="2" charset="2"/>
              <a:buChar char="§"/>
            </a:pPr>
            <a:r>
              <a:rPr lang="en-US" altLang="en-US" sz="3200" b="1" dirty="0"/>
              <a:t>A Roman province in Asia Minor</a:t>
            </a:r>
          </a:p>
          <a:p>
            <a:pPr marL="1023938" lvl="1" indent="-446088">
              <a:buFont typeface="Wingdings" pitchFamily="2" charset="2"/>
              <a:buChar char="§"/>
            </a:pPr>
            <a:r>
              <a:rPr lang="en-US" altLang="en-US" sz="3200" b="1" dirty="0"/>
              <a:t>Name derived from the Gauls </a:t>
            </a:r>
            <a:r>
              <a:rPr lang="en-US" altLang="en-US" sz="3200" b="1" i="1" dirty="0"/>
              <a:t>(ancestors of the French)</a:t>
            </a:r>
          </a:p>
          <a:p>
            <a:pPr marL="1023938" lvl="1" indent="-446088">
              <a:buFont typeface="Wingdings" pitchFamily="2" charset="2"/>
              <a:buChar char="§"/>
            </a:pPr>
            <a:r>
              <a:rPr lang="en-US" altLang="en-US" sz="3200" b="1" dirty="0"/>
              <a:t>Contained territories of Phrygia, Pisidia, and Lycaonia…cities of Antioch Pisidia, Lystra, Derbe, and Iconium     </a:t>
            </a:r>
            <a:r>
              <a:rPr lang="en-US" altLang="en-US" sz="3200" b="1" dirty="0">
                <a:solidFill>
                  <a:srgbClr val="800000"/>
                </a:solidFill>
              </a:rPr>
              <a:t>Acts 13-18</a:t>
            </a:r>
          </a:p>
        </p:txBody>
      </p:sp>
      <p:cxnSp>
        <p:nvCxnSpPr>
          <p:cNvPr id="7" name="Straight Connector 6">
            <a:extLst/>
          </p:cNvPr>
          <p:cNvCxnSpPr>
            <a:cxnSpLocks/>
          </p:cNvCxnSpPr>
          <p:nvPr/>
        </p:nvCxnSpPr>
        <p:spPr>
          <a:xfrm>
            <a:off x="1187450" y="1254125"/>
            <a:ext cx="98139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l="2106" t="2222" r="2106" b="2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Freeform 8"/>
          <p:cNvSpPr>
            <a:spLocks/>
          </p:cNvSpPr>
          <p:nvPr/>
        </p:nvSpPr>
        <p:spPr bwMode="auto">
          <a:xfrm>
            <a:off x="2262188" y="977900"/>
            <a:ext cx="9577387" cy="4838700"/>
          </a:xfrm>
          <a:custGeom>
            <a:avLst/>
            <a:gdLst>
              <a:gd name="T0" fmla="*/ 2962154 w 4656"/>
              <a:gd name="T1" fmla="*/ 1231900 h 3048"/>
              <a:gd name="T2" fmla="*/ 3653323 w 4656"/>
              <a:gd name="T3" fmla="*/ 1003300 h 3048"/>
              <a:gd name="T4" fmla="*/ 4245755 w 4656"/>
              <a:gd name="T5" fmla="*/ 927100 h 3048"/>
              <a:gd name="T6" fmla="*/ 4838186 w 4656"/>
              <a:gd name="T7" fmla="*/ 774700 h 3048"/>
              <a:gd name="T8" fmla="*/ 5331878 w 4656"/>
              <a:gd name="T9" fmla="*/ 469900 h 3048"/>
              <a:gd name="T10" fmla="*/ 5726832 w 4656"/>
              <a:gd name="T11" fmla="*/ 165100 h 3048"/>
              <a:gd name="T12" fmla="*/ 6220524 w 4656"/>
              <a:gd name="T13" fmla="*/ 88900 h 3048"/>
              <a:gd name="T14" fmla="*/ 6714216 w 4656"/>
              <a:gd name="T15" fmla="*/ 12700 h 3048"/>
              <a:gd name="T16" fmla="*/ 6911693 w 4656"/>
              <a:gd name="T17" fmla="*/ 88900 h 3048"/>
              <a:gd name="T18" fmla="*/ 7010431 w 4656"/>
              <a:gd name="T19" fmla="*/ 393700 h 3048"/>
              <a:gd name="T20" fmla="*/ 7405385 w 4656"/>
              <a:gd name="T21" fmla="*/ 546100 h 3048"/>
              <a:gd name="T22" fmla="*/ 8294031 w 4656"/>
              <a:gd name="T23" fmla="*/ 546100 h 3048"/>
              <a:gd name="T24" fmla="*/ 8985202 w 4656"/>
              <a:gd name="T25" fmla="*/ 622300 h 3048"/>
              <a:gd name="T26" fmla="*/ 9577633 w 4656"/>
              <a:gd name="T27" fmla="*/ 927100 h 3048"/>
              <a:gd name="T28" fmla="*/ 8985202 w 4656"/>
              <a:gd name="T29" fmla="*/ 1003300 h 3048"/>
              <a:gd name="T30" fmla="*/ 8491510 w 4656"/>
              <a:gd name="T31" fmla="*/ 1079500 h 3048"/>
              <a:gd name="T32" fmla="*/ 9083941 w 4656"/>
              <a:gd name="T33" fmla="*/ 1155700 h 3048"/>
              <a:gd name="T34" fmla="*/ 9380156 w 4656"/>
              <a:gd name="T35" fmla="*/ 1308100 h 3048"/>
              <a:gd name="T36" fmla="*/ 8590249 w 4656"/>
              <a:gd name="T37" fmla="*/ 1460500 h 3048"/>
              <a:gd name="T38" fmla="*/ 7899077 w 4656"/>
              <a:gd name="T39" fmla="*/ 1612900 h 3048"/>
              <a:gd name="T40" fmla="*/ 6911693 w 4656"/>
              <a:gd name="T41" fmla="*/ 1765300 h 3048"/>
              <a:gd name="T42" fmla="*/ 6121785 w 4656"/>
              <a:gd name="T43" fmla="*/ 2070100 h 3048"/>
              <a:gd name="T44" fmla="*/ 5233139 w 4656"/>
              <a:gd name="T45" fmla="*/ 2374900 h 3048"/>
              <a:gd name="T46" fmla="*/ 4838186 w 4656"/>
              <a:gd name="T47" fmla="*/ 2603500 h 3048"/>
              <a:gd name="T48" fmla="*/ 4640709 w 4656"/>
              <a:gd name="T49" fmla="*/ 2984500 h 3048"/>
              <a:gd name="T50" fmla="*/ 5233139 w 4656"/>
              <a:gd name="T51" fmla="*/ 3136900 h 3048"/>
              <a:gd name="T52" fmla="*/ 5628093 w 4656"/>
              <a:gd name="T53" fmla="*/ 3213100 h 3048"/>
              <a:gd name="T54" fmla="*/ 6121785 w 4656"/>
              <a:gd name="T55" fmla="*/ 3594100 h 3048"/>
              <a:gd name="T56" fmla="*/ 6121785 w 4656"/>
              <a:gd name="T57" fmla="*/ 3898900 h 3048"/>
              <a:gd name="T58" fmla="*/ 5726832 w 4656"/>
              <a:gd name="T59" fmla="*/ 4203700 h 3048"/>
              <a:gd name="T60" fmla="*/ 4739447 w 4656"/>
              <a:gd name="T61" fmla="*/ 4432300 h 3048"/>
              <a:gd name="T62" fmla="*/ 4245755 w 4656"/>
              <a:gd name="T63" fmla="*/ 4584700 h 3048"/>
              <a:gd name="T64" fmla="*/ 3653323 w 4656"/>
              <a:gd name="T65" fmla="*/ 4813300 h 3048"/>
              <a:gd name="T66" fmla="*/ 3060893 w 4656"/>
              <a:gd name="T67" fmla="*/ 4584700 h 3048"/>
              <a:gd name="T68" fmla="*/ 2369724 w 4656"/>
              <a:gd name="T69" fmla="*/ 4356100 h 3048"/>
              <a:gd name="T70" fmla="*/ 1876031 w 4656"/>
              <a:gd name="T71" fmla="*/ 4127500 h 3048"/>
              <a:gd name="T72" fmla="*/ 1283600 w 4656"/>
              <a:gd name="T73" fmla="*/ 4203700 h 3048"/>
              <a:gd name="T74" fmla="*/ 888646 w 4656"/>
              <a:gd name="T75" fmla="*/ 4584700 h 3048"/>
              <a:gd name="T76" fmla="*/ 98738 w 4656"/>
              <a:gd name="T77" fmla="*/ 4737100 h 3048"/>
              <a:gd name="T78" fmla="*/ 98738 w 4656"/>
              <a:gd name="T79" fmla="*/ 4432300 h 3048"/>
              <a:gd name="T80" fmla="*/ 98738 w 4656"/>
              <a:gd name="T81" fmla="*/ 4127500 h 3048"/>
              <a:gd name="T82" fmla="*/ 691169 w 4656"/>
              <a:gd name="T83" fmla="*/ 3822700 h 3048"/>
              <a:gd name="T84" fmla="*/ 987385 w 4656"/>
              <a:gd name="T85" fmla="*/ 3365500 h 3048"/>
              <a:gd name="T86" fmla="*/ 1579816 w 4656"/>
              <a:gd name="T87" fmla="*/ 3289300 h 3048"/>
              <a:gd name="T88" fmla="*/ 2369724 w 4656"/>
              <a:gd name="T89" fmla="*/ 3365500 h 3048"/>
              <a:gd name="T90" fmla="*/ 3060893 w 4656"/>
              <a:gd name="T91" fmla="*/ 3517900 h 3048"/>
              <a:gd name="T92" fmla="*/ 3357108 w 4656"/>
              <a:gd name="T93" fmla="*/ 3289300 h 3048"/>
              <a:gd name="T94" fmla="*/ 2764677 w 4656"/>
              <a:gd name="T95" fmla="*/ 2984500 h 3048"/>
              <a:gd name="T96" fmla="*/ 1876031 w 4656"/>
              <a:gd name="T97" fmla="*/ 2679700 h 3048"/>
              <a:gd name="T98" fmla="*/ 1481077 w 4656"/>
              <a:gd name="T99" fmla="*/ 2374900 h 3048"/>
              <a:gd name="T100" fmla="*/ 1678554 w 4656"/>
              <a:gd name="T101" fmla="*/ 1917700 h 3048"/>
              <a:gd name="T102" fmla="*/ 2172247 w 4656"/>
              <a:gd name="T103" fmla="*/ 1689100 h 3048"/>
              <a:gd name="T104" fmla="*/ 2468462 w 4656"/>
              <a:gd name="T105" fmla="*/ 1460500 h 3048"/>
              <a:gd name="T106" fmla="*/ 2863416 w 4656"/>
              <a:gd name="T107" fmla="*/ 1231900 h 3048"/>
              <a:gd name="T108" fmla="*/ 3554585 w 4656"/>
              <a:gd name="T109" fmla="*/ 1079500 h 3048"/>
              <a:gd name="T110" fmla="*/ 3949539 w 4656"/>
              <a:gd name="T111" fmla="*/ 1003300 h 3048"/>
              <a:gd name="T112" fmla="*/ 4541970 w 4656"/>
              <a:gd name="T113" fmla="*/ 927100 h 3048"/>
              <a:gd name="T114" fmla="*/ 4936924 w 4656"/>
              <a:gd name="T115" fmla="*/ 698500 h 3048"/>
              <a:gd name="T116" fmla="*/ 5331878 w 4656"/>
              <a:gd name="T117" fmla="*/ 546100 h 304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656"/>
              <a:gd name="T178" fmla="*/ 0 h 3048"/>
              <a:gd name="T179" fmla="*/ 4656 w 4656"/>
              <a:gd name="T180" fmla="*/ 3048 h 304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656" h="3048">
                <a:moveTo>
                  <a:pt x="1152" y="968"/>
                </a:moveTo>
                <a:cubicBezTo>
                  <a:pt x="1260" y="892"/>
                  <a:pt x="1368" y="816"/>
                  <a:pt x="1440" y="776"/>
                </a:cubicBezTo>
                <a:cubicBezTo>
                  <a:pt x="1512" y="736"/>
                  <a:pt x="1528" y="752"/>
                  <a:pt x="1584" y="728"/>
                </a:cubicBezTo>
                <a:cubicBezTo>
                  <a:pt x="1640" y="704"/>
                  <a:pt x="1720" y="648"/>
                  <a:pt x="1776" y="632"/>
                </a:cubicBezTo>
                <a:cubicBezTo>
                  <a:pt x="1832" y="616"/>
                  <a:pt x="1872" y="640"/>
                  <a:pt x="1920" y="632"/>
                </a:cubicBezTo>
                <a:cubicBezTo>
                  <a:pt x="1968" y="624"/>
                  <a:pt x="2016" y="592"/>
                  <a:pt x="2064" y="584"/>
                </a:cubicBezTo>
                <a:cubicBezTo>
                  <a:pt x="2112" y="576"/>
                  <a:pt x="2160" y="600"/>
                  <a:pt x="2208" y="584"/>
                </a:cubicBezTo>
                <a:cubicBezTo>
                  <a:pt x="2256" y="568"/>
                  <a:pt x="2304" y="520"/>
                  <a:pt x="2352" y="488"/>
                </a:cubicBezTo>
                <a:cubicBezTo>
                  <a:pt x="2400" y="456"/>
                  <a:pt x="2456" y="424"/>
                  <a:pt x="2496" y="392"/>
                </a:cubicBezTo>
                <a:cubicBezTo>
                  <a:pt x="2536" y="360"/>
                  <a:pt x="2560" y="328"/>
                  <a:pt x="2592" y="296"/>
                </a:cubicBezTo>
                <a:cubicBezTo>
                  <a:pt x="2624" y="264"/>
                  <a:pt x="2656" y="232"/>
                  <a:pt x="2688" y="200"/>
                </a:cubicBezTo>
                <a:cubicBezTo>
                  <a:pt x="2720" y="168"/>
                  <a:pt x="2744" y="128"/>
                  <a:pt x="2784" y="104"/>
                </a:cubicBezTo>
                <a:cubicBezTo>
                  <a:pt x="2824" y="80"/>
                  <a:pt x="2888" y="64"/>
                  <a:pt x="2928" y="56"/>
                </a:cubicBezTo>
                <a:cubicBezTo>
                  <a:pt x="2968" y="48"/>
                  <a:pt x="2992" y="64"/>
                  <a:pt x="3024" y="56"/>
                </a:cubicBezTo>
                <a:cubicBezTo>
                  <a:pt x="3056" y="48"/>
                  <a:pt x="3080" y="16"/>
                  <a:pt x="3120" y="8"/>
                </a:cubicBezTo>
                <a:cubicBezTo>
                  <a:pt x="3160" y="0"/>
                  <a:pt x="3232" y="8"/>
                  <a:pt x="3264" y="8"/>
                </a:cubicBezTo>
                <a:cubicBezTo>
                  <a:pt x="3296" y="8"/>
                  <a:pt x="3296" y="0"/>
                  <a:pt x="3312" y="8"/>
                </a:cubicBezTo>
                <a:cubicBezTo>
                  <a:pt x="3328" y="16"/>
                  <a:pt x="3344" y="32"/>
                  <a:pt x="3360" y="56"/>
                </a:cubicBezTo>
                <a:cubicBezTo>
                  <a:pt x="3376" y="80"/>
                  <a:pt x="3400" y="120"/>
                  <a:pt x="3408" y="152"/>
                </a:cubicBezTo>
                <a:cubicBezTo>
                  <a:pt x="3416" y="184"/>
                  <a:pt x="3400" y="224"/>
                  <a:pt x="3408" y="248"/>
                </a:cubicBezTo>
                <a:cubicBezTo>
                  <a:pt x="3416" y="272"/>
                  <a:pt x="3424" y="280"/>
                  <a:pt x="3456" y="296"/>
                </a:cubicBezTo>
                <a:cubicBezTo>
                  <a:pt x="3488" y="312"/>
                  <a:pt x="3536" y="336"/>
                  <a:pt x="3600" y="344"/>
                </a:cubicBezTo>
                <a:cubicBezTo>
                  <a:pt x="3664" y="352"/>
                  <a:pt x="3768" y="344"/>
                  <a:pt x="3840" y="344"/>
                </a:cubicBezTo>
                <a:cubicBezTo>
                  <a:pt x="3912" y="344"/>
                  <a:pt x="3976" y="344"/>
                  <a:pt x="4032" y="344"/>
                </a:cubicBezTo>
                <a:cubicBezTo>
                  <a:pt x="4088" y="344"/>
                  <a:pt x="4120" y="336"/>
                  <a:pt x="4176" y="344"/>
                </a:cubicBezTo>
                <a:cubicBezTo>
                  <a:pt x="4232" y="352"/>
                  <a:pt x="4304" y="376"/>
                  <a:pt x="4368" y="392"/>
                </a:cubicBezTo>
                <a:cubicBezTo>
                  <a:pt x="4432" y="408"/>
                  <a:pt x="4512" y="408"/>
                  <a:pt x="4560" y="440"/>
                </a:cubicBezTo>
                <a:cubicBezTo>
                  <a:pt x="4608" y="472"/>
                  <a:pt x="4656" y="544"/>
                  <a:pt x="4656" y="584"/>
                </a:cubicBezTo>
                <a:cubicBezTo>
                  <a:pt x="4656" y="624"/>
                  <a:pt x="4608" y="672"/>
                  <a:pt x="4560" y="680"/>
                </a:cubicBezTo>
                <a:cubicBezTo>
                  <a:pt x="4512" y="688"/>
                  <a:pt x="4416" y="640"/>
                  <a:pt x="4368" y="632"/>
                </a:cubicBezTo>
                <a:cubicBezTo>
                  <a:pt x="4320" y="624"/>
                  <a:pt x="4312" y="624"/>
                  <a:pt x="4272" y="632"/>
                </a:cubicBezTo>
                <a:cubicBezTo>
                  <a:pt x="4232" y="640"/>
                  <a:pt x="4120" y="672"/>
                  <a:pt x="4128" y="680"/>
                </a:cubicBezTo>
                <a:cubicBezTo>
                  <a:pt x="4136" y="688"/>
                  <a:pt x="4272" y="672"/>
                  <a:pt x="4320" y="680"/>
                </a:cubicBezTo>
                <a:cubicBezTo>
                  <a:pt x="4368" y="688"/>
                  <a:pt x="4384" y="704"/>
                  <a:pt x="4416" y="728"/>
                </a:cubicBezTo>
                <a:cubicBezTo>
                  <a:pt x="4448" y="752"/>
                  <a:pt x="4488" y="808"/>
                  <a:pt x="4512" y="824"/>
                </a:cubicBezTo>
                <a:cubicBezTo>
                  <a:pt x="4536" y="840"/>
                  <a:pt x="4576" y="808"/>
                  <a:pt x="4560" y="824"/>
                </a:cubicBezTo>
                <a:cubicBezTo>
                  <a:pt x="4544" y="840"/>
                  <a:pt x="4480" y="904"/>
                  <a:pt x="4416" y="920"/>
                </a:cubicBezTo>
                <a:cubicBezTo>
                  <a:pt x="4352" y="936"/>
                  <a:pt x="4248" y="912"/>
                  <a:pt x="4176" y="920"/>
                </a:cubicBezTo>
                <a:cubicBezTo>
                  <a:pt x="4104" y="928"/>
                  <a:pt x="4040" y="952"/>
                  <a:pt x="3984" y="968"/>
                </a:cubicBezTo>
                <a:cubicBezTo>
                  <a:pt x="3928" y="984"/>
                  <a:pt x="3904" y="1008"/>
                  <a:pt x="3840" y="1016"/>
                </a:cubicBezTo>
                <a:cubicBezTo>
                  <a:pt x="3776" y="1024"/>
                  <a:pt x="3680" y="1000"/>
                  <a:pt x="3600" y="1016"/>
                </a:cubicBezTo>
                <a:cubicBezTo>
                  <a:pt x="3520" y="1032"/>
                  <a:pt x="3432" y="1080"/>
                  <a:pt x="3360" y="1112"/>
                </a:cubicBezTo>
                <a:cubicBezTo>
                  <a:pt x="3288" y="1144"/>
                  <a:pt x="3232" y="1176"/>
                  <a:pt x="3168" y="1208"/>
                </a:cubicBezTo>
                <a:cubicBezTo>
                  <a:pt x="3104" y="1240"/>
                  <a:pt x="3048" y="1272"/>
                  <a:pt x="2976" y="1304"/>
                </a:cubicBezTo>
                <a:cubicBezTo>
                  <a:pt x="2904" y="1336"/>
                  <a:pt x="2808" y="1368"/>
                  <a:pt x="2736" y="1400"/>
                </a:cubicBezTo>
                <a:cubicBezTo>
                  <a:pt x="2664" y="1432"/>
                  <a:pt x="2608" y="1472"/>
                  <a:pt x="2544" y="1496"/>
                </a:cubicBezTo>
                <a:cubicBezTo>
                  <a:pt x="2480" y="1520"/>
                  <a:pt x="2384" y="1520"/>
                  <a:pt x="2352" y="1544"/>
                </a:cubicBezTo>
                <a:cubicBezTo>
                  <a:pt x="2320" y="1568"/>
                  <a:pt x="2360" y="1608"/>
                  <a:pt x="2352" y="1640"/>
                </a:cubicBezTo>
                <a:cubicBezTo>
                  <a:pt x="2344" y="1672"/>
                  <a:pt x="2320" y="1696"/>
                  <a:pt x="2304" y="1736"/>
                </a:cubicBezTo>
                <a:cubicBezTo>
                  <a:pt x="2288" y="1776"/>
                  <a:pt x="2240" y="1856"/>
                  <a:pt x="2256" y="1880"/>
                </a:cubicBezTo>
                <a:cubicBezTo>
                  <a:pt x="2272" y="1904"/>
                  <a:pt x="2352" y="1864"/>
                  <a:pt x="2400" y="1880"/>
                </a:cubicBezTo>
                <a:cubicBezTo>
                  <a:pt x="2448" y="1896"/>
                  <a:pt x="2504" y="1960"/>
                  <a:pt x="2544" y="1976"/>
                </a:cubicBezTo>
                <a:cubicBezTo>
                  <a:pt x="2584" y="1992"/>
                  <a:pt x="2608" y="1968"/>
                  <a:pt x="2640" y="1976"/>
                </a:cubicBezTo>
                <a:cubicBezTo>
                  <a:pt x="2672" y="1984"/>
                  <a:pt x="2696" y="1992"/>
                  <a:pt x="2736" y="2024"/>
                </a:cubicBezTo>
                <a:cubicBezTo>
                  <a:pt x="2776" y="2056"/>
                  <a:pt x="2840" y="2128"/>
                  <a:pt x="2880" y="2168"/>
                </a:cubicBezTo>
                <a:cubicBezTo>
                  <a:pt x="2920" y="2208"/>
                  <a:pt x="2952" y="2232"/>
                  <a:pt x="2976" y="2264"/>
                </a:cubicBezTo>
                <a:cubicBezTo>
                  <a:pt x="3000" y="2296"/>
                  <a:pt x="3024" y="2328"/>
                  <a:pt x="3024" y="2360"/>
                </a:cubicBezTo>
                <a:cubicBezTo>
                  <a:pt x="3024" y="2392"/>
                  <a:pt x="2992" y="2416"/>
                  <a:pt x="2976" y="2456"/>
                </a:cubicBezTo>
                <a:cubicBezTo>
                  <a:pt x="2960" y="2496"/>
                  <a:pt x="2960" y="2568"/>
                  <a:pt x="2928" y="2600"/>
                </a:cubicBezTo>
                <a:cubicBezTo>
                  <a:pt x="2896" y="2632"/>
                  <a:pt x="2848" y="2632"/>
                  <a:pt x="2784" y="2648"/>
                </a:cubicBezTo>
                <a:cubicBezTo>
                  <a:pt x="2720" y="2664"/>
                  <a:pt x="2624" y="2672"/>
                  <a:pt x="2544" y="2696"/>
                </a:cubicBezTo>
                <a:cubicBezTo>
                  <a:pt x="2464" y="2720"/>
                  <a:pt x="2360" y="2768"/>
                  <a:pt x="2304" y="2792"/>
                </a:cubicBezTo>
                <a:cubicBezTo>
                  <a:pt x="2248" y="2816"/>
                  <a:pt x="2248" y="2824"/>
                  <a:pt x="2208" y="2840"/>
                </a:cubicBezTo>
                <a:cubicBezTo>
                  <a:pt x="2168" y="2856"/>
                  <a:pt x="2112" y="2864"/>
                  <a:pt x="2064" y="2888"/>
                </a:cubicBezTo>
                <a:cubicBezTo>
                  <a:pt x="2016" y="2912"/>
                  <a:pt x="1968" y="2960"/>
                  <a:pt x="1920" y="2984"/>
                </a:cubicBezTo>
                <a:cubicBezTo>
                  <a:pt x="1872" y="3008"/>
                  <a:pt x="1824" y="3032"/>
                  <a:pt x="1776" y="3032"/>
                </a:cubicBezTo>
                <a:cubicBezTo>
                  <a:pt x="1728" y="3032"/>
                  <a:pt x="1680" y="3008"/>
                  <a:pt x="1632" y="2984"/>
                </a:cubicBezTo>
                <a:cubicBezTo>
                  <a:pt x="1584" y="2960"/>
                  <a:pt x="1536" y="2920"/>
                  <a:pt x="1488" y="2888"/>
                </a:cubicBezTo>
                <a:cubicBezTo>
                  <a:pt x="1440" y="2856"/>
                  <a:pt x="1400" y="2816"/>
                  <a:pt x="1344" y="2792"/>
                </a:cubicBezTo>
                <a:cubicBezTo>
                  <a:pt x="1288" y="2768"/>
                  <a:pt x="1208" y="2768"/>
                  <a:pt x="1152" y="2744"/>
                </a:cubicBezTo>
                <a:cubicBezTo>
                  <a:pt x="1096" y="2720"/>
                  <a:pt x="1048" y="2672"/>
                  <a:pt x="1008" y="2648"/>
                </a:cubicBezTo>
                <a:cubicBezTo>
                  <a:pt x="968" y="2624"/>
                  <a:pt x="960" y="2608"/>
                  <a:pt x="912" y="2600"/>
                </a:cubicBezTo>
                <a:cubicBezTo>
                  <a:pt x="864" y="2592"/>
                  <a:pt x="768" y="2592"/>
                  <a:pt x="720" y="2600"/>
                </a:cubicBezTo>
                <a:cubicBezTo>
                  <a:pt x="672" y="2608"/>
                  <a:pt x="656" y="2616"/>
                  <a:pt x="624" y="2648"/>
                </a:cubicBezTo>
                <a:cubicBezTo>
                  <a:pt x="592" y="2680"/>
                  <a:pt x="560" y="2752"/>
                  <a:pt x="528" y="2792"/>
                </a:cubicBezTo>
                <a:cubicBezTo>
                  <a:pt x="496" y="2832"/>
                  <a:pt x="456" y="2848"/>
                  <a:pt x="432" y="2888"/>
                </a:cubicBezTo>
                <a:cubicBezTo>
                  <a:pt x="408" y="2928"/>
                  <a:pt x="448" y="3016"/>
                  <a:pt x="384" y="3032"/>
                </a:cubicBezTo>
                <a:cubicBezTo>
                  <a:pt x="320" y="3048"/>
                  <a:pt x="96" y="3008"/>
                  <a:pt x="48" y="2984"/>
                </a:cubicBezTo>
                <a:cubicBezTo>
                  <a:pt x="0" y="2960"/>
                  <a:pt x="96" y="2920"/>
                  <a:pt x="96" y="2888"/>
                </a:cubicBezTo>
                <a:cubicBezTo>
                  <a:pt x="96" y="2856"/>
                  <a:pt x="64" y="2816"/>
                  <a:pt x="48" y="2792"/>
                </a:cubicBezTo>
                <a:cubicBezTo>
                  <a:pt x="32" y="2768"/>
                  <a:pt x="0" y="2776"/>
                  <a:pt x="0" y="2744"/>
                </a:cubicBezTo>
                <a:cubicBezTo>
                  <a:pt x="0" y="2712"/>
                  <a:pt x="16" y="2640"/>
                  <a:pt x="48" y="2600"/>
                </a:cubicBezTo>
                <a:cubicBezTo>
                  <a:pt x="80" y="2560"/>
                  <a:pt x="144" y="2536"/>
                  <a:pt x="192" y="2504"/>
                </a:cubicBezTo>
                <a:cubicBezTo>
                  <a:pt x="240" y="2472"/>
                  <a:pt x="296" y="2448"/>
                  <a:pt x="336" y="2408"/>
                </a:cubicBezTo>
                <a:cubicBezTo>
                  <a:pt x="376" y="2368"/>
                  <a:pt x="408" y="2312"/>
                  <a:pt x="432" y="2264"/>
                </a:cubicBezTo>
                <a:cubicBezTo>
                  <a:pt x="456" y="2216"/>
                  <a:pt x="456" y="2144"/>
                  <a:pt x="480" y="2120"/>
                </a:cubicBezTo>
                <a:cubicBezTo>
                  <a:pt x="504" y="2096"/>
                  <a:pt x="528" y="2128"/>
                  <a:pt x="576" y="2120"/>
                </a:cubicBezTo>
                <a:cubicBezTo>
                  <a:pt x="624" y="2112"/>
                  <a:pt x="704" y="2080"/>
                  <a:pt x="768" y="2072"/>
                </a:cubicBezTo>
                <a:cubicBezTo>
                  <a:pt x="832" y="2064"/>
                  <a:pt x="896" y="2064"/>
                  <a:pt x="960" y="2072"/>
                </a:cubicBezTo>
                <a:cubicBezTo>
                  <a:pt x="1024" y="2080"/>
                  <a:pt x="1088" y="2104"/>
                  <a:pt x="1152" y="2120"/>
                </a:cubicBezTo>
                <a:cubicBezTo>
                  <a:pt x="1216" y="2136"/>
                  <a:pt x="1288" y="2152"/>
                  <a:pt x="1344" y="2168"/>
                </a:cubicBezTo>
                <a:cubicBezTo>
                  <a:pt x="1400" y="2184"/>
                  <a:pt x="1448" y="2208"/>
                  <a:pt x="1488" y="2216"/>
                </a:cubicBezTo>
                <a:cubicBezTo>
                  <a:pt x="1528" y="2224"/>
                  <a:pt x="1560" y="2240"/>
                  <a:pt x="1584" y="2216"/>
                </a:cubicBezTo>
                <a:cubicBezTo>
                  <a:pt x="1608" y="2192"/>
                  <a:pt x="1648" y="2120"/>
                  <a:pt x="1632" y="2072"/>
                </a:cubicBezTo>
                <a:cubicBezTo>
                  <a:pt x="1616" y="2024"/>
                  <a:pt x="1536" y="1960"/>
                  <a:pt x="1488" y="1928"/>
                </a:cubicBezTo>
                <a:cubicBezTo>
                  <a:pt x="1440" y="1896"/>
                  <a:pt x="1408" y="1904"/>
                  <a:pt x="1344" y="1880"/>
                </a:cubicBezTo>
                <a:cubicBezTo>
                  <a:pt x="1280" y="1856"/>
                  <a:pt x="1176" y="1816"/>
                  <a:pt x="1104" y="1784"/>
                </a:cubicBezTo>
                <a:cubicBezTo>
                  <a:pt x="1032" y="1752"/>
                  <a:pt x="968" y="1720"/>
                  <a:pt x="912" y="1688"/>
                </a:cubicBezTo>
                <a:cubicBezTo>
                  <a:pt x="856" y="1656"/>
                  <a:pt x="800" y="1624"/>
                  <a:pt x="768" y="1592"/>
                </a:cubicBezTo>
                <a:cubicBezTo>
                  <a:pt x="736" y="1560"/>
                  <a:pt x="712" y="1544"/>
                  <a:pt x="720" y="1496"/>
                </a:cubicBezTo>
                <a:cubicBezTo>
                  <a:pt x="728" y="1448"/>
                  <a:pt x="800" y="1352"/>
                  <a:pt x="816" y="1304"/>
                </a:cubicBezTo>
                <a:cubicBezTo>
                  <a:pt x="832" y="1256"/>
                  <a:pt x="800" y="1232"/>
                  <a:pt x="816" y="1208"/>
                </a:cubicBezTo>
                <a:cubicBezTo>
                  <a:pt x="832" y="1184"/>
                  <a:pt x="872" y="1184"/>
                  <a:pt x="912" y="1160"/>
                </a:cubicBezTo>
                <a:cubicBezTo>
                  <a:pt x="952" y="1136"/>
                  <a:pt x="1024" y="1096"/>
                  <a:pt x="1056" y="1064"/>
                </a:cubicBezTo>
                <a:cubicBezTo>
                  <a:pt x="1088" y="1032"/>
                  <a:pt x="1080" y="992"/>
                  <a:pt x="1104" y="968"/>
                </a:cubicBezTo>
                <a:cubicBezTo>
                  <a:pt x="1128" y="944"/>
                  <a:pt x="1168" y="936"/>
                  <a:pt x="1200" y="920"/>
                </a:cubicBezTo>
                <a:cubicBezTo>
                  <a:pt x="1232" y="904"/>
                  <a:pt x="1264" y="896"/>
                  <a:pt x="1296" y="872"/>
                </a:cubicBezTo>
                <a:cubicBezTo>
                  <a:pt x="1328" y="848"/>
                  <a:pt x="1344" y="808"/>
                  <a:pt x="1392" y="776"/>
                </a:cubicBezTo>
                <a:cubicBezTo>
                  <a:pt x="1440" y="744"/>
                  <a:pt x="1528" y="696"/>
                  <a:pt x="1584" y="680"/>
                </a:cubicBezTo>
                <a:cubicBezTo>
                  <a:pt x="1640" y="664"/>
                  <a:pt x="1688" y="688"/>
                  <a:pt x="1728" y="680"/>
                </a:cubicBezTo>
                <a:cubicBezTo>
                  <a:pt x="1768" y="672"/>
                  <a:pt x="1792" y="640"/>
                  <a:pt x="1824" y="632"/>
                </a:cubicBezTo>
                <a:cubicBezTo>
                  <a:pt x="1856" y="624"/>
                  <a:pt x="1880" y="640"/>
                  <a:pt x="1920" y="632"/>
                </a:cubicBezTo>
                <a:cubicBezTo>
                  <a:pt x="1960" y="624"/>
                  <a:pt x="2016" y="592"/>
                  <a:pt x="2064" y="584"/>
                </a:cubicBezTo>
                <a:cubicBezTo>
                  <a:pt x="2112" y="576"/>
                  <a:pt x="2168" y="592"/>
                  <a:pt x="2208" y="584"/>
                </a:cubicBezTo>
                <a:cubicBezTo>
                  <a:pt x="2248" y="576"/>
                  <a:pt x="2272" y="560"/>
                  <a:pt x="2304" y="536"/>
                </a:cubicBezTo>
                <a:cubicBezTo>
                  <a:pt x="2336" y="512"/>
                  <a:pt x="2368" y="464"/>
                  <a:pt x="2400" y="440"/>
                </a:cubicBezTo>
                <a:cubicBezTo>
                  <a:pt x="2432" y="416"/>
                  <a:pt x="2464" y="408"/>
                  <a:pt x="2496" y="392"/>
                </a:cubicBezTo>
                <a:cubicBezTo>
                  <a:pt x="2528" y="376"/>
                  <a:pt x="2560" y="360"/>
                  <a:pt x="2592" y="344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 l="2106" t="2222" r="2106" b="2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090988" y="4114800"/>
            <a:ext cx="1852612" cy="533400"/>
          </a:xfrm>
          <a:prstGeom prst="ellips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5715000" y="5029200"/>
            <a:ext cx="1371600" cy="533400"/>
          </a:xfrm>
          <a:prstGeom prst="ellips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4953000" y="4572000"/>
            <a:ext cx="1371600" cy="533400"/>
          </a:xfrm>
          <a:prstGeom prst="ellips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6324600" y="4495800"/>
            <a:ext cx="1852613" cy="533400"/>
          </a:xfrm>
          <a:prstGeom prst="ellips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 animBg="1"/>
      <p:bldP spid="92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422100"/>
                </a:solidFill>
                <a:latin typeface="+mn-lt"/>
              </a:rPr>
              <a:t>Paul’s Epistle To The Galatians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27050" y="1485900"/>
            <a:ext cx="11180763" cy="4351338"/>
          </a:xfrm>
        </p:spPr>
        <p:txBody>
          <a:bodyPr rtlCol="0">
            <a:normAutofit/>
          </a:bodyPr>
          <a:lstStyle/>
          <a:p>
            <a:pPr marL="463550" indent="-4635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3900" b="1" dirty="0"/>
              <a:t>Lesson 1  –  General Introduction</a:t>
            </a:r>
          </a:p>
          <a:p>
            <a:pPr marL="463550" indent="-46355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500" b="1" dirty="0"/>
              <a:t>Along with Barnabas, Paul’s initial labors were in Galatia  </a:t>
            </a:r>
            <a:r>
              <a:rPr lang="en-US" altLang="en-US" sz="3500" b="1" i="1" dirty="0"/>
              <a:t>(1st Missionary Journey   </a:t>
            </a:r>
            <a:r>
              <a:rPr lang="en-US" altLang="en-US" sz="3500" b="1" dirty="0">
                <a:solidFill>
                  <a:srgbClr val="800000"/>
                </a:solidFill>
              </a:rPr>
              <a:t>Acts 13-14</a:t>
            </a:r>
            <a:r>
              <a:rPr lang="en-US" altLang="en-US" sz="3500" b="1" i="1" dirty="0"/>
              <a:t>)</a:t>
            </a:r>
          </a:p>
          <a:p>
            <a:pPr marL="566738" indent="-446088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500" b="1" dirty="0"/>
              <a:t>False Judaizing teachers</a:t>
            </a:r>
            <a:r>
              <a:rPr lang="en-US" altLang="en-US" sz="3500" b="1" i="1" dirty="0"/>
              <a:t> </a:t>
            </a:r>
            <a:r>
              <a:rPr lang="en-US" altLang="en-US" sz="3500" b="1" dirty="0"/>
              <a:t>opposed Paul, wanting to enslave Galatian Gentiles to a perverted version of the Mosaic Law    </a:t>
            </a:r>
            <a:r>
              <a:rPr lang="en-US" altLang="en-US" sz="3500" b="1" dirty="0">
                <a:solidFill>
                  <a:srgbClr val="800000"/>
                </a:solidFill>
              </a:rPr>
              <a:t>Gal 2:4</a:t>
            </a:r>
          </a:p>
          <a:p>
            <a:pPr marL="566738" indent="-446088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3500" b="1" dirty="0"/>
              <a:t>This harmonizes with the story in </a:t>
            </a:r>
            <a:r>
              <a:rPr lang="en-US" altLang="en-US" sz="3500" b="1" dirty="0">
                <a:solidFill>
                  <a:srgbClr val="800000"/>
                </a:solidFill>
              </a:rPr>
              <a:t>Acts 15</a:t>
            </a:r>
            <a:endParaRPr lang="en-US" altLang="en-US" sz="3500" b="1" dirty="0"/>
          </a:p>
        </p:txBody>
      </p:sp>
      <p:cxnSp>
        <p:nvCxnSpPr>
          <p:cNvPr id="7" name="Straight Connector 6">
            <a:extLst/>
          </p:cNvPr>
          <p:cNvCxnSpPr>
            <a:cxnSpLocks/>
          </p:cNvCxnSpPr>
          <p:nvPr/>
        </p:nvCxnSpPr>
        <p:spPr>
          <a:xfrm>
            <a:off x="1187450" y="1254125"/>
            <a:ext cx="98139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1041</Words>
  <Application>Microsoft Office PowerPoint</Application>
  <PresentationFormat>Widescreen</PresentationFormat>
  <Paragraphs>119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Impact</vt:lpstr>
      <vt:lpstr>Monotype Sorts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Paul’s Epistle To The Galatians</vt:lpstr>
      <vt:lpstr>PowerPoint Presentation</vt:lpstr>
      <vt:lpstr>Paul’s Epistle To The Galatians</vt:lpstr>
      <vt:lpstr>Paul’s Epistle To The Galatians</vt:lpstr>
      <vt:lpstr>PowerPoint Presentation</vt:lpstr>
      <vt:lpstr>PowerPoint Presentation</vt:lpstr>
      <vt:lpstr>Paul’s Epistle To The Galatians</vt:lpstr>
      <vt:lpstr>Paul’s Epistle To The Galatians</vt:lpstr>
      <vt:lpstr>Paul’s Epistle To The Galatians</vt:lpstr>
      <vt:lpstr>Paul’s Epistle To The Galatians</vt:lpstr>
      <vt:lpstr>Paul’s Epistle To The Galatians</vt:lpstr>
      <vt:lpstr>Paul’s Epistle To The Galatians</vt:lpstr>
      <vt:lpstr>Paul’s Epistle To The Galatians</vt:lpstr>
      <vt:lpstr>Paul’s Epistle To The Galatians</vt:lpstr>
      <vt:lpstr>Paul’s Epistle To The Galatians</vt:lpstr>
      <vt:lpstr>Paul’s Epistle To The Galatians</vt:lpstr>
      <vt:lpstr>Paul’s Epistle To The Galatians</vt:lpstr>
      <vt:lpstr>Paul’s Epistle To The Galatians</vt:lpstr>
      <vt:lpstr>Paul’s Epistle To The Galatians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Smith</dc:creator>
  <cp:lastModifiedBy>Jeff Smith</cp:lastModifiedBy>
  <cp:revision>45</cp:revision>
  <dcterms:created xsi:type="dcterms:W3CDTF">2018-03-03T04:26:35Z</dcterms:created>
  <dcterms:modified xsi:type="dcterms:W3CDTF">2018-03-04T14:06:17Z</dcterms:modified>
</cp:coreProperties>
</file>