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2"/>
  </p:notesMasterIdLst>
  <p:handoutMasterIdLst>
    <p:handoutMasterId r:id="rId13"/>
  </p:handoutMasterIdLst>
  <p:sldIdLst>
    <p:sldId id="256" r:id="rId2"/>
    <p:sldId id="293" r:id="rId3"/>
    <p:sldId id="307" r:id="rId4"/>
    <p:sldId id="308" r:id="rId5"/>
    <p:sldId id="313" r:id="rId6"/>
    <p:sldId id="302" r:id="rId7"/>
    <p:sldId id="309" r:id="rId8"/>
    <p:sldId id="310" r:id="rId9"/>
    <p:sldId id="311" r:id="rId10"/>
    <p:sldId id="312" r:id="rId11"/>
  </p:sldIdLst>
  <p:sldSz cx="9144000" cy="6858000" type="screen4x3"/>
  <p:notesSz cx="7023100" cy="93091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Felix Titling" panose="04060505060202020A04" pitchFamily="82" charset="0"/>
      <p:regular r:id="rId20"/>
    </p:embeddedFont>
    <p:embeddedFont>
      <p:font typeface="Footlight MT Light" panose="0204060206030A020304" pitchFamily="18" charset="0"/>
      <p:regular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261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243" autoAdjust="0"/>
  </p:normalViewPr>
  <p:slideViewPr>
    <p:cSldViewPr snapToGrid="0">
      <p:cViewPr varScale="1">
        <p:scale>
          <a:sx n="75" d="100"/>
          <a:sy n="75" d="100"/>
        </p:scale>
        <p:origin x="54"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21669B-5564-4FE4-87DC-576B5B0D6FE1}"/>
              </a:ext>
            </a:extLst>
          </p:cNvPr>
          <p:cNvSpPr>
            <a:spLocks noGrp="1"/>
          </p:cNvSpPr>
          <p:nvPr>
            <p:ph type="hdr" sz="quarter"/>
          </p:nvPr>
        </p:nvSpPr>
        <p:spPr>
          <a:xfrm>
            <a:off x="1" y="3"/>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a:extLst>
              <a:ext uri="{FF2B5EF4-FFF2-40B4-BE49-F238E27FC236}">
                <a16:creationId xmlns:a16="http://schemas.microsoft.com/office/drawing/2014/main" id="{1201550C-792A-4A92-9F98-BE9D601B8A7E}"/>
              </a:ext>
            </a:extLst>
          </p:cNvPr>
          <p:cNvSpPr>
            <a:spLocks noGrp="1"/>
          </p:cNvSpPr>
          <p:nvPr>
            <p:ph type="dt" sz="quarter" idx="1"/>
          </p:nvPr>
        </p:nvSpPr>
        <p:spPr>
          <a:xfrm>
            <a:off x="3978275" y="3"/>
            <a:ext cx="3043238" cy="466725"/>
          </a:xfrm>
          <a:prstGeom prst="rect">
            <a:avLst/>
          </a:prstGeom>
        </p:spPr>
        <p:txBody>
          <a:bodyPr vert="horz" lIns="91431" tIns="45715" rIns="91431" bIns="45715" rtlCol="0"/>
          <a:lstStyle>
            <a:lvl1pPr algn="r">
              <a:defRPr sz="1200"/>
            </a:lvl1pPr>
          </a:lstStyle>
          <a:p>
            <a:fld id="{7EFAC260-D412-494D-84C4-5BFBABE44868}" type="datetimeFigureOut">
              <a:rPr lang="en-US" smtClean="0"/>
              <a:t>7/20/2018</a:t>
            </a:fld>
            <a:endParaRPr lang="en-US"/>
          </a:p>
        </p:txBody>
      </p:sp>
      <p:sp>
        <p:nvSpPr>
          <p:cNvPr id="4" name="Footer Placeholder 3">
            <a:extLst>
              <a:ext uri="{FF2B5EF4-FFF2-40B4-BE49-F238E27FC236}">
                <a16:creationId xmlns:a16="http://schemas.microsoft.com/office/drawing/2014/main" id="{8ECDA87B-833A-47F4-97CB-180FDFAC4989}"/>
              </a:ext>
            </a:extLst>
          </p:cNvPr>
          <p:cNvSpPr>
            <a:spLocks noGrp="1"/>
          </p:cNvSpPr>
          <p:nvPr>
            <p:ph type="ftr" sz="quarter" idx="2"/>
          </p:nvPr>
        </p:nvSpPr>
        <p:spPr>
          <a:xfrm>
            <a:off x="1" y="8842378"/>
            <a:ext cx="3043238" cy="466725"/>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2D1480-1FE3-4ED5-B13D-579BD6198E60}"/>
              </a:ext>
            </a:extLst>
          </p:cNvPr>
          <p:cNvSpPr>
            <a:spLocks noGrp="1"/>
          </p:cNvSpPr>
          <p:nvPr>
            <p:ph type="sldNum" sz="quarter" idx="3"/>
          </p:nvPr>
        </p:nvSpPr>
        <p:spPr>
          <a:xfrm>
            <a:off x="3978275" y="8842378"/>
            <a:ext cx="3043238" cy="466725"/>
          </a:xfrm>
          <a:prstGeom prst="rect">
            <a:avLst/>
          </a:prstGeom>
        </p:spPr>
        <p:txBody>
          <a:bodyPr vert="horz" lIns="91431" tIns="45715" rIns="91431" bIns="45715" rtlCol="0" anchor="b"/>
          <a:lstStyle>
            <a:lvl1pPr algn="r">
              <a:defRPr sz="1200"/>
            </a:lvl1pPr>
          </a:lstStyle>
          <a:p>
            <a:fld id="{9CDBC352-D66B-4D37-BC86-F756FA7BE22F}" type="slidenum">
              <a:rPr lang="en-US" smtClean="0"/>
              <a:t>‹#›</a:t>
            </a:fld>
            <a:endParaRPr lang="en-US"/>
          </a:p>
        </p:txBody>
      </p:sp>
    </p:spTree>
    <p:extLst>
      <p:ext uri="{BB962C8B-B14F-4D97-AF65-F5344CB8AC3E}">
        <p14:creationId xmlns:p14="http://schemas.microsoft.com/office/powerpoint/2010/main" val="3712182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78275" y="3"/>
            <a:ext cx="3043238" cy="466725"/>
          </a:xfrm>
          <a:prstGeom prst="rect">
            <a:avLst/>
          </a:prstGeom>
        </p:spPr>
        <p:txBody>
          <a:bodyPr vert="horz" lIns="91431" tIns="45715" rIns="91431" bIns="45715" rtlCol="0"/>
          <a:lstStyle>
            <a:lvl1pPr algn="r">
              <a:defRPr sz="1200"/>
            </a:lvl1pPr>
          </a:lstStyle>
          <a:p>
            <a:fld id="{77F9F9E3-FCE5-4E09-8C48-68D2531795D7}" type="datetimeFigureOut">
              <a:rPr lang="en-US" smtClean="0"/>
              <a:t>7/20/2018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7" y="4479925"/>
            <a:ext cx="5619750" cy="3665538"/>
          </a:xfrm>
          <a:prstGeom prst="rect">
            <a:avLst/>
          </a:prstGeom>
        </p:spPr>
        <p:txBody>
          <a:bodyPr vert="horz" lIns="91431" tIns="45715" rIns="91431"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378"/>
            <a:ext cx="3043238" cy="466725"/>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8"/>
            <a:ext cx="3043238" cy="466725"/>
          </a:xfrm>
          <a:prstGeom prst="rect">
            <a:avLst/>
          </a:prstGeom>
        </p:spPr>
        <p:txBody>
          <a:bodyPr vert="horz" lIns="91431" tIns="45715" rIns="91431" bIns="45715" rtlCol="0" anchor="b"/>
          <a:lstStyle>
            <a:lvl1pPr algn="r">
              <a:defRPr sz="1200"/>
            </a:lvl1pPr>
          </a:lstStyle>
          <a:p>
            <a:fld id="{5BE52134-5C42-4829-99C4-08F8ECAB9A8E}" type="slidenum">
              <a:rPr lang="en-US" smtClean="0"/>
              <a:t>‹#›</a:t>
            </a:fld>
            <a:endParaRPr lang="en-US"/>
          </a:p>
        </p:txBody>
      </p:sp>
    </p:spTree>
    <p:extLst>
      <p:ext uri="{BB962C8B-B14F-4D97-AF65-F5344CB8AC3E}">
        <p14:creationId xmlns:p14="http://schemas.microsoft.com/office/powerpoint/2010/main" val="2922638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52134-5C42-4829-99C4-08F8ECAB9A8E}" type="slidenum">
              <a:rPr lang="en-US" smtClean="0"/>
              <a:t>1</a:t>
            </a:fld>
            <a:endParaRPr lang="en-US"/>
          </a:p>
        </p:txBody>
      </p:sp>
    </p:spTree>
    <p:extLst>
      <p:ext uri="{BB962C8B-B14F-4D97-AF65-F5344CB8AC3E}">
        <p14:creationId xmlns:p14="http://schemas.microsoft.com/office/powerpoint/2010/main" val="4247440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52134-5C42-4829-99C4-08F8ECAB9A8E}" type="slidenum">
              <a:rPr lang="en-US" smtClean="0"/>
              <a:t>2</a:t>
            </a:fld>
            <a:endParaRPr lang="en-US"/>
          </a:p>
        </p:txBody>
      </p:sp>
    </p:spTree>
    <p:extLst>
      <p:ext uri="{BB962C8B-B14F-4D97-AF65-F5344CB8AC3E}">
        <p14:creationId xmlns:p14="http://schemas.microsoft.com/office/powerpoint/2010/main" val="359356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52134-5C42-4829-99C4-08F8ECAB9A8E}" type="slidenum">
              <a:rPr lang="en-US" smtClean="0"/>
              <a:t>3</a:t>
            </a:fld>
            <a:endParaRPr lang="en-US"/>
          </a:p>
        </p:txBody>
      </p:sp>
    </p:spTree>
    <p:extLst>
      <p:ext uri="{BB962C8B-B14F-4D97-AF65-F5344CB8AC3E}">
        <p14:creationId xmlns:p14="http://schemas.microsoft.com/office/powerpoint/2010/main" val="162377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dirty="0"/>
              <a:t>Proverbs 3:12  For whom the LORD loves He corrects, Just as a father the son in whom he delights.</a:t>
            </a:r>
          </a:p>
        </p:txBody>
      </p:sp>
      <p:sp>
        <p:nvSpPr>
          <p:cNvPr id="4" name="Slide Number Placeholder 3"/>
          <p:cNvSpPr>
            <a:spLocks noGrp="1"/>
          </p:cNvSpPr>
          <p:nvPr>
            <p:ph type="sldNum" sz="quarter" idx="10"/>
          </p:nvPr>
        </p:nvSpPr>
        <p:spPr/>
        <p:txBody>
          <a:bodyPr/>
          <a:lstStyle/>
          <a:p>
            <a:fld id="{5BE52134-5C42-4829-99C4-08F8ECAB9A8E}" type="slidenum">
              <a:rPr lang="en-US" smtClean="0"/>
              <a:t>4</a:t>
            </a:fld>
            <a:endParaRPr lang="en-US"/>
          </a:p>
        </p:txBody>
      </p:sp>
    </p:spTree>
    <p:extLst>
      <p:ext uri="{BB962C8B-B14F-4D97-AF65-F5344CB8AC3E}">
        <p14:creationId xmlns:p14="http://schemas.microsoft.com/office/powerpoint/2010/main" val="3408779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9863" y="1173163"/>
            <a:ext cx="4222750" cy="31686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52134-5C42-4829-99C4-08F8ECAB9A8E}" type="slidenum">
              <a:rPr lang="en-US" smtClean="0"/>
              <a:t>5</a:t>
            </a:fld>
            <a:endParaRPr lang="en-US"/>
          </a:p>
        </p:txBody>
      </p:sp>
    </p:spTree>
    <p:extLst>
      <p:ext uri="{BB962C8B-B14F-4D97-AF65-F5344CB8AC3E}">
        <p14:creationId xmlns:p14="http://schemas.microsoft.com/office/powerpoint/2010/main" val="451139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52134-5C42-4829-99C4-08F8ECAB9A8E}" type="slidenum">
              <a:rPr lang="en-US" smtClean="0"/>
              <a:t>6</a:t>
            </a:fld>
            <a:endParaRPr lang="en-US"/>
          </a:p>
        </p:txBody>
      </p:sp>
    </p:spTree>
    <p:extLst>
      <p:ext uri="{BB962C8B-B14F-4D97-AF65-F5344CB8AC3E}">
        <p14:creationId xmlns:p14="http://schemas.microsoft.com/office/powerpoint/2010/main" val="53504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52134-5C42-4829-99C4-08F8ECAB9A8E}" type="slidenum">
              <a:rPr lang="en-US" smtClean="0"/>
              <a:t>7</a:t>
            </a:fld>
            <a:endParaRPr lang="en-US"/>
          </a:p>
        </p:txBody>
      </p:sp>
    </p:spTree>
    <p:extLst>
      <p:ext uri="{BB962C8B-B14F-4D97-AF65-F5344CB8AC3E}">
        <p14:creationId xmlns:p14="http://schemas.microsoft.com/office/powerpoint/2010/main" val="253443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52134-5C42-4829-99C4-08F8ECAB9A8E}" type="slidenum">
              <a:rPr lang="en-US" smtClean="0"/>
              <a:t>9</a:t>
            </a:fld>
            <a:endParaRPr lang="en-US"/>
          </a:p>
        </p:txBody>
      </p:sp>
    </p:spTree>
    <p:extLst>
      <p:ext uri="{BB962C8B-B14F-4D97-AF65-F5344CB8AC3E}">
        <p14:creationId xmlns:p14="http://schemas.microsoft.com/office/powerpoint/2010/main" val="220695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63D49B-A7F6-41A4-A458-A2968993628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122605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3D49B-A7F6-41A4-A458-A2968993628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176134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3D49B-A7F6-41A4-A458-A2968993628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326887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3D49B-A7F6-41A4-A458-A2968993628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150403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63D49B-A7F6-41A4-A458-A2968993628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158528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63D49B-A7F6-41A4-A458-A2968993628F}"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242599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63D49B-A7F6-41A4-A458-A2968993628F}" type="datetimeFigureOut">
              <a:rPr lang="en-US" smtClean="0"/>
              <a:t>7/20/2018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166729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63D49B-A7F6-41A4-A458-A2968993628F}" type="datetimeFigureOut">
              <a:rPr lang="en-US" smtClean="0"/>
              <a:t>7/20/2018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234292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3D49B-A7F6-41A4-A458-A2968993628F}" type="datetimeFigureOut">
              <a:rPr lang="en-US" smtClean="0"/>
              <a:t>7/20/2018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322488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3D49B-A7F6-41A4-A458-A2968993628F}"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260567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3D49B-A7F6-41A4-A458-A2968993628F}"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F071B-DD8D-449E-805E-97BF32811B50}" type="slidenum">
              <a:rPr lang="en-US" smtClean="0"/>
              <a:t>‹#›</a:t>
            </a:fld>
            <a:endParaRPr lang="en-US"/>
          </a:p>
        </p:txBody>
      </p:sp>
    </p:spTree>
    <p:extLst>
      <p:ext uri="{BB962C8B-B14F-4D97-AF65-F5344CB8AC3E}">
        <p14:creationId xmlns:p14="http://schemas.microsoft.com/office/powerpoint/2010/main" val="265359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3D49B-A7F6-41A4-A458-A2968993628F}" type="datetimeFigureOut">
              <a:rPr lang="en-US" smtClean="0"/>
              <a:t>7/20/2018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F071B-DD8D-449E-805E-97BF32811B50}" type="slidenum">
              <a:rPr lang="en-US" smtClean="0"/>
              <a:t>‹#›</a:t>
            </a:fld>
            <a:endParaRPr lang="en-US"/>
          </a:p>
        </p:txBody>
      </p:sp>
    </p:spTree>
    <p:extLst>
      <p:ext uri="{BB962C8B-B14F-4D97-AF65-F5344CB8AC3E}">
        <p14:creationId xmlns:p14="http://schemas.microsoft.com/office/powerpoint/2010/main" val="4165791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04C9AE3A-788B-4374-84AD-8C467BDBC91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9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9552"/>
            <a:ext cx="9144000" cy="686755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9D6B49C8-7E2E-4503-8106-9E78F3C627D9}"/>
              </a:ext>
            </a:extLst>
          </p:cNvPr>
          <p:cNvSpPr>
            <a:spLocks noGrp="1"/>
          </p:cNvSpPr>
          <p:nvPr>
            <p:ph type="subTitle" idx="1"/>
          </p:nvPr>
        </p:nvSpPr>
        <p:spPr>
          <a:xfrm>
            <a:off x="231544" y="5447763"/>
            <a:ext cx="8259745" cy="1410237"/>
          </a:xfrm>
        </p:spPr>
        <p:txBody>
          <a:bodyPr anchor="ctr">
            <a:normAutofit/>
          </a:bodyPr>
          <a:lstStyle/>
          <a:p>
            <a:pPr>
              <a:spcBef>
                <a:spcPts val="300"/>
              </a:spcBef>
            </a:pPr>
            <a:r>
              <a:rPr lang="en-US" sz="3600" b="1" i="1" dirty="0">
                <a:solidFill>
                  <a:srgbClr val="261300"/>
                </a:solidFill>
                <a:latin typeface="Footlight MT Light" panose="0204060206030A020304" pitchFamily="18" charset="0"/>
              </a:rPr>
              <a:t>Judgment Upon Judah and the Nations </a:t>
            </a:r>
          </a:p>
          <a:p>
            <a:pPr>
              <a:spcBef>
                <a:spcPts val="300"/>
              </a:spcBef>
            </a:pPr>
            <a:r>
              <a:rPr lang="en-US" sz="3200" dirty="0">
                <a:solidFill>
                  <a:srgbClr val="261300"/>
                </a:solidFill>
                <a:latin typeface="Footlight MT Light" panose="0204060206030A020304" pitchFamily="18" charset="0"/>
              </a:rPr>
              <a:t>Jeremiah chapters 24-25</a:t>
            </a:r>
          </a:p>
        </p:txBody>
      </p:sp>
    </p:spTree>
    <p:extLst>
      <p:ext uri="{BB962C8B-B14F-4D97-AF65-F5344CB8AC3E}">
        <p14:creationId xmlns:p14="http://schemas.microsoft.com/office/powerpoint/2010/main" val="19915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C5a0Vls16uda-JaPeqz0rMPbYyEP_F1C0gRkouAO9BeBYEztCIdcG4X0EhYbX20UMbP-7UH3mV0xhJdtIWWKpHhWwj9A6mkmAs2V5monkcqkuCcgFx5pKz-_uhcXs4ayveU1F-mstFYufp-UBMvaLBcL5Fd8NA3249EEzNqnBqHcSAacW2-IV615mLJAZD19DgjoZXZWRNAWqBqUWXm3GaGdv75Q-R-g5KGkEPdfXXF0_8Ipx4Ny2HH2k7enCZtBAsKWpWITvhZQOzdbCJk6M7Y0uumMRFwe_hTD3Rc--njoYppEj1tk4m4qb8PJft9BtSirV5jB_Ej4BKn7JjOuqSFd_db30kPr9QKEXBXY_XQZR2Nc9sSydXkZcfSBSbIkEaMIY_mJdzr18eiVHqIk7oRKK_dcInXIRSBOMawweqAwzD9rhTwlpSuWoyEwV2SwkB_iXJY1GlNVFWeUBtVEvsEUqWHlNgD0iO4qNr_u5lhRO5nCtBXSbv4CE0LEwp0o4bHbP2OkDDnHOGzUO1gU0Dkfw6AJk2BdjI11jgkGEnAX2qEeMjZIe2dS32d9OoO2a6Vra4FdJepxVJ8DDbkxa6W2yIvJcFtT66s2s_2=w1233-h893-no">
            <a:extLst>
              <a:ext uri="{FF2B5EF4-FFF2-40B4-BE49-F238E27FC236}">
                <a16:creationId xmlns:a16="http://schemas.microsoft.com/office/drawing/2014/main" id="{F0D711FB-5D69-4620-857C-A2B6DD864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F27BC4-6D3D-45BC-9E9B-91F9DB8EB95F}"/>
              </a:ext>
            </a:extLst>
          </p:cNvPr>
          <p:cNvSpPr>
            <a:spLocks noGrp="1"/>
          </p:cNvSpPr>
          <p:nvPr>
            <p:ph idx="1"/>
          </p:nvPr>
        </p:nvSpPr>
        <p:spPr>
          <a:xfrm>
            <a:off x="2083239" y="330200"/>
            <a:ext cx="6921062" cy="7543800"/>
          </a:xfrm>
        </p:spPr>
        <p:txBody>
          <a:bodyPr>
            <a:normAutofit/>
          </a:bodyPr>
          <a:lstStyle/>
          <a:p>
            <a:pPr marL="0" indent="0" algn="ctr">
              <a:buNone/>
            </a:pPr>
            <a:r>
              <a:rPr lang="en-US" sz="3200" i="1" dirty="0">
                <a:solidFill>
                  <a:schemeClr val="bg1"/>
                </a:solidFill>
              </a:rPr>
              <a:t>“…the peaceful dwellings are cut down because of the fierce anger of the LORD.  He has left His lair like the lion” (</a:t>
            </a:r>
            <a:r>
              <a:rPr lang="en-US" sz="3200" i="1" dirty="0" err="1">
                <a:solidFill>
                  <a:schemeClr val="bg1"/>
                </a:solidFill>
              </a:rPr>
              <a:t>Jer</a:t>
            </a:r>
            <a:r>
              <a:rPr lang="en-US" sz="3200" i="1" dirty="0">
                <a:solidFill>
                  <a:schemeClr val="bg1"/>
                </a:solidFill>
              </a:rPr>
              <a:t> 25:37-38)</a:t>
            </a:r>
          </a:p>
          <a:p>
            <a:pPr marL="0" indent="0" algn="ctr">
              <a:buNone/>
            </a:pPr>
            <a:endParaRPr lang="en-US" sz="3200" i="1" dirty="0">
              <a:solidFill>
                <a:schemeClr val="bg1"/>
              </a:solidFill>
            </a:endParaRPr>
          </a:p>
          <a:p>
            <a:pPr marL="0" indent="0" algn="ctr">
              <a:buNone/>
            </a:pPr>
            <a:endParaRPr lang="en-US" sz="3200" i="1" dirty="0">
              <a:solidFill>
                <a:schemeClr val="bg1"/>
              </a:solidFill>
            </a:endParaRPr>
          </a:p>
          <a:p>
            <a:pPr marL="0" indent="0" algn="ctr">
              <a:buNone/>
            </a:pPr>
            <a:endParaRPr lang="en-US" sz="3200" i="1" dirty="0">
              <a:solidFill>
                <a:schemeClr val="bg1"/>
              </a:solidFill>
            </a:endParaRPr>
          </a:p>
          <a:p>
            <a:pPr marL="0" indent="0" algn="ctr">
              <a:buNone/>
            </a:pPr>
            <a:endParaRPr lang="en-US" sz="3200" i="1" dirty="0">
              <a:solidFill>
                <a:schemeClr val="bg1"/>
              </a:solidFill>
            </a:endParaRPr>
          </a:p>
          <a:p>
            <a:pPr marL="0" indent="0" algn="ctr">
              <a:buNone/>
            </a:pPr>
            <a:endParaRPr lang="en-US" sz="3200" i="1" dirty="0">
              <a:solidFill>
                <a:schemeClr val="bg1"/>
              </a:solidFill>
            </a:endParaRPr>
          </a:p>
          <a:p>
            <a:pPr marL="0" indent="0" algn="ctr">
              <a:buNone/>
            </a:pPr>
            <a:endParaRPr lang="en-US" sz="3200" i="1" dirty="0">
              <a:solidFill>
                <a:schemeClr val="bg1"/>
              </a:solidFill>
            </a:endParaRPr>
          </a:p>
          <a:p>
            <a:pPr marL="0" indent="0" algn="r">
              <a:buNone/>
            </a:pPr>
            <a:endParaRPr lang="en-US" sz="3200" i="1" dirty="0">
              <a:solidFill>
                <a:schemeClr val="bg1"/>
              </a:solidFill>
            </a:endParaRPr>
          </a:p>
          <a:p>
            <a:pPr marL="0" indent="0" algn="r">
              <a:buNone/>
            </a:pPr>
            <a:r>
              <a:rPr lang="en-US" sz="2400" i="1" dirty="0"/>
              <a:t>Photo by Steve Klein</a:t>
            </a:r>
          </a:p>
        </p:txBody>
      </p:sp>
    </p:spTree>
    <p:extLst>
      <p:ext uri="{BB962C8B-B14F-4D97-AF65-F5344CB8AC3E}">
        <p14:creationId xmlns:p14="http://schemas.microsoft.com/office/powerpoint/2010/main" val="168186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C6E4-CF19-487F-A3A2-15E8E4D883AF}"/>
              </a:ext>
            </a:extLst>
          </p:cNvPr>
          <p:cNvSpPr>
            <a:spLocks noGrp="1"/>
          </p:cNvSpPr>
          <p:nvPr>
            <p:ph type="title"/>
          </p:nvPr>
        </p:nvSpPr>
        <p:spPr>
          <a:xfrm>
            <a:off x="231112" y="138999"/>
            <a:ext cx="8510954" cy="1325563"/>
          </a:xfrm>
        </p:spPr>
        <p:txBody>
          <a:bodyPr>
            <a:normAutofit/>
          </a:bodyPr>
          <a:lstStyle/>
          <a:p>
            <a:r>
              <a:rPr lang="en-US" sz="4000" dirty="0">
                <a:effectLst>
                  <a:outerShdw blurRad="38100" dist="38100" dir="2700000" algn="tl">
                    <a:srgbClr val="000000">
                      <a:alpha val="43137"/>
                    </a:srgbClr>
                  </a:outerShdw>
                </a:effectLst>
                <a:latin typeface="Felix Titling" panose="04060505060202020A04" pitchFamily="82" charset="0"/>
              </a:rPr>
              <a:t>Judgment Upon Judah and the Nations </a:t>
            </a:r>
            <a:r>
              <a:rPr lang="en-US" sz="4000" dirty="0">
                <a:effectLst>
                  <a:outerShdw blurRad="38100" dist="38100" dir="2700000" algn="tl">
                    <a:srgbClr val="000000">
                      <a:alpha val="43137"/>
                    </a:srgbClr>
                  </a:outerShdw>
                </a:effectLst>
                <a:latin typeface="Footlight MT Light" panose="0204060206030A020304" pitchFamily="18" charset="0"/>
              </a:rPr>
              <a:t>(Jeremiah 24-25)</a:t>
            </a:r>
            <a:endParaRPr lang="en-US" dirty="0">
              <a:latin typeface="Footlight MT Light" panose="0204060206030A020304" pitchFamily="18" charset="0"/>
            </a:endParaRPr>
          </a:p>
        </p:txBody>
      </p:sp>
      <p:sp>
        <p:nvSpPr>
          <p:cNvPr id="3" name="Content Placeholder 2">
            <a:extLst>
              <a:ext uri="{FF2B5EF4-FFF2-40B4-BE49-F238E27FC236}">
                <a16:creationId xmlns:a16="http://schemas.microsoft.com/office/drawing/2014/main" id="{2ACDC6A8-07C5-44F2-AF76-1E9804425497}"/>
              </a:ext>
            </a:extLst>
          </p:cNvPr>
          <p:cNvSpPr>
            <a:spLocks noGrp="1"/>
          </p:cNvSpPr>
          <p:nvPr>
            <p:ph idx="1"/>
          </p:nvPr>
        </p:nvSpPr>
        <p:spPr>
          <a:xfrm>
            <a:off x="110531" y="1342214"/>
            <a:ext cx="8802357" cy="5702531"/>
          </a:xfrm>
        </p:spPr>
        <p:txBody>
          <a:bodyPr>
            <a:normAutofit fontScale="92500" lnSpcReduction="20000"/>
          </a:bodyPr>
          <a:lstStyle/>
          <a:p>
            <a:pPr marL="276225" indent="-276225"/>
            <a:r>
              <a:rPr lang="en-US" sz="3600" dirty="0"/>
              <a:t>The events described in this chapter took place sometime after Jeconiah had been taken to Babylon by Nebuchadnezzar in 597 B.C. but before the destruction of the city of Jerusalem and the capture of Zedekiah in 586 B.C. </a:t>
            </a:r>
          </a:p>
          <a:p>
            <a:pPr marL="276225" indent="-276225"/>
            <a:r>
              <a:rPr lang="en-US" sz="3600" dirty="0"/>
              <a:t>Jeremiah has a vision of two baskets of figs. </a:t>
            </a:r>
          </a:p>
          <a:p>
            <a:pPr marL="566738" lvl="1" indent="-284163"/>
            <a:r>
              <a:rPr lang="en-US" sz="3200" i="1" dirty="0">
                <a:solidFill>
                  <a:srgbClr val="C00000"/>
                </a:solidFill>
                <a:effectLst>
                  <a:outerShdw blurRad="38100" dist="38100" dir="2700000" algn="tl">
                    <a:srgbClr val="000000">
                      <a:alpha val="43137"/>
                    </a:srgbClr>
                  </a:outerShdw>
                </a:effectLst>
              </a:rPr>
              <a:t>One basket contained very good figs, and another basket had very bad figs that could not be eaten. </a:t>
            </a:r>
          </a:p>
          <a:p>
            <a:pPr marL="566738" lvl="1" indent="-284163"/>
            <a:r>
              <a:rPr lang="en-US" sz="3200" i="1" dirty="0">
                <a:solidFill>
                  <a:srgbClr val="C00000"/>
                </a:solidFill>
                <a:effectLst>
                  <a:outerShdw blurRad="38100" dist="38100" dir="2700000" algn="tl">
                    <a:srgbClr val="000000">
                      <a:alpha val="43137"/>
                    </a:srgbClr>
                  </a:outerShdw>
                </a:effectLst>
              </a:rPr>
              <a:t>Those who were taken into exile are considered the good figs, while those left behind are the bad figs. The good figs will eventually be brought back to the land (24:4-7).</a:t>
            </a:r>
          </a:p>
          <a:p>
            <a:pPr marL="566738" lvl="1" indent="-284163"/>
            <a:r>
              <a:rPr lang="en-US" sz="3200" i="1" dirty="0">
                <a:solidFill>
                  <a:srgbClr val="C00000"/>
                </a:solidFill>
                <a:effectLst>
                  <a:outerShdw blurRad="38100" dist="38100" dir="2700000" algn="tl">
                    <a:srgbClr val="000000">
                      <a:alpha val="43137"/>
                    </a:srgbClr>
                  </a:outerShdw>
                </a:effectLst>
              </a:rPr>
              <a:t>The bad figs, including Zedekiah will be swept forever from the land. (24:8-10) </a:t>
            </a:r>
            <a:r>
              <a:rPr lang="en-US" sz="2800" dirty="0">
                <a:effectLst>
                  <a:outerShdw blurRad="38100" dist="38100" dir="2700000" algn="tl">
                    <a:srgbClr val="000000">
                      <a:alpha val="43137"/>
                    </a:srgbClr>
                  </a:outerShdw>
                </a:effectLst>
              </a:rPr>
              <a:t>[Humphries, p. 37]</a:t>
            </a:r>
          </a:p>
          <a:p>
            <a:pPr marL="733425" lvl="1" indent="-276225"/>
            <a:endParaRPr lang="en-US" sz="3200" dirty="0"/>
          </a:p>
        </p:txBody>
      </p:sp>
    </p:spTree>
    <p:extLst>
      <p:ext uri="{BB962C8B-B14F-4D97-AF65-F5344CB8AC3E}">
        <p14:creationId xmlns:p14="http://schemas.microsoft.com/office/powerpoint/2010/main" val="232123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8" descr="Related image">
            <a:extLst>
              <a:ext uri="{FF2B5EF4-FFF2-40B4-BE49-F238E27FC236}">
                <a16:creationId xmlns:a16="http://schemas.microsoft.com/office/drawing/2014/main" id="{254AC89D-E9CF-4486-ACC2-ECFB23B72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59192"/>
            <a:ext cx="5295900" cy="6739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3">
            <a:extLst>
              <a:ext uri="{FF2B5EF4-FFF2-40B4-BE49-F238E27FC236}">
                <a16:creationId xmlns:a16="http://schemas.microsoft.com/office/drawing/2014/main" id="{E16238D8-D0A3-402D-806D-4B84862AF4E1}"/>
              </a:ext>
            </a:extLst>
          </p:cNvPr>
          <p:cNvPicPr>
            <a:picLocks noChangeAspect="1"/>
          </p:cNvPicPr>
          <p:nvPr/>
        </p:nvPicPr>
        <p:blipFill>
          <a:blip r:embed="rId4"/>
          <a:stretch>
            <a:fillRect/>
          </a:stretch>
        </p:blipFill>
        <p:spPr>
          <a:xfrm>
            <a:off x="177798" y="246347"/>
            <a:ext cx="3458981" cy="2594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Related image">
            <a:extLst>
              <a:ext uri="{FF2B5EF4-FFF2-40B4-BE49-F238E27FC236}">
                <a16:creationId xmlns:a16="http://schemas.microsoft.com/office/drawing/2014/main" id="{2C9300D4-0B61-4900-BCCF-6C687343DE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98" y="3951621"/>
            <a:ext cx="3458981" cy="2461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ontent Placeholder 2">
            <a:extLst>
              <a:ext uri="{FF2B5EF4-FFF2-40B4-BE49-F238E27FC236}">
                <a16:creationId xmlns:a16="http://schemas.microsoft.com/office/drawing/2014/main" id="{0A91A7AA-89AF-42CB-8A21-14B87B57A8C5}"/>
              </a:ext>
            </a:extLst>
          </p:cNvPr>
          <p:cNvSpPr>
            <a:spLocks noGrp="1"/>
          </p:cNvSpPr>
          <p:nvPr>
            <p:ph idx="1"/>
          </p:nvPr>
        </p:nvSpPr>
        <p:spPr>
          <a:xfrm>
            <a:off x="3657935" y="0"/>
            <a:ext cx="5602948" cy="6858000"/>
          </a:xfrm>
          <a:solidFill>
            <a:schemeClr val="bg1">
              <a:alpha val="66000"/>
            </a:schemeClr>
          </a:solidFill>
        </p:spPr>
        <p:txBody>
          <a:bodyPr>
            <a:normAutofit fontScale="85000" lnSpcReduction="10000"/>
          </a:bodyPr>
          <a:lstStyle/>
          <a:p>
            <a:pPr marL="0" indent="0" algn="ctr">
              <a:buNone/>
            </a:pPr>
            <a:r>
              <a:rPr lang="en-US" sz="2900" dirty="0"/>
              <a:t>Mentioned over fifty times in Scripture, the fig tree was extremely important for both nutritional and economic reasons in ancient times. When things were well in Israel and the people prosperous, the Bible describes “every man sitting under his own fig tree” (1 Kgs 4:25). The prophets on the other hand, when predicting judgment on Israel, speak of the fig trees being destroyed.</a:t>
            </a:r>
          </a:p>
          <a:p>
            <a:pPr marL="0" indent="0" algn="ctr">
              <a:buNone/>
            </a:pPr>
            <a:endParaRPr lang="en-US" sz="400" dirty="0"/>
          </a:p>
          <a:p>
            <a:pPr marL="0" indent="0" algn="ctr">
              <a:buNone/>
            </a:pPr>
            <a:endParaRPr lang="en-US" sz="2900" dirty="0"/>
          </a:p>
          <a:p>
            <a:pPr marL="0" indent="0" algn="ctr">
              <a:buNone/>
            </a:pPr>
            <a:r>
              <a:rPr lang="en-US" sz="2900" dirty="0"/>
              <a:t>Figs, common in the Middle East today, were cultivated in Canaan before the Israelites entered the land. They were one of the seven species listed among the produce of the land God would give Israel (</a:t>
            </a:r>
            <a:r>
              <a:rPr lang="en-US" sz="2900" dirty="0" err="1"/>
              <a:t>Deut</a:t>
            </a:r>
            <a:r>
              <a:rPr lang="en-US" sz="2900" dirty="0"/>
              <a:t> 8:8). The spies brought back samples of this fruit before Israel entered the land (</a:t>
            </a:r>
            <a:r>
              <a:rPr lang="en-US" sz="2900" dirty="0" err="1"/>
              <a:t>Num</a:t>
            </a:r>
            <a:r>
              <a:rPr lang="en-US" sz="2900" dirty="0"/>
              <a:t> 13:23). Figs are both cultivated and grow wild in the region</a:t>
            </a:r>
            <a:r>
              <a:rPr lang="en-US" sz="2400" dirty="0"/>
              <a:t>. (BiblePlaces.com)</a:t>
            </a:r>
          </a:p>
        </p:txBody>
      </p:sp>
      <p:sp>
        <p:nvSpPr>
          <p:cNvPr id="6" name="TextBox 5">
            <a:extLst>
              <a:ext uri="{FF2B5EF4-FFF2-40B4-BE49-F238E27FC236}">
                <a16:creationId xmlns:a16="http://schemas.microsoft.com/office/drawing/2014/main" id="{4CCF9B56-6271-4391-A89B-2D3D4CB15F79}"/>
              </a:ext>
            </a:extLst>
          </p:cNvPr>
          <p:cNvSpPr txBox="1"/>
          <p:nvPr/>
        </p:nvSpPr>
        <p:spPr>
          <a:xfrm>
            <a:off x="359210" y="3072936"/>
            <a:ext cx="3298724" cy="646331"/>
          </a:xfrm>
          <a:prstGeom prst="rect">
            <a:avLst/>
          </a:prstGeom>
          <a:noFill/>
        </p:spPr>
        <p:txBody>
          <a:bodyPr wrap="none" rtlCol="0">
            <a:spAutoFit/>
          </a:bodyPr>
          <a:lstStyle/>
          <a:p>
            <a:r>
              <a:rPr lang="en-US" dirty="0"/>
              <a:t>Ripening figs at Shechem (above)</a:t>
            </a:r>
          </a:p>
          <a:p>
            <a:r>
              <a:rPr lang="en-US" dirty="0"/>
              <a:t>Bowls of good &amp; bad figs (below</a:t>
            </a:r>
            <a:r>
              <a:rPr lang="en-US" dirty="0">
                <a:solidFill>
                  <a:schemeClr val="bg1"/>
                </a:solidFill>
              </a:rPr>
              <a:t>)</a:t>
            </a:r>
          </a:p>
        </p:txBody>
      </p:sp>
      <p:sp>
        <p:nvSpPr>
          <p:cNvPr id="2" name="Title 1">
            <a:extLst>
              <a:ext uri="{FF2B5EF4-FFF2-40B4-BE49-F238E27FC236}">
                <a16:creationId xmlns:a16="http://schemas.microsoft.com/office/drawing/2014/main" id="{83D0E910-B339-4CB2-B8D0-3B9A6C9A566F}"/>
              </a:ext>
            </a:extLst>
          </p:cNvPr>
          <p:cNvSpPr>
            <a:spLocks noGrp="1"/>
          </p:cNvSpPr>
          <p:nvPr>
            <p:ph type="title"/>
          </p:nvPr>
        </p:nvSpPr>
        <p:spPr>
          <a:xfrm>
            <a:off x="4593287" y="3080596"/>
            <a:ext cx="3732244" cy="696808"/>
          </a:xfrm>
        </p:spPr>
        <p:txBody>
          <a:bodyPr>
            <a:normAutofit/>
          </a:bodyPr>
          <a:lstStyle/>
          <a:p>
            <a:pPr algn="ctr"/>
            <a:r>
              <a:rPr lang="en-US" b="1" dirty="0">
                <a:effectLst>
                  <a:glow rad="101600">
                    <a:schemeClr val="accent6">
                      <a:satMod val="175000"/>
                      <a:alpha val="40000"/>
                    </a:schemeClr>
                  </a:glow>
                </a:effectLst>
                <a:latin typeface="+mn-lt"/>
              </a:rPr>
              <a:t>Fig Facts</a:t>
            </a:r>
          </a:p>
        </p:txBody>
      </p:sp>
    </p:spTree>
    <p:extLst>
      <p:ext uri="{BB962C8B-B14F-4D97-AF65-F5344CB8AC3E}">
        <p14:creationId xmlns:p14="http://schemas.microsoft.com/office/powerpoint/2010/main" val="3810666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C6E4-CF19-487F-A3A2-15E8E4D883AF}"/>
              </a:ext>
            </a:extLst>
          </p:cNvPr>
          <p:cNvSpPr>
            <a:spLocks noGrp="1"/>
          </p:cNvSpPr>
          <p:nvPr>
            <p:ph type="title"/>
          </p:nvPr>
        </p:nvSpPr>
        <p:spPr>
          <a:xfrm>
            <a:off x="241299" y="138999"/>
            <a:ext cx="8763001" cy="1325563"/>
          </a:xfrm>
        </p:spPr>
        <p:txBody>
          <a:bodyPr>
            <a:normAutofit/>
          </a:bodyPr>
          <a:lstStyle/>
          <a:p>
            <a:r>
              <a:rPr lang="en-US" sz="4000" dirty="0">
                <a:effectLst>
                  <a:outerShdw blurRad="38100" dist="38100" dir="2700000" algn="tl">
                    <a:srgbClr val="000000">
                      <a:alpha val="43137"/>
                    </a:srgbClr>
                  </a:outerShdw>
                </a:effectLst>
                <a:latin typeface="Felix Titling" panose="04060505060202020A04" pitchFamily="82" charset="0"/>
              </a:rPr>
              <a:t>Judgment Upon Judah and the Nations </a:t>
            </a:r>
            <a:r>
              <a:rPr lang="en-US" sz="4000" dirty="0">
                <a:effectLst>
                  <a:outerShdw blurRad="38100" dist="38100" dir="2700000" algn="tl">
                    <a:srgbClr val="000000">
                      <a:alpha val="43137"/>
                    </a:srgbClr>
                  </a:outerShdw>
                </a:effectLst>
                <a:latin typeface="Footlight MT Light" panose="0204060206030A020304" pitchFamily="18" charset="0"/>
              </a:rPr>
              <a:t>(Jeremiah 24-25)</a:t>
            </a:r>
            <a:endParaRPr lang="en-US" dirty="0">
              <a:latin typeface="Footlight MT Light" panose="0204060206030A020304" pitchFamily="18" charset="0"/>
            </a:endParaRPr>
          </a:p>
        </p:txBody>
      </p:sp>
      <p:sp>
        <p:nvSpPr>
          <p:cNvPr id="3" name="Content Placeholder 2">
            <a:extLst>
              <a:ext uri="{FF2B5EF4-FFF2-40B4-BE49-F238E27FC236}">
                <a16:creationId xmlns:a16="http://schemas.microsoft.com/office/drawing/2014/main" id="{2ACDC6A8-07C5-44F2-AF76-1E9804425497}"/>
              </a:ext>
            </a:extLst>
          </p:cNvPr>
          <p:cNvSpPr>
            <a:spLocks noGrp="1"/>
          </p:cNvSpPr>
          <p:nvPr>
            <p:ph idx="1"/>
          </p:nvPr>
        </p:nvSpPr>
        <p:spPr>
          <a:xfrm>
            <a:off x="241299" y="1365162"/>
            <a:ext cx="8763001" cy="5679583"/>
          </a:xfrm>
        </p:spPr>
        <p:txBody>
          <a:bodyPr>
            <a:normAutofit fontScale="92500" lnSpcReduction="10000"/>
          </a:bodyPr>
          <a:lstStyle/>
          <a:p>
            <a:pPr marL="276225" indent="-276225"/>
            <a:r>
              <a:rPr lang="en-US" sz="3600" dirty="0"/>
              <a:t>How would captivity be good for the good figs? (24:5-7</a:t>
            </a:r>
            <a:r>
              <a:rPr lang="pl-PL" sz="3600" dirty="0"/>
              <a:t> 30:11; 31:18-19; 46:28; cf. </a:t>
            </a:r>
            <a:r>
              <a:rPr lang="en-US" sz="3600" dirty="0"/>
              <a:t>                       Ezekiel </a:t>
            </a:r>
            <a:r>
              <a:rPr lang="pl-PL" sz="3600" dirty="0"/>
              <a:t>11:14-21; Prov. 3:12</a:t>
            </a:r>
            <a:r>
              <a:rPr lang="en-US" sz="3600" dirty="0"/>
              <a:t>)</a:t>
            </a:r>
          </a:p>
          <a:p>
            <a:pPr marL="566738" lvl="1" indent="-284163"/>
            <a:r>
              <a:rPr lang="en-US" sz="3200" i="1" dirty="0">
                <a:solidFill>
                  <a:srgbClr val="C00000"/>
                </a:solidFill>
                <a:effectLst>
                  <a:outerShdw blurRad="38100" dist="38100" dir="2700000" algn="tl">
                    <a:srgbClr val="000000">
                      <a:alpha val="43137"/>
                    </a:srgbClr>
                  </a:outerShdw>
                </a:effectLst>
              </a:rPr>
              <a:t>How could this knowledge help you when bad things are happening in your life and you feel that the Lord is allowing or causing these things to happen? </a:t>
            </a:r>
          </a:p>
          <a:p>
            <a:pPr marL="566738" lvl="1" indent="-284163"/>
            <a:r>
              <a:rPr lang="en-US" sz="3200" dirty="0">
                <a:solidFill>
                  <a:srgbClr val="C00000"/>
                </a:solidFill>
                <a:effectLst>
                  <a:outerShdw blurRad="38100" dist="38100" dir="2700000" algn="tl">
                    <a:srgbClr val="000000">
                      <a:alpha val="43137"/>
                    </a:srgbClr>
                  </a:outerShdw>
                </a:effectLst>
              </a:rPr>
              <a:t>Hebrews 12:6-11</a:t>
            </a:r>
            <a:r>
              <a:rPr lang="en-US" sz="3200" i="1" dirty="0">
                <a:solidFill>
                  <a:srgbClr val="C00000"/>
                </a:solidFill>
                <a:effectLst>
                  <a:outerShdw blurRad="38100" dist="38100" dir="2700000" algn="tl">
                    <a:srgbClr val="000000">
                      <a:alpha val="43137"/>
                    </a:srgbClr>
                  </a:outerShdw>
                </a:effectLst>
              </a:rPr>
              <a:t>  </a:t>
            </a:r>
            <a:r>
              <a:rPr lang="en-US" sz="3200" i="1" dirty="0">
                <a:solidFill>
                  <a:srgbClr val="663300"/>
                </a:solidFill>
                <a:effectLst>
                  <a:outerShdw blurRad="38100" dist="38100" dir="2700000" algn="tl">
                    <a:srgbClr val="000000">
                      <a:alpha val="43137"/>
                    </a:srgbClr>
                  </a:outerShdw>
                </a:effectLst>
              </a:rPr>
              <a:t>“FOR WHOM THE LORD LOVES HE CHASTENS, AND SCOURGES EVERY SON WHOM HE RECEIVES.”  7  </a:t>
            </a:r>
            <a:r>
              <a:rPr lang="en-US" sz="3200" i="1" dirty="0">
                <a:solidFill>
                  <a:srgbClr val="C00000"/>
                </a:solidFill>
                <a:effectLst>
                  <a:outerShdw blurRad="38100" dist="38100" dir="2700000" algn="tl">
                    <a:srgbClr val="000000">
                      <a:alpha val="43137"/>
                    </a:srgbClr>
                  </a:outerShdw>
                </a:effectLst>
              </a:rPr>
              <a:t>If you endure chastening, God deals with you as with sons…</a:t>
            </a:r>
            <a:r>
              <a:rPr lang="en-US" sz="3200" i="1" dirty="0">
                <a:solidFill>
                  <a:srgbClr val="663300"/>
                </a:solidFill>
                <a:effectLst>
                  <a:outerShdw blurRad="38100" dist="38100" dir="2700000" algn="tl">
                    <a:srgbClr val="000000">
                      <a:alpha val="43137"/>
                    </a:srgbClr>
                  </a:outerShdw>
                </a:effectLst>
              </a:rPr>
              <a:t>Now </a:t>
            </a:r>
            <a:r>
              <a:rPr lang="en-US" sz="3200" i="1" dirty="0">
                <a:solidFill>
                  <a:srgbClr val="C00000"/>
                </a:solidFill>
                <a:effectLst>
                  <a:outerShdw blurRad="38100" dist="38100" dir="2700000" algn="tl">
                    <a:srgbClr val="000000">
                      <a:alpha val="43137"/>
                    </a:srgbClr>
                  </a:outerShdw>
                </a:effectLst>
              </a:rPr>
              <a:t>no chastening seems to be joyful for the present</a:t>
            </a:r>
            <a:r>
              <a:rPr lang="en-US" sz="3200" i="1" dirty="0">
                <a:solidFill>
                  <a:srgbClr val="663300"/>
                </a:solidFill>
                <a:effectLst>
                  <a:outerShdw blurRad="38100" dist="38100" dir="2700000" algn="tl">
                    <a:srgbClr val="000000">
                      <a:alpha val="43137"/>
                    </a:srgbClr>
                  </a:outerShdw>
                </a:effectLst>
              </a:rPr>
              <a:t>, but painful; nevertheless, </a:t>
            </a:r>
            <a:r>
              <a:rPr lang="en-US" sz="3200" i="1" dirty="0">
                <a:solidFill>
                  <a:srgbClr val="C00000"/>
                </a:solidFill>
                <a:effectLst>
                  <a:outerShdw blurRad="38100" dist="38100" dir="2700000" algn="tl">
                    <a:srgbClr val="000000">
                      <a:alpha val="43137"/>
                    </a:srgbClr>
                  </a:outerShdw>
                </a:effectLst>
              </a:rPr>
              <a:t>afterward it yields the peaceable fruit of righteousness</a:t>
            </a:r>
            <a:r>
              <a:rPr lang="en-US" sz="3200" i="1" dirty="0">
                <a:solidFill>
                  <a:srgbClr val="663300"/>
                </a:solidFill>
                <a:effectLst>
                  <a:outerShdw blurRad="38100" dist="38100" dir="2700000" algn="tl">
                    <a:srgbClr val="000000">
                      <a:alpha val="43137"/>
                    </a:srgbClr>
                  </a:outerShdw>
                </a:effectLst>
              </a:rPr>
              <a:t> to those who have been trained by it.</a:t>
            </a:r>
          </a:p>
          <a:p>
            <a:pPr marL="733425" lvl="1" indent="-276225"/>
            <a:endParaRPr lang="en-US" sz="3200" dirty="0"/>
          </a:p>
        </p:txBody>
      </p:sp>
    </p:spTree>
    <p:extLst>
      <p:ext uri="{BB962C8B-B14F-4D97-AF65-F5344CB8AC3E}">
        <p14:creationId xmlns:p14="http://schemas.microsoft.com/office/powerpoint/2010/main" val="120625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 descr="Image result for jeremiah bible map">
            <a:extLst>
              <a:ext uri="{FF2B5EF4-FFF2-40B4-BE49-F238E27FC236}">
                <a16:creationId xmlns:a16="http://schemas.microsoft.com/office/drawing/2014/main" id="{6320FBAE-A651-4CA7-8D31-E2BAF71528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650" y="148281"/>
            <a:ext cx="7696700" cy="65614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79E4B3B-6471-4C75-A6DA-4319797B95CF}"/>
              </a:ext>
            </a:extLst>
          </p:cNvPr>
          <p:cNvSpPr>
            <a:spLocks noGrp="1"/>
          </p:cNvSpPr>
          <p:nvPr>
            <p:ph type="title"/>
          </p:nvPr>
        </p:nvSpPr>
        <p:spPr>
          <a:xfrm>
            <a:off x="196644" y="4837470"/>
            <a:ext cx="2920181" cy="1764093"/>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Autofit/>
          </a:bodyPr>
          <a:lstStyle/>
          <a:p>
            <a:pPr algn="ctr"/>
            <a:r>
              <a:rPr lang="en-US" sz="2800" dirty="0">
                <a:solidFill>
                  <a:schemeClr val="bg1"/>
                </a:solidFill>
              </a:rPr>
              <a:t>Kings who reigned in the days of Jeremiah</a:t>
            </a:r>
          </a:p>
        </p:txBody>
      </p:sp>
    </p:spTree>
    <p:extLst>
      <p:ext uri="{BB962C8B-B14F-4D97-AF65-F5344CB8AC3E}">
        <p14:creationId xmlns:p14="http://schemas.microsoft.com/office/powerpoint/2010/main" val="289903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C6E4-CF19-487F-A3A2-15E8E4D883AF}"/>
              </a:ext>
            </a:extLst>
          </p:cNvPr>
          <p:cNvSpPr>
            <a:spLocks noGrp="1"/>
          </p:cNvSpPr>
          <p:nvPr>
            <p:ph type="title"/>
          </p:nvPr>
        </p:nvSpPr>
        <p:spPr>
          <a:xfrm>
            <a:off x="152399" y="138999"/>
            <a:ext cx="8572501" cy="1325563"/>
          </a:xfrm>
        </p:spPr>
        <p:txBody>
          <a:bodyPr>
            <a:normAutofit/>
          </a:bodyPr>
          <a:lstStyle/>
          <a:p>
            <a:r>
              <a:rPr lang="en-US" sz="4000" dirty="0">
                <a:effectLst>
                  <a:outerShdw blurRad="38100" dist="38100" dir="2700000" algn="tl">
                    <a:srgbClr val="000000">
                      <a:alpha val="43137"/>
                    </a:srgbClr>
                  </a:outerShdw>
                </a:effectLst>
                <a:latin typeface="Felix Titling" panose="04060505060202020A04" pitchFamily="82" charset="0"/>
              </a:rPr>
              <a:t>Judgment Upon Judah and the Nations </a:t>
            </a:r>
            <a:r>
              <a:rPr lang="en-US" sz="4000" dirty="0">
                <a:effectLst>
                  <a:outerShdw blurRad="38100" dist="38100" dir="2700000" algn="tl">
                    <a:srgbClr val="000000">
                      <a:alpha val="43137"/>
                    </a:srgbClr>
                  </a:outerShdw>
                </a:effectLst>
                <a:latin typeface="Footlight MT Light" panose="0204060206030A020304" pitchFamily="18" charset="0"/>
              </a:rPr>
              <a:t>(Jeremiah 24-25)</a:t>
            </a:r>
            <a:endParaRPr lang="en-US" dirty="0">
              <a:latin typeface="Footlight MT Light" panose="0204060206030A020304" pitchFamily="18" charset="0"/>
            </a:endParaRPr>
          </a:p>
        </p:txBody>
      </p:sp>
      <p:sp>
        <p:nvSpPr>
          <p:cNvPr id="3" name="Content Placeholder 2">
            <a:extLst>
              <a:ext uri="{FF2B5EF4-FFF2-40B4-BE49-F238E27FC236}">
                <a16:creationId xmlns:a16="http://schemas.microsoft.com/office/drawing/2014/main" id="{2ACDC6A8-07C5-44F2-AF76-1E9804425497}"/>
              </a:ext>
            </a:extLst>
          </p:cNvPr>
          <p:cNvSpPr>
            <a:spLocks noGrp="1"/>
          </p:cNvSpPr>
          <p:nvPr>
            <p:ph idx="1"/>
          </p:nvPr>
        </p:nvSpPr>
        <p:spPr>
          <a:xfrm>
            <a:off x="279400" y="1342214"/>
            <a:ext cx="8712202" cy="5702531"/>
          </a:xfrm>
        </p:spPr>
        <p:txBody>
          <a:bodyPr>
            <a:normAutofit fontScale="92500" lnSpcReduction="20000"/>
          </a:bodyPr>
          <a:lstStyle/>
          <a:p>
            <a:pPr marL="276225" indent="-276225"/>
            <a:r>
              <a:rPr lang="en-US" sz="3600" dirty="0"/>
              <a:t>Jeremiah declares God’s judgment on Judah and the nations around them for their refusal to listen to God (25:1-14)</a:t>
            </a:r>
          </a:p>
          <a:p>
            <a:pPr marL="631825" lvl="1" indent="-349250"/>
            <a:r>
              <a:rPr lang="en-US" sz="3200" i="1" dirty="0">
                <a:solidFill>
                  <a:srgbClr val="C00000"/>
                </a:solidFill>
                <a:effectLst>
                  <a:outerShdw blurRad="38100" dist="38100" dir="2700000" algn="tl">
                    <a:srgbClr val="000000">
                      <a:alpha val="43137"/>
                    </a:srgbClr>
                  </a:outerShdw>
                </a:effectLst>
              </a:rPr>
              <a:t>This prophecy is dated in the fourth year of Jehoiakim and helps us precisely date the length of Jeremiah’s prophetic work. (25:1)</a:t>
            </a:r>
          </a:p>
          <a:p>
            <a:pPr marL="631825" lvl="1" indent="-349250"/>
            <a:r>
              <a:rPr lang="en-US" sz="3200" i="1" dirty="0">
                <a:solidFill>
                  <a:srgbClr val="C00000"/>
                </a:solidFill>
                <a:effectLst>
                  <a:outerShdw blurRad="38100" dist="38100" dir="2700000" algn="tl">
                    <a:srgbClr val="000000">
                      <a:alpha val="43137"/>
                    </a:srgbClr>
                  </a:outerShdw>
                </a:effectLst>
              </a:rPr>
              <a:t>Jeremiah reminds the people of Israel that he has been preaching to them for 23 years. </a:t>
            </a:r>
          </a:p>
          <a:p>
            <a:pPr marL="631825" lvl="1" indent="-349250"/>
            <a:r>
              <a:rPr lang="en-US" sz="3200" i="1" dirty="0">
                <a:solidFill>
                  <a:srgbClr val="C00000"/>
                </a:solidFill>
                <a:effectLst>
                  <a:outerShdw blurRad="38100" dist="38100" dir="2700000" algn="tl">
                    <a:srgbClr val="000000">
                      <a:alpha val="43137"/>
                    </a:srgbClr>
                  </a:outerShdw>
                </a:effectLst>
              </a:rPr>
              <a:t>How had Judah reacted to his preaching? (25:2-3)</a:t>
            </a:r>
          </a:p>
          <a:p>
            <a:pPr marL="631825" lvl="1" indent="-349250"/>
            <a:r>
              <a:rPr lang="en-US" sz="3200" i="1" dirty="0">
                <a:solidFill>
                  <a:srgbClr val="C00000"/>
                </a:solidFill>
                <a:effectLst>
                  <a:outerShdw blurRad="38100" dist="38100" dir="2700000" algn="tl">
                    <a:srgbClr val="000000">
                      <a:alpha val="43137"/>
                    </a:srgbClr>
                  </a:outerShdw>
                </a:effectLst>
              </a:rPr>
              <a:t>What had been Judah’s reaction to the earlier prophets? (23:4-7)</a:t>
            </a:r>
          </a:p>
          <a:p>
            <a:pPr marL="631825" lvl="1" indent="-349250"/>
            <a:r>
              <a:rPr lang="en-US" sz="3200" i="1" dirty="0">
                <a:solidFill>
                  <a:srgbClr val="C00000"/>
                </a:solidFill>
                <a:effectLst>
                  <a:outerShdw blurRad="38100" dist="38100" dir="2700000" algn="tl">
                    <a:srgbClr val="000000">
                      <a:alpha val="43137"/>
                    </a:srgbClr>
                  </a:outerShdw>
                </a:effectLst>
              </a:rPr>
              <a:t>What would be Judah’s punishment and the punishment of the surrounding nations? (25:8-11)</a:t>
            </a:r>
          </a:p>
          <a:p>
            <a:pPr marL="631825" lvl="1" indent="-349250"/>
            <a:r>
              <a:rPr lang="en-US" sz="3200" i="1" dirty="0">
                <a:solidFill>
                  <a:srgbClr val="C00000"/>
                </a:solidFill>
                <a:effectLst>
                  <a:outerShdw blurRad="38100" dist="38100" dir="2700000" algn="tl">
                    <a:srgbClr val="000000">
                      <a:alpha val="43137"/>
                    </a:srgbClr>
                  </a:outerShdw>
                </a:effectLst>
              </a:rPr>
              <a:t>What would happen to Babylon after 70 years? (25:12-14)</a:t>
            </a:r>
          </a:p>
          <a:p>
            <a:pPr marL="733425" lvl="1" indent="-276225"/>
            <a:endParaRPr lang="en-US" sz="3200" dirty="0"/>
          </a:p>
        </p:txBody>
      </p:sp>
    </p:spTree>
    <p:extLst>
      <p:ext uri="{BB962C8B-B14F-4D97-AF65-F5344CB8AC3E}">
        <p14:creationId xmlns:p14="http://schemas.microsoft.com/office/powerpoint/2010/main" val="12255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C6E4-CF19-487F-A3A2-15E8E4D883AF}"/>
              </a:ext>
            </a:extLst>
          </p:cNvPr>
          <p:cNvSpPr>
            <a:spLocks noGrp="1"/>
          </p:cNvSpPr>
          <p:nvPr>
            <p:ph type="title"/>
          </p:nvPr>
        </p:nvSpPr>
        <p:spPr>
          <a:xfrm>
            <a:off x="152399" y="138999"/>
            <a:ext cx="8686801" cy="1325563"/>
          </a:xfrm>
        </p:spPr>
        <p:txBody>
          <a:bodyPr>
            <a:normAutofit/>
          </a:bodyPr>
          <a:lstStyle/>
          <a:p>
            <a:r>
              <a:rPr lang="en-US" sz="4000" dirty="0">
                <a:effectLst>
                  <a:outerShdw blurRad="38100" dist="38100" dir="2700000" algn="tl">
                    <a:srgbClr val="000000">
                      <a:alpha val="43137"/>
                    </a:srgbClr>
                  </a:outerShdw>
                </a:effectLst>
                <a:latin typeface="Felix Titling" panose="04060505060202020A04" pitchFamily="82" charset="0"/>
              </a:rPr>
              <a:t>Judgment Upon Judah and the Nations </a:t>
            </a:r>
            <a:r>
              <a:rPr lang="en-US" sz="4000" dirty="0">
                <a:effectLst>
                  <a:outerShdw blurRad="38100" dist="38100" dir="2700000" algn="tl">
                    <a:srgbClr val="000000">
                      <a:alpha val="43137"/>
                    </a:srgbClr>
                  </a:outerShdw>
                </a:effectLst>
                <a:latin typeface="Footlight MT Light" panose="0204060206030A020304" pitchFamily="18" charset="0"/>
              </a:rPr>
              <a:t>(Jeremiah 24-25)</a:t>
            </a:r>
            <a:endParaRPr lang="en-US" dirty="0">
              <a:latin typeface="Footlight MT Light" panose="0204060206030A020304" pitchFamily="18" charset="0"/>
            </a:endParaRPr>
          </a:p>
        </p:txBody>
      </p:sp>
      <p:sp>
        <p:nvSpPr>
          <p:cNvPr id="3" name="Content Placeholder 2">
            <a:extLst>
              <a:ext uri="{FF2B5EF4-FFF2-40B4-BE49-F238E27FC236}">
                <a16:creationId xmlns:a16="http://schemas.microsoft.com/office/drawing/2014/main" id="{2ACDC6A8-07C5-44F2-AF76-1E9804425497}"/>
              </a:ext>
            </a:extLst>
          </p:cNvPr>
          <p:cNvSpPr>
            <a:spLocks noGrp="1"/>
          </p:cNvSpPr>
          <p:nvPr>
            <p:ph idx="1"/>
          </p:nvPr>
        </p:nvSpPr>
        <p:spPr>
          <a:xfrm>
            <a:off x="304799" y="1464562"/>
            <a:ext cx="8686801" cy="5580183"/>
          </a:xfrm>
        </p:spPr>
        <p:txBody>
          <a:bodyPr>
            <a:normAutofit/>
          </a:bodyPr>
          <a:lstStyle/>
          <a:p>
            <a:pPr marL="276225" indent="-276225"/>
            <a:r>
              <a:rPr lang="en-US" sz="3600" dirty="0"/>
              <a:t>The nations would be made to drink of the cup of God’s wrath.  (25:15-29)</a:t>
            </a:r>
          </a:p>
          <a:p>
            <a:pPr marL="631825" lvl="1" indent="-349250"/>
            <a:r>
              <a:rPr lang="en-US" sz="3200" i="1" dirty="0">
                <a:solidFill>
                  <a:srgbClr val="C00000"/>
                </a:solidFill>
                <a:effectLst>
                  <a:outerShdw blurRad="38100" dist="38100" dir="2700000" algn="tl">
                    <a:srgbClr val="000000">
                      <a:alpha val="43137"/>
                    </a:srgbClr>
                  </a:outerShdw>
                </a:effectLst>
              </a:rPr>
              <a:t>What would be the consequence of drinking? (25:15-16, 27)</a:t>
            </a:r>
          </a:p>
          <a:p>
            <a:pPr marL="631825" lvl="1" indent="-349250"/>
            <a:r>
              <a:rPr lang="en-US" sz="3200" i="1" dirty="0">
                <a:solidFill>
                  <a:srgbClr val="C00000"/>
                </a:solidFill>
                <a:effectLst>
                  <a:outerShdw blurRad="38100" dist="38100" dir="2700000" algn="tl">
                    <a:srgbClr val="000000">
                      <a:alpha val="43137"/>
                    </a:srgbClr>
                  </a:outerShdw>
                </a:effectLst>
              </a:rPr>
              <a:t>Which nations would be made to drink the cup of God’s wrath?</a:t>
            </a:r>
          </a:p>
          <a:p>
            <a:pPr marL="631825" lvl="1" indent="-349250"/>
            <a:r>
              <a:rPr lang="en-US" sz="3200" i="1" dirty="0">
                <a:solidFill>
                  <a:srgbClr val="C00000"/>
                </a:solidFill>
                <a:effectLst>
                  <a:outerShdw blurRad="38100" dist="38100" dir="2700000" algn="tl">
                    <a:srgbClr val="000000">
                      <a:alpha val="43137"/>
                    </a:srgbClr>
                  </a:outerShdw>
                </a:effectLst>
              </a:rPr>
              <a:t>What if they refused to drink? (25:28-29)</a:t>
            </a:r>
          </a:p>
          <a:p>
            <a:pPr marL="733425" lvl="1" indent="-276225"/>
            <a:endParaRPr lang="en-US" sz="3200" dirty="0"/>
          </a:p>
        </p:txBody>
      </p:sp>
    </p:spTree>
    <p:extLst>
      <p:ext uri="{BB962C8B-B14F-4D97-AF65-F5344CB8AC3E}">
        <p14:creationId xmlns:p14="http://schemas.microsoft.com/office/powerpoint/2010/main" val="7921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7C32-1779-4303-8D7A-0C8053A321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4C3B5C-2719-4C9A-86D8-DECB0A3E6700}"/>
              </a:ext>
            </a:extLst>
          </p:cNvPr>
          <p:cNvSpPr>
            <a:spLocks noGrp="1"/>
          </p:cNvSpPr>
          <p:nvPr>
            <p:ph idx="1"/>
          </p:nvPr>
        </p:nvSpPr>
        <p:spPr/>
        <p:txBody>
          <a:bodyPr/>
          <a:lstStyle/>
          <a:p>
            <a:endParaRPr lang="en-US"/>
          </a:p>
        </p:txBody>
      </p:sp>
      <p:pic>
        <p:nvPicPr>
          <p:cNvPr id="2050" name="Picture 2" descr="Image result for jeremiah 25 cup of wrath map">
            <a:extLst>
              <a:ext uri="{FF2B5EF4-FFF2-40B4-BE49-F238E27FC236}">
                <a16:creationId xmlns:a16="http://schemas.microsoft.com/office/drawing/2014/main" id="{0AC88409-FDC6-47F5-99DB-D7E14682F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573" y="-910386"/>
            <a:ext cx="15504567" cy="98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9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C6E4-CF19-487F-A3A2-15E8E4D883AF}"/>
              </a:ext>
            </a:extLst>
          </p:cNvPr>
          <p:cNvSpPr>
            <a:spLocks noGrp="1"/>
          </p:cNvSpPr>
          <p:nvPr>
            <p:ph type="title"/>
          </p:nvPr>
        </p:nvSpPr>
        <p:spPr>
          <a:xfrm>
            <a:off x="165099" y="138999"/>
            <a:ext cx="8699501" cy="1325563"/>
          </a:xfrm>
        </p:spPr>
        <p:txBody>
          <a:bodyPr>
            <a:normAutofit/>
          </a:bodyPr>
          <a:lstStyle/>
          <a:p>
            <a:r>
              <a:rPr lang="en-US" sz="4000" dirty="0">
                <a:effectLst>
                  <a:outerShdw blurRad="38100" dist="38100" dir="2700000" algn="tl">
                    <a:srgbClr val="000000">
                      <a:alpha val="43137"/>
                    </a:srgbClr>
                  </a:outerShdw>
                </a:effectLst>
                <a:latin typeface="Felix Titling" panose="04060505060202020A04" pitchFamily="82" charset="0"/>
              </a:rPr>
              <a:t>Judgment Upon Judah and the Nations </a:t>
            </a:r>
            <a:r>
              <a:rPr lang="en-US" sz="4000" dirty="0">
                <a:effectLst>
                  <a:outerShdw blurRad="38100" dist="38100" dir="2700000" algn="tl">
                    <a:srgbClr val="000000">
                      <a:alpha val="43137"/>
                    </a:srgbClr>
                  </a:outerShdw>
                </a:effectLst>
                <a:latin typeface="Footlight MT Light" panose="0204060206030A020304" pitchFamily="18" charset="0"/>
              </a:rPr>
              <a:t>(Jeremiah 24-25)</a:t>
            </a:r>
            <a:endParaRPr lang="en-US" dirty="0">
              <a:latin typeface="Footlight MT Light" panose="0204060206030A020304" pitchFamily="18" charset="0"/>
            </a:endParaRPr>
          </a:p>
        </p:txBody>
      </p:sp>
      <p:sp>
        <p:nvSpPr>
          <p:cNvPr id="3" name="Content Placeholder 2">
            <a:extLst>
              <a:ext uri="{FF2B5EF4-FFF2-40B4-BE49-F238E27FC236}">
                <a16:creationId xmlns:a16="http://schemas.microsoft.com/office/drawing/2014/main" id="{2ACDC6A8-07C5-44F2-AF76-1E9804425497}"/>
              </a:ext>
            </a:extLst>
          </p:cNvPr>
          <p:cNvSpPr>
            <a:spLocks noGrp="1"/>
          </p:cNvSpPr>
          <p:nvPr>
            <p:ph idx="1"/>
          </p:nvPr>
        </p:nvSpPr>
        <p:spPr>
          <a:xfrm>
            <a:off x="165099" y="1294579"/>
            <a:ext cx="8813802" cy="5580183"/>
          </a:xfrm>
        </p:spPr>
        <p:txBody>
          <a:bodyPr>
            <a:normAutofit lnSpcReduction="10000"/>
          </a:bodyPr>
          <a:lstStyle/>
          <a:p>
            <a:pPr marL="276225" indent="-276225"/>
            <a:r>
              <a:rPr lang="en-US" sz="3600" dirty="0"/>
              <a:t>The nations would be made to drink of the cup of God’s wrath.  (25:15-29)</a:t>
            </a:r>
          </a:p>
          <a:p>
            <a:pPr marL="631825" lvl="1" indent="-349250"/>
            <a:r>
              <a:rPr lang="en-US" sz="3200" i="1" dirty="0">
                <a:solidFill>
                  <a:srgbClr val="C00000"/>
                </a:solidFill>
                <a:effectLst>
                  <a:outerShdw blurRad="38100" dist="38100" dir="2700000" algn="tl">
                    <a:srgbClr val="000000">
                      <a:alpha val="43137"/>
                    </a:srgbClr>
                  </a:outerShdw>
                </a:effectLst>
              </a:rPr>
              <a:t>What would be the consequence of drinking? (25:15-16, 27)</a:t>
            </a:r>
          </a:p>
          <a:p>
            <a:pPr marL="631825" lvl="1" indent="-349250"/>
            <a:r>
              <a:rPr lang="en-US" sz="3200" i="1" dirty="0">
                <a:solidFill>
                  <a:srgbClr val="C00000"/>
                </a:solidFill>
                <a:effectLst>
                  <a:outerShdw blurRad="38100" dist="38100" dir="2700000" algn="tl">
                    <a:srgbClr val="000000">
                      <a:alpha val="43137"/>
                    </a:srgbClr>
                  </a:outerShdw>
                </a:effectLst>
              </a:rPr>
              <a:t>Which nations would be made to drink the cup of God’s wrath?</a:t>
            </a:r>
          </a:p>
          <a:p>
            <a:pPr marL="631825" lvl="1" indent="-349250"/>
            <a:r>
              <a:rPr lang="en-US" sz="3200" i="1" dirty="0">
                <a:solidFill>
                  <a:srgbClr val="C00000"/>
                </a:solidFill>
                <a:effectLst>
                  <a:outerShdw blurRad="38100" dist="38100" dir="2700000" algn="tl">
                    <a:srgbClr val="000000">
                      <a:alpha val="43137"/>
                    </a:srgbClr>
                  </a:outerShdw>
                </a:effectLst>
              </a:rPr>
              <a:t>What if they refused to drink? (25:28-29)</a:t>
            </a:r>
          </a:p>
          <a:p>
            <a:pPr marL="282575" indent="-282575"/>
            <a:r>
              <a:rPr lang="en-US" sz="3600" dirty="0"/>
              <a:t>The Lord’s indignation would be felt by all the inhabitants of the earth, from nation to nation. (25:30-33)</a:t>
            </a:r>
          </a:p>
          <a:p>
            <a:pPr marL="282575" indent="-282575"/>
            <a:r>
              <a:rPr lang="en-US" sz="3600" dirty="0"/>
              <a:t>Like a mighty lion, the Lord would rise to attack the faithless shepherds (25:34-38)</a:t>
            </a:r>
          </a:p>
          <a:p>
            <a:pPr marL="733425" lvl="1" indent="-276225"/>
            <a:endParaRPr lang="en-US" sz="3200" dirty="0"/>
          </a:p>
        </p:txBody>
      </p:sp>
    </p:spTree>
    <p:extLst>
      <p:ext uri="{BB962C8B-B14F-4D97-AF65-F5344CB8AC3E}">
        <p14:creationId xmlns:p14="http://schemas.microsoft.com/office/powerpoint/2010/main" val="169703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3388</TotalTime>
  <Words>710</Words>
  <Application>Microsoft Office PowerPoint</Application>
  <PresentationFormat>On-screen Show (4:3)</PresentationFormat>
  <Paragraphs>58</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Felix Titling</vt:lpstr>
      <vt:lpstr>Footlight MT Light</vt:lpstr>
      <vt:lpstr>Calibri Light</vt:lpstr>
      <vt:lpstr>Office Theme</vt:lpstr>
      <vt:lpstr>PowerPoint Presentation</vt:lpstr>
      <vt:lpstr>Judgment Upon Judah and the Nations (Jeremiah 24-25)</vt:lpstr>
      <vt:lpstr>Fig Facts</vt:lpstr>
      <vt:lpstr>Judgment Upon Judah and the Nations (Jeremiah 24-25)</vt:lpstr>
      <vt:lpstr>Kings who reigned in the days of Jeremiah</vt:lpstr>
      <vt:lpstr>Judgment Upon Judah and the Nations (Jeremiah 24-25)</vt:lpstr>
      <vt:lpstr>Judgment Upon Judah and the Nations (Jeremiah 24-25)</vt:lpstr>
      <vt:lpstr>PowerPoint Presentation</vt:lpstr>
      <vt:lpstr>Judgment Upon Judah and the Nations (Jeremiah 24-25)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241</cp:revision>
  <cp:lastPrinted>2018-04-21T15:55:06Z</cp:lastPrinted>
  <dcterms:created xsi:type="dcterms:W3CDTF">2018-02-27T20:39:33Z</dcterms:created>
  <dcterms:modified xsi:type="dcterms:W3CDTF">2018-07-20T18:57:30Z</dcterms:modified>
</cp:coreProperties>
</file>