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256" r:id="rId2"/>
    <p:sldId id="257" r:id="rId3"/>
    <p:sldId id="284" r:id="rId4"/>
    <p:sldId id="288" r:id="rId5"/>
    <p:sldId id="285" r:id="rId6"/>
    <p:sldId id="286" r:id="rId7"/>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85" d="100"/>
          <a:sy n="85" d="100"/>
        </p:scale>
        <p:origin x="13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21669B-5564-4FE4-87DC-576B5B0D6FE1}"/>
              </a:ext>
            </a:extLst>
          </p:cNvPr>
          <p:cNvSpPr>
            <a:spLocks noGrp="1"/>
          </p:cNvSpPr>
          <p:nvPr>
            <p:ph type="hdr" sz="quarter"/>
          </p:nvPr>
        </p:nvSpPr>
        <p:spPr>
          <a:xfrm>
            <a:off x="0" y="1"/>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01550C-792A-4A92-9F98-BE9D601B8A7E}"/>
              </a:ext>
            </a:extLst>
          </p:cNvPr>
          <p:cNvSpPr>
            <a:spLocks noGrp="1"/>
          </p:cNvSpPr>
          <p:nvPr>
            <p:ph type="dt" sz="quarter" idx="1"/>
          </p:nvPr>
        </p:nvSpPr>
        <p:spPr>
          <a:xfrm>
            <a:off x="5273193" y="1"/>
            <a:ext cx="4033804" cy="352113"/>
          </a:xfrm>
          <a:prstGeom prst="rect">
            <a:avLst/>
          </a:prstGeom>
        </p:spPr>
        <p:txBody>
          <a:bodyPr vert="horz" lIns="91440" tIns="45720" rIns="91440" bIns="45720" rtlCol="0"/>
          <a:lstStyle>
            <a:lvl1pPr algn="r">
              <a:defRPr sz="1200"/>
            </a:lvl1pPr>
          </a:lstStyle>
          <a:p>
            <a:fld id="{7EFAC260-D412-494D-84C4-5BFBABE44868}" type="datetimeFigureOut">
              <a:rPr lang="en-US" smtClean="0"/>
              <a:t>6/24/2018</a:t>
            </a:fld>
            <a:endParaRPr lang="en-US"/>
          </a:p>
        </p:txBody>
      </p:sp>
      <p:sp>
        <p:nvSpPr>
          <p:cNvPr id="4" name="Footer Placeholder 3">
            <a:extLst>
              <a:ext uri="{FF2B5EF4-FFF2-40B4-BE49-F238E27FC236}">
                <a16:creationId xmlns:a16="http://schemas.microsoft.com/office/drawing/2014/main" id="{8ECDA87B-833A-47F4-97CB-180FDFAC4989}"/>
              </a:ext>
            </a:extLst>
          </p:cNvPr>
          <p:cNvSpPr>
            <a:spLocks noGrp="1"/>
          </p:cNvSpPr>
          <p:nvPr>
            <p:ph type="ftr" sz="quarter" idx="2"/>
          </p:nvPr>
        </p:nvSpPr>
        <p:spPr>
          <a:xfrm>
            <a:off x="0" y="6670988"/>
            <a:ext cx="4033804" cy="3521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2D1480-1FE3-4ED5-B13D-579BD6198E60}"/>
              </a:ext>
            </a:extLst>
          </p:cNvPr>
          <p:cNvSpPr>
            <a:spLocks noGrp="1"/>
          </p:cNvSpPr>
          <p:nvPr>
            <p:ph type="sldNum" sz="quarter" idx="3"/>
          </p:nvPr>
        </p:nvSpPr>
        <p:spPr>
          <a:xfrm>
            <a:off x="5273193" y="6670988"/>
            <a:ext cx="4033804" cy="352113"/>
          </a:xfrm>
          <a:prstGeom prst="rect">
            <a:avLst/>
          </a:prstGeom>
        </p:spPr>
        <p:txBody>
          <a:bodyPr vert="horz" lIns="91440" tIns="45720" rIns="91440" bIns="45720" rtlCol="0" anchor="b"/>
          <a:lstStyle>
            <a:lvl1pPr algn="r">
              <a:defRPr sz="1200"/>
            </a:lvl1pPr>
          </a:lstStyle>
          <a:p>
            <a:fld id="{9CDBC352-D66B-4D37-BC86-F756FA7BE22F}" type="slidenum">
              <a:rPr lang="en-US" smtClean="0"/>
              <a:t>‹#›</a:t>
            </a:fld>
            <a:endParaRPr lang="en-US"/>
          </a:p>
        </p:txBody>
      </p:sp>
    </p:spTree>
    <p:extLst>
      <p:ext uri="{BB962C8B-B14F-4D97-AF65-F5344CB8AC3E}">
        <p14:creationId xmlns:p14="http://schemas.microsoft.com/office/powerpoint/2010/main" val="371218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804" cy="352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193" y="1"/>
            <a:ext cx="4033804" cy="352113"/>
          </a:xfrm>
          <a:prstGeom prst="rect">
            <a:avLst/>
          </a:prstGeom>
        </p:spPr>
        <p:txBody>
          <a:bodyPr vert="horz" lIns="91440" tIns="45720" rIns="91440" bIns="45720" rtlCol="0"/>
          <a:lstStyle>
            <a:lvl1pPr algn="r">
              <a:defRPr sz="1200"/>
            </a:lvl1pPr>
          </a:lstStyle>
          <a:p>
            <a:fld id="{77F9F9E3-FCE5-4E09-8C48-68D2531795D7}" type="datetimeFigureOut">
              <a:rPr lang="en-US" smtClean="0"/>
              <a:t>6/24/2018</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070" y="3379807"/>
            <a:ext cx="7448963" cy="276540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988"/>
            <a:ext cx="4033804" cy="3521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193" y="6670988"/>
            <a:ext cx="4033804" cy="352113"/>
          </a:xfrm>
          <a:prstGeom prst="rect">
            <a:avLst/>
          </a:prstGeom>
        </p:spPr>
        <p:txBody>
          <a:bodyPr vert="horz" lIns="91440" tIns="45720" rIns="91440" bIns="45720" rtlCol="0" anchor="b"/>
          <a:lstStyle>
            <a:lvl1pPr algn="r">
              <a:defRPr sz="1200"/>
            </a:lvl1pPr>
          </a:lstStyle>
          <a:p>
            <a:fld id="{5BE52134-5C42-4829-99C4-08F8ECAB9A8E}" type="slidenum">
              <a:rPr lang="en-US" smtClean="0"/>
              <a:t>‹#›</a:t>
            </a:fld>
            <a:endParaRPr lang="en-US"/>
          </a:p>
        </p:txBody>
      </p:sp>
    </p:spTree>
    <p:extLst>
      <p:ext uri="{BB962C8B-B14F-4D97-AF65-F5344CB8AC3E}">
        <p14:creationId xmlns:p14="http://schemas.microsoft.com/office/powerpoint/2010/main" val="292263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2</a:t>
            </a:fld>
            <a:endParaRPr lang="en-US"/>
          </a:p>
        </p:txBody>
      </p:sp>
    </p:spTree>
    <p:extLst>
      <p:ext uri="{BB962C8B-B14F-4D97-AF65-F5344CB8AC3E}">
        <p14:creationId xmlns:p14="http://schemas.microsoft.com/office/powerpoint/2010/main" val="21290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3</a:t>
            </a:fld>
            <a:endParaRPr lang="en-US"/>
          </a:p>
        </p:txBody>
      </p:sp>
    </p:spTree>
    <p:extLst>
      <p:ext uri="{BB962C8B-B14F-4D97-AF65-F5344CB8AC3E}">
        <p14:creationId xmlns:p14="http://schemas.microsoft.com/office/powerpoint/2010/main" val="249175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5</a:t>
            </a:fld>
            <a:endParaRPr lang="en-US"/>
          </a:p>
        </p:txBody>
      </p:sp>
    </p:spTree>
    <p:extLst>
      <p:ext uri="{BB962C8B-B14F-4D97-AF65-F5344CB8AC3E}">
        <p14:creationId xmlns:p14="http://schemas.microsoft.com/office/powerpoint/2010/main" val="249604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591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6</a:t>
            </a:fld>
            <a:endParaRPr lang="en-US"/>
          </a:p>
        </p:txBody>
      </p:sp>
    </p:spTree>
    <p:extLst>
      <p:ext uri="{BB962C8B-B14F-4D97-AF65-F5344CB8AC3E}">
        <p14:creationId xmlns:p14="http://schemas.microsoft.com/office/powerpoint/2010/main" val="328564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3D49B-A7F6-41A4-A458-A2968993628F}"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342511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3D49B-A7F6-41A4-A458-A2968993628F}"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408291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3D49B-A7F6-41A4-A458-A2968993628F}" type="datetimeFigureOut">
              <a:rPr lang="en-US" smtClean="0"/>
              <a:t>6/24/2018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F071B-DD8D-449E-805E-97BF32811B50}" type="slidenum">
              <a:rPr lang="en-US" smtClean="0"/>
              <a:t>‹#›</a:t>
            </a:fld>
            <a:endParaRPr lang="en-US"/>
          </a:p>
        </p:txBody>
      </p:sp>
    </p:spTree>
    <p:extLst>
      <p:ext uri="{BB962C8B-B14F-4D97-AF65-F5344CB8AC3E}">
        <p14:creationId xmlns:p14="http://schemas.microsoft.com/office/powerpoint/2010/main" val="3429695444"/>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04C9AE3A-788B-4374-84AD-8C467BDBC9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
            <a:ext cx="9152586" cy="688625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D6B49C8-7E2E-4503-8106-9E78F3C627D9}"/>
              </a:ext>
            </a:extLst>
          </p:cNvPr>
          <p:cNvSpPr>
            <a:spLocks noGrp="1"/>
          </p:cNvSpPr>
          <p:nvPr>
            <p:ph type="subTitle" idx="1"/>
          </p:nvPr>
        </p:nvSpPr>
        <p:spPr>
          <a:xfrm>
            <a:off x="-493690" y="5293218"/>
            <a:ext cx="9646276" cy="1410237"/>
          </a:xfrm>
        </p:spPr>
        <p:txBody>
          <a:bodyPr anchor="ctr">
            <a:normAutofit/>
          </a:bodyPr>
          <a:lstStyle/>
          <a:p>
            <a:r>
              <a:rPr lang="en-US" sz="4400" i="1" dirty="0">
                <a:solidFill>
                  <a:srgbClr val="261300"/>
                </a:solidFill>
                <a:latin typeface="Footlight MT Light" panose="0204060206030A020304" pitchFamily="18" charset="0"/>
              </a:rPr>
              <a:t>The Temple Address (1)</a:t>
            </a:r>
          </a:p>
          <a:p>
            <a:r>
              <a:rPr lang="en-US" sz="3600" dirty="0">
                <a:solidFill>
                  <a:srgbClr val="261300"/>
                </a:solidFill>
                <a:latin typeface="Footlight MT Light" panose="0204060206030A020304" pitchFamily="18" charset="0"/>
              </a:rPr>
              <a:t>Jeremiah chapters 7 &amp; 8 </a:t>
            </a:r>
          </a:p>
        </p:txBody>
      </p:sp>
    </p:spTree>
    <p:extLst>
      <p:ext uri="{BB962C8B-B14F-4D97-AF65-F5344CB8AC3E}">
        <p14:creationId xmlns:p14="http://schemas.microsoft.com/office/powerpoint/2010/main" val="19915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241299" y="267789"/>
            <a:ext cx="8763001" cy="1325563"/>
          </a:xfrm>
        </p:spPr>
        <p:txBody>
          <a:bodyPr>
            <a:normAutofit fontScale="90000"/>
          </a:bodyPr>
          <a:lstStyle/>
          <a:p>
            <a:r>
              <a:rPr lang="en-US" b="1" dirty="0">
                <a:effectLst>
                  <a:outerShdw blurRad="38100" dist="38100" dir="2700000" algn="tl">
                    <a:srgbClr val="000000">
                      <a:alpha val="43137"/>
                    </a:srgbClr>
                  </a:outerShdw>
                </a:effectLst>
                <a:latin typeface="Felix Titling" panose="04060505060202020A04" pitchFamily="82" charset="0"/>
              </a:rPr>
              <a:t>The Temple Address</a:t>
            </a:r>
            <a:br>
              <a:rPr lang="en-US" b="1" dirty="0">
                <a:effectLst>
                  <a:outerShdw blurRad="38100" dist="38100" dir="2700000" algn="tl">
                    <a:srgbClr val="000000">
                      <a:alpha val="43137"/>
                    </a:srgbClr>
                  </a:outerShdw>
                </a:effectLst>
                <a:latin typeface="Felix Titling" panose="04060505060202020A04" pitchFamily="82" charset="0"/>
              </a:rPr>
            </a:br>
            <a:r>
              <a:rPr lang="en-US" sz="4000" b="1" dirty="0">
                <a:effectLst>
                  <a:outerShdw blurRad="38100" dist="38100" dir="2700000" algn="tl">
                    <a:srgbClr val="000000">
                      <a:alpha val="43137"/>
                    </a:srgbClr>
                  </a:outerShdw>
                </a:effectLst>
                <a:latin typeface="Footlight MT Light" panose="0204060206030A020304" pitchFamily="18" charset="0"/>
              </a:rPr>
              <a:t>Temple Worship does not Mask Their Evil</a:t>
            </a:r>
            <a:endParaRPr lang="en-US" dirty="0">
              <a:latin typeface="Felix Titling" panose="04060505060202020A04" pitchFamily="82"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139700" y="1593351"/>
            <a:ext cx="8763001" cy="5264650"/>
          </a:xfrm>
        </p:spPr>
        <p:txBody>
          <a:bodyPr>
            <a:normAutofit fontScale="92500" lnSpcReduction="10000"/>
          </a:bodyPr>
          <a:lstStyle/>
          <a:p>
            <a:r>
              <a:rPr lang="en-US" sz="3600" dirty="0"/>
              <a:t>Jeremiah is to proclaim these words at the entrance to the temple (7:1-2)</a:t>
            </a:r>
          </a:p>
          <a:p>
            <a:r>
              <a:rPr lang="en-US" sz="3600" dirty="0"/>
              <a:t>Judah’s trust in the temple to protect her from God’s wrath is unfounded; she must fully repent! (7:3-11</a:t>
            </a:r>
            <a:r>
              <a:rPr lang="en-US" sz="3900" dirty="0"/>
              <a:t>)</a:t>
            </a:r>
          </a:p>
          <a:p>
            <a:pPr marL="508000" lvl="1" indent="-271463"/>
            <a:r>
              <a:rPr lang="en-US" sz="3200" i="1" dirty="0">
                <a:solidFill>
                  <a:srgbClr val="C00000"/>
                </a:solidFill>
                <a:effectLst>
                  <a:outerShdw blurRad="38100" dist="38100" dir="2700000" algn="tl">
                    <a:srgbClr val="000000">
                      <a:alpha val="43137"/>
                    </a:srgbClr>
                  </a:outerShdw>
                </a:effectLst>
              </a:rPr>
              <a:t>What is significant about Judah 		                 repeating the phrase “the temple 			  of the Lord” three times?</a:t>
            </a:r>
          </a:p>
          <a:p>
            <a:pPr marL="508000" lvl="1" indent="-271463"/>
            <a:r>
              <a:rPr lang="en-US" sz="3200" i="1" dirty="0">
                <a:solidFill>
                  <a:srgbClr val="C00000"/>
                </a:solidFill>
                <a:effectLst>
                  <a:outerShdw blurRad="38100" dist="38100" dir="2700000" algn="tl">
                    <a:srgbClr val="000000">
                      <a:alpha val="43137"/>
                    </a:srgbClr>
                  </a:outerShdw>
                </a:effectLst>
              </a:rPr>
              <a:t>What sins were prevalent among 		                     the people? (7:6-9)</a:t>
            </a:r>
          </a:p>
          <a:p>
            <a:pPr marL="508000" lvl="1" indent="-271463"/>
            <a:r>
              <a:rPr lang="en-US" sz="3200" i="1" dirty="0">
                <a:solidFill>
                  <a:srgbClr val="C00000"/>
                </a:solidFill>
                <a:effectLst>
                  <a:outerShdw blurRad="38100" dist="38100" dir="2700000" algn="tl">
                    <a:srgbClr val="000000">
                      <a:alpha val="43137"/>
                    </a:srgbClr>
                  </a:outerShdw>
                </a:effectLst>
              </a:rPr>
              <a:t>Would their temple worship deliver			 them to do all these abominations?			            </a:t>
            </a:r>
          </a:p>
          <a:p>
            <a:pPr marL="508000" lvl="1" indent="-271463"/>
            <a:endParaRPr lang="en-US" sz="3500" i="1" dirty="0">
              <a:solidFill>
                <a:srgbClr val="C00000"/>
              </a:solidFill>
              <a:effectLst>
                <a:outerShdw blurRad="38100" dist="38100" dir="2700000" algn="tl">
                  <a:srgbClr val="000000">
                    <a:alpha val="43137"/>
                  </a:srgbClr>
                </a:outerShdw>
              </a:effectLst>
            </a:endParaRPr>
          </a:p>
        </p:txBody>
      </p:sp>
      <p:pic>
        <p:nvPicPr>
          <p:cNvPr id="2050" name="Picture 2" descr="Baal, displayed at Hecht Museum at Haifa University, Israel. Photo by Leon Mauldin.">
            <a:extLst>
              <a:ext uri="{FF2B5EF4-FFF2-40B4-BE49-F238E27FC236}">
                <a16:creationId xmlns:a16="http://schemas.microsoft.com/office/drawing/2014/main" id="{912213C9-25FD-4C78-9704-8738E5F11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740" y="3360759"/>
            <a:ext cx="2178131" cy="2906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2417C1-EA7E-4BCC-8361-40EC6B712CEE}"/>
              </a:ext>
            </a:extLst>
          </p:cNvPr>
          <p:cNvSpPr txBox="1"/>
          <p:nvPr/>
        </p:nvSpPr>
        <p:spPr>
          <a:xfrm>
            <a:off x="6275795" y="6211669"/>
            <a:ext cx="2626906" cy="646331"/>
          </a:xfrm>
          <a:prstGeom prst="rect">
            <a:avLst/>
          </a:prstGeom>
          <a:noFill/>
        </p:spPr>
        <p:txBody>
          <a:bodyPr wrap="square" rtlCol="0">
            <a:spAutoFit/>
          </a:bodyPr>
          <a:lstStyle/>
          <a:p>
            <a:pPr algn="ctr"/>
            <a:r>
              <a:rPr lang="en-US" dirty="0"/>
              <a:t>Canaanite “Baal” </a:t>
            </a:r>
          </a:p>
          <a:p>
            <a:pPr algn="ctr"/>
            <a:r>
              <a:rPr lang="en-US" dirty="0"/>
              <a:t>Photo by   Leon Mauldin</a:t>
            </a:r>
          </a:p>
        </p:txBody>
      </p:sp>
    </p:spTree>
    <p:extLst>
      <p:ext uri="{BB962C8B-B14F-4D97-AF65-F5344CB8AC3E}">
        <p14:creationId xmlns:p14="http://schemas.microsoft.com/office/powerpoint/2010/main" val="7720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lh3.googleusercontent.com/ZfQBMvLZ_lNPlfWnr-bKWU_eY48fhl04NyuhgpULwSpTiPVgLW00lhCaseFvmTXi_IEZ5n3R7eXjjuwUIcwmXh2BTVqfMaHvZ6oADouS776g3Q7CfWYF8L73ELj8-XRGsM6FmWtf4hBxhHA6Z7fwMZtCuVe-UE8mQPiqjIREqM8hB_5-jIuyz1_aq2UNdYvdosH4tMHiY4rsMcxOtLbar6C077L2QNfrq0kHOwDrT_l7mP41Niju6yXy4NyIdC6ANCPvFXwTKaJjPiQloHSUSPPbW0QQjBobzN1iwrShEs3ENeVkgJrZeah43C4pSaC1soF6lIY1jF5A198ChFtHqN-wqE-jjCDM-CHO-2vu8tUIh2S2zQw9TWjIZNLvo56_mUt66tWHz1vAde-pgAN6SXPwly6BWrnV2c9CU9X2ZJXMEPqtB39aB8SM97BXAY3WqZBZNscjHRx9o396JOGDAPll_Pagb3RaUgiVwTc6kly_TqhUXai0l7HikZs_q8_xTDdAlN18y4gCWgiVM6q8CZtz-aqEmNb8IjTZ6Kgf6oXxIzAbjvRjeN34BrIPaGWzxKeKRiStvr1ZhIzIdCFIhqcr0wpsp4o7VPOFT7Zk=w1145-h894-no">
            <a:extLst>
              <a:ext uri="{FF2B5EF4-FFF2-40B4-BE49-F238E27FC236}">
                <a16:creationId xmlns:a16="http://schemas.microsoft.com/office/drawing/2014/main" id="{D6BF16AA-7628-46F0-81E7-6F6BFC2B48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8" r="-4" b="-4"/>
          <a:stretch/>
        </p:blipFill>
        <p:spPr bwMode="auto">
          <a:xfrm>
            <a:off x="189813" y="0"/>
            <a:ext cx="8954187" cy="6858000"/>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469899" y="141553"/>
            <a:ext cx="8484287" cy="1458647"/>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Felix Titling" panose="04060505060202020A04" pitchFamily="82" charset="0"/>
              </a:rPr>
              <a:t>The Temple Address</a:t>
            </a:r>
            <a:br>
              <a:rPr lang="en-US" sz="2800" b="1" dirty="0">
                <a:solidFill>
                  <a:schemeClr val="bg1"/>
                </a:solidFill>
                <a:effectLst>
                  <a:outerShdw blurRad="38100" dist="38100" dir="2700000" algn="tl">
                    <a:srgbClr val="000000">
                      <a:alpha val="43137"/>
                    </a:srgbClr>
                  </a:outerShdw>
                </a:effectLst>
                <a:latin typeface="Felix Titling" panose="04060505060202020A04" pitchFamily="82" charset="0"/>
              </a:rPr>
            </a:br>
            <a:r>
              <a:rPr lang="en-US" sz="3600" b="1" dirty="0">
                <a:solidFill>
                  <a:schemeClr val="bg1"/>
                </a:solidFill>
                <a:effectLst>
                  <a:outerShdw blurRad="38100" dist="38100" dir="2700000" algn="tl">
                    <a:srgbClr val="000000">
                      <a:alpha val="43137"/>
                    </a:srgbClr>
                  </a:outerShdw>
                </a:effectLst>
                <a:latin typeface="Footlight MT Light" panose="0204060206030A020304" pitchFamily="18" charset="0"/>
              </a:rPr>
              <a:t>Temple Worship does not Mask Their Evil </a:t>
            </a:r>
            <a:endParaRPr lang="en-US" sz="2800" dirty="0">
              <a:solidFill>
                <a:schemeClr val="bg1"/>
              </a:solidFill>
              <a:latin typeface="Felix Titling" panose="04060505060202020A04" pitchFamily="82"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2050081" y="1409700"/>
            <a:ext cx="6624020" cy="2172298"/>
          </a:xfrm>
        </p:spPr>
        <p:txBody>
          <a:bodyPr anchor="t">
            <a:normAutofit/>
          </a:bodyPr>
          <a:lstStyle/>
          <a:p>
            <a:r>
              <a:rPr lang="en-US" sz="3200" dirty="0">
                <a:solidFill>
                  <a:schemeClr val="bg1"/>
                </a:solidFill>
              </a:rPr>
              <a:t>Take a lesson from Shiloh! (7:12-15)</a:t>
            </a:r>
          </a:p>
          <a:p>
            <a:endParaRPr lang="en-US" sz="3200" dirty="0">
              <a:solidFill>
                <a:schemeClr val="bg1"/>
              </a:solidFill>
            </a:endParaRPr>
          </a:p>
          <a:p>
            <a:pPr marL="0" indent="0">
              <a:buNone/>
            </a:pPr>
            <a:r>
              <a:rPr lang="en-US" sz="3200" dirty="0">
                <a:solidFill>
                  <a:schemeClr val="bg1"/>
                </a:solidFill>
              </a:rPr>
              <a:t>	</a:t>
            </a:r>
          </a:p>
          <a:p>
            <a:pPr marL="508000" lvl="1" indent="-271463"/>
            <a:endParaRPr lang="en-US" sz="1800" i="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4EBFAF6C-A48B-4BBF-B16B-821635B78DA2}"/>
              </a:ext>
            </a:extLst>
          </p:cNvPr>
          <p:cNvSpPr txBox="1"/>
          <p:nvPr/>
        </p:nvSpPr>
        <p:spPr>
          <a:xfrm>
            <a:off x="0" y="5700784"/>
            <a:ext cx="2496984" cy="1015663"/>
          </a:xfrm>
          <a:prstGeom prst="rect">
            <a:avLst/>
          </a:prstGeom>
          <a:noFill/>
        </p:spPr>
        <p:txBody>
          <a:bodyPr wrap="square" rtlCol="0">
            <a:spAutoFit/>
          </a:bodyPr>
          <a:lstStyle/>
          <a:p>
            <a:pPr algn="ctr"/>
            <a:r>
              <a:rPr lang="en-US" sz="2000" i="1" dirty="0">
                <a:solidFill>
                  <a:schemeClr val="bg1"/>
                </a:solidFill>
              </a:rPr>
              <a:t>Archaeological Excavations at Shiloh, Site of Tabernacle</a:t>
            </a:r>
          </a:p>
        </p:txBody>
      </p:sp>
    </p:spTree>
    <p:extLst>
      <p:ext uri="{BB962C8B-B14F-4D97-AF65-F5344CB8AC3E}">
        <p14:creationId xmlns:p14="http://schemas.microsoft.com/office/powerpoint/2010/main" val="736055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7A33-CFB5-4427-A6D8-D40FC7872438}"/>
              </a:ext>
            </a:extLst>
          </p:cNvPr>
          <p:cNvSpPr>
            <a:spLocks noGrp="1"/>
          </p:cNvSpPr>
          <p:nvPr>
            <p:ph type="title"/>
          </p:nvPr>
        </p:nvSpPr>
        <p:spPr>
          <a:xfrm>
            <a:off x="3737987" y="5655705"/>
            <a:ext cx="6115466" cy="975611"/>
          </a:xfrm>
        </p:spPr>
        <p:txBody>
          <a:bodyPr>
            <a:normAutofit/>
          </a:bodyPr>
          <a:lstStyle/>
          <a:p>
            <a:r>
              <a:rPr lang="en-US" sz="2800" dirty="0"/>
              <a:t>Informational plaque at Shiloh</a:t>
            </a:r>
          </a:p>
        </p:txBody>
      </p:sp>
      <p:pic>
        <p:nvPicPr>
          <p:cNvPr id="4" name="Picture 6" descr="https://lh3.googleusercontent.com/Y5RWaNwOBQdxEO4oG-vB04NjPRPcRbLBYahLythP8OnCJwM70xIZtNh7NDmBjxMD13Q4Lj4XozNH8vnEh0VkamsWGPQtrCEtp9B8fPoUM8efybkdtrisItajOP3Jr6Gt067EVHNXSDzb1lNfZuj3ZhjbaONfSQZdg5fXYjUjWAi7z7ir6_dhRojoG0Sjk-ayzZ9cl6ZI6s_uNDKuLlAW_H_-idPDo-MnqEwIXwoYQBuaSUUjwATAPsCVHH46CkF-0TE9Qb7RfiaONbDfaFrz3Syf0mH_NgRFFakbXHtk5pc6_9qGu5iusSbHKilzM-y9248c8pXbDKAnof0ay-uWKQTRL8rFJFQ-6v_9fAb6Kr8uralMbUup_4jFMr6zNaIeqvCJDX85hv6DcPdO0z8fxYCVxrcB-jj74ox8l1vxr2nED8E2JkvppjNEm96FEEm-HkCdRTPITqup8XKgkDA_USurkRLUmj9PnNOUpcjSXt9T_zBFQxfn-bfx922NthFxjmA-wO_TiLLE1eWIN9nko2uRGCAm-Ktik6lTbkHEFkStslnXx21U0heOeDbv8uT1Vx4_IJJb2yu-n49dBN0UIsDFrZrD49D3NwTWw5rT=w1280-h638-no">
            <a:extLst>
              <a:ext uri="{FF2B5EF4-FFF2-40B4-BE49-F238E27FC236}">
                <a16:creationId xmlns:a16="http://schemas.microsoft.com/office/drawing/2014/main" id="{3200BB0F-B605-4A39-94BC-CFBE4B885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28070">
            <a:off x="196431" y="441990"/>
            <a:ext cx="8751137" cy="5495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5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361741" y="267789"/>
            <a:ext cx="8470760" cy="1039901"/>
          </a:xfrm>
        </p:spPr>
        <p:txBody>
          <a:bodyPr>
            <a:normAutofit/>
          </a:bodyPr>
          <a:lstStyle/>
          <a:p>
            <a:r>
              <a:rPr lang="en-US" sz="3600" b="1" dirty="0">
                <a:effectLst>
                  <a:outerShdw blurRad="38100" dist="38100" dir="2700000" algn="tl">
                    <a:srgbClr val="000000">
                      <a:alpha val="43137"/>
                    </a:srgbClr>
                  </a:outerShdw>
                </a:effectLst>
                <a:latin typeface="Felix Titling" panose="04060505060202020A04" pitchFamily="82" charset="0"/>
              </a:rPr>
              <a:t>The Temple Address</a:t>
            </a:r>
            <a:br>
              <a:rPr lang="en-US" sz="3600" b="1" dirty="0">
                <a:effectLst>
                  <a:outerShdw blurRad="38100" dist="38100" dir="2700000" algn="tl">
                    <a:srgbClr val="000000">
                      <a:alpha val="43137"/>
                    </a:srgbClr>
                  </a:outerShdw>
                </a:effectLst>
                <a:latin typeface="Felix Titling" panose="04060505060202020A04" pitchFamily="82" charset="0"/>
              </a:rPr>
            </a:br>
            <a:r>
              <a:rPr lang="en-US" sz="3200" b="1" dirty="0">
                <a:effectLst>
                  <a:outerShdw blurRad="38100" dist="38100" dir="2700000" algn="tl">
                    <a:srgbClr val="000000">
                      <a:alpha val="43137"/>
                    </a:srgbClr>
                  </a:outerShdw>
                </a:effectLst>
                <a:latin typeface="Footlight MT Light" panose="0204060206030A020304" pitchFamily="18" charset="0"/>
              </a:rPr>
              <a:t>Temple Worship does not Mask Their Evil</a:t>
            </a:r>
            <a:endParaRPr lang="en-US" sz="3600" dirty="0">
              <a:latin typeface="Felix Titling" panose="04060505060202020A04" pitchFamily="82"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221064" y="1307690"/>
            <a:ext cx="8762162" cy="5786275"/>
          </a:xfrm>
        </p:spPr>
        <p:txBody>
          <a:bodyPr>
            <a:normAutofit fontScale="85000" lnSpcReduction="10000"/>
          </a:bodyPr>
          <a:lstStyle/>
          <a:p>
            <a:r>
              <a:rPr lang="en-US" sz="3600" dirty="0"/>
              <a:t>Jeremiah is instructed not to “pray for this people” who have provoked the Lord by idolatry (7:16-20)</a:t>
            </a:r>
          </a:p>
          <a:p>
            <a:r>
              <a:rPr lang="en-US" sz="3600" dirty="0"/>
              <a:t>The Lord expects OBEDIENCE before SACRIFICE (7:21-29</a:t>
            </a:r>
            <a:r>
              <a:rPr lang="en-US" sz="3900" dirty="0"/>
              <a:t>)</a:t>
            </a:r>
          </a:p>
          <a:p>
            <a:pPr marL="508000" lvl="1" indent="-271463"/>
            <a:r>
              <a:rPr lang="en-US" sz="3300" i="1" dirty="0">
                <a:solidFill>
                  <a:srgbClr val="C00000"/>
                </a:solidFill>
                <a:effectLst>
                  <a:outerShdw blurRad="38100" dist="38100" dir="2700000" algn="tl">
                    <a:srgbClr val="000000">
                      <a:alpha val="43137"/>
                    </a:srgbClr>
                  </a:outerShdw>
                </a:effectLst>
              </a:rPr>
              <a:t>How does this principle apply in your life today?</a:t>
            </a:r>
            <a:endParaRPr lang="en-US" sz="3800" i="1" dirty="0">
              <a:solidFill>
                <a:srgbClr val="C00000"/>
              </a:solidFill>
              <a:effectLst>
                <a:outerShdw blurRad="38100" dist="38100" dir="2700000" algn="tl">
                  <a:srgbClr val="000000">
                    <a:alpha val="43137"/>
                  </a:srgbClr>
                </a:outerShdw>
              </a:effectLst>
            </a:endParaRPr>
          </a:p>
          <a:p>
            <a:pPr marL="231775" indent="-231775"/>
            <a:r>
              <a:rPr lang="en-US" sz="3600" dirty="0"/>
              <a:t>The Lord will make the land desolate because Judah has defiled His house and engaged in the abomination of sacrificing their children to idols (7:30-34)</a:t>
            </a:r>
          </a:p>
          <a:p>
            <a:pPr marL="231775" indent="-231775"/>
            <a:r>
              <a:rPr lang="en-US" sz="3600" dirty="0"/>
              <a:t>When Judah is punished, the false god’s she has pursued will not deliver her.  Her past leaders who brought her to this point would be seen as vile, and those who remain would wish for death (8:1-3)</a:t>
            </a:r>
          </a:p>
        </p:txBody>
      </p:sp>
    </p:spTree>
    <p:extLst>
      <p:ext uri="{BB962C8B-B14F-4D97-AF65-F5344CB8AC3E}">
        <p14:creationId xmlns:p14="http://schemas.microsoft.com/office/powerpoint/2010/main" val="212518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211015" y="-9228"/>
            <a:ext cx="8932985" cy="1325563"/>
          </a:xfrm>
        </p:spPr>
        <p:txBody>
          <a:bodyPr>
            <a:noAutofit/>
          </a:bodyPr>
          <a:lstStyle/>
          <a:p>
            <a:r>
              <a:rPr lang="en-US" sz="3600" b="1" dirty="0">
                <a:effectLst>
                  <a:outerShdw blurRad="38100" dist="38100" dir="2700000" algn="tl">
                    <a:srgbClr val="000000">
                      <a:alpha val="43137"/>
                    </a:srgbClr>
                  </a:outerShdw>
                </a:effectLst>
                <a:latin typeface="Felix Titling" panose="04060505060202020A04" pitchFamily="82" charset="0"/>
              </a:rPr>
              <a:t>The Temple Address</a:t>
            </a:r>
            <a:br>
              <a:rPr lang="en-US" sz="3600" b="1" dirty="0">
                <a:effectLst>
                  <a:outerShdw blurRad="38100" dist="38100" dir="2700000" algn="tl">
                    <a:srgbClr val="000000">
                      <a:alpha val="43137"/>
                    </a:srgbClr>
                  </a:outerShdw>
                </a:effectLst>
                <a:latin typeface="Felix Titling" panose="04060505060202020A04" pitchFamily="82" charset="0"/>
              </a:rPr>
            </a:br>
            <a:r>
              <a:rPr lang="en-US" sz="3200" b="1" dirty="0">
                <a:effectLst>
                  <a:outerShdw blurRad="38100" dist="38100" dir="2700000" algn="tl">
                    <a:srgbClr val="000000">
                      <a:alpha val="43137"/>
                    </a:srgbClr>
                  </a:outerShdw>
                </a:effectLst>
                <a:latin typeface="Footlight MT Light" panose="0204060206030A020304" pitchFamily="18" charset="0"/>
              </a:rPr>
              <a:t>Unrepentant Evil Results in Certain Punishment</a:t>
            </a:r>
            <a:endParaRPr lang="en-US" sz="3600" dirty="0">
              <a:latin typeface="Felix Titling" panose="04060505060202020A04" pitchFamily="82"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120580" y="1175535"/>
            <a:ext cx="8812405" cy="5691110"/>
          </a:xfrm>
        </p:spPr>
        <p:txBody>
          <a:bodyPr>
            <a:normAutofit fontScale="92500" lnSpcReduction="20000"/>
          </a:bodyPr>
          <a:lstStyle/>
          <a:p>
            <a:r>
              <a:rPr lang="en-US" sz="3500" b="1" dirty="0"/>
              <a:t>What are Judah’s faults according to 8:4-17?</a:t>
            </a:r>
          </a:p>
          <a:p>
            <a:pPr marL="631825" lvl="1" indent="-349250"/>
            <a:r>
              <a:rPr lang="en-US" sz="3200" i="1" dirty="0">
                <a:solidFill>
                  <a:srgbClr val="C00000"/>
                </a:solidFill>
                <a:effectLst>
                  <a:outerShdw blurRad="38100" dist="38100" dir="2700000" algn="tl">
                    <a:srgbClr val="000000">
                      <a:alpha val="43137"/>
                    </a:srgbClr>
                  </a:outerShdw>
                </a:effectLst>
              </a:rPr>
              <a:t>Unwillingness to repent (8:5-6)</a:t>
            </a:r>
          </a:p>
          <a:p>
            <a:pPr marL="631825" lvl="1" indent="-349250"/>
            <a:r>
              <a:rPr lang="en-US" sz="3200" i="1" dirty="0">
                <a:solidFill>
                  <a:srgbClr val="C00000"/>
                </a:solidFill>
                <a:effectLst>
                  <a:outerShdw blurRad="38100" dist="38100" dir="2700000" algn="tl">
                    <a:srgbClr val="000000">
                      <a:alpha val="43137"/>
                    </a:srgbClr>
                  </a:outerShdw>
                </a:effectLst>
              </a:rPr>
              <a:t>Rejection of the law by the scribes and wise men (8:8-10)</a:t>
            </a:r>
          </a:p>
          <a:p>
            <a:pPr marL="914400" lvl="2" indent="-282575"/>
            <a:r>
              <a:rPr lang="en-US" sz="3200" dirty="0">
                <a:effectLst>
                  <a:outerShdw blurRad="38100" dist="38100" dir="2700000" algn="tl">
                    <a:srgbClr val="000000">
                      <a:alpha val="43137"/>
                    </a:srgbClr>
                  </a:outerShdw>
                </a:effectLst>
              </a:rPr>
              <a:t>They engaged in covetousness (8:10b)</a:t>
            </a:r>
          </a:p>
          <a:p>
            <a:pPr marL="914400" lvl="2" indent="-282575"/>
            <a:r>
              <a:rPr lang="en-US" sz="3200" dirty="0">
                <a:effectLst>
                  <a:outerShdw blurRad="38100" dist="38100" dir="2700000" algn="tl">
                    <a:srgbClr val="000000">
                      <a:alpha val="43137"/>
                    </a:srgbClr>
                  </a:outerShdw>
                </a:effectLst>
              </a:rPr>
              <a:t>They gave false comfort, encouraging the status quo instead of repentance (8:11)</a:t>
            </a:r>
          </a:p>
          <a:p>
            <a:pPr marL="914400" lvl="2" indent="-282575"/>
            <a:r>
              <a:rPr lang="en-US" sz="3200" dirty="0">
                <a:effectLst>
                  <a:outerShdw blurRad="38100" dist="38100" dir="2700000" algn="tl">
                    <a:srgbClr val="000000">
                      <a:alpha val="43137"/>
                    </a:srgbClr>
                  </a:outerShdw>
                </a:effectLst>
              </a:rPr>
              <a:t>They were not ashamed and did not know how to blush (8:12)</a:t>
            </a:r>
          </a:p>
          <a:p>
            <a:pPr marL="231775" lvl="1" indent="-231775"/>
            <a:r>
              <a:rPr lang="en-US" sz="3500" b="1" dirty="0"/>
              <a:t>What symbolic images are used to describe her punishment?</a:t>
            </a:r>
          </a:p>
          <a:p>
            <a:pPr marL="628650" lvl="2" indent="-284163"/>
            <a:r>
              <a:rPr lang="en-US" sz="3500" i="1" dirty="0">
                <a:solidFill>
                  <a:srgbClr val="C00000"/>
                </a:solidFill>
                <a:effectLst>
                  <a:outerShdw blurRad="38100" dist="38100" dir="2700000" algn="tl">
                    <a:srgbClr val="000000">
                      <a:alpha val="43137"/>
                    </a:srgbClr>
                  </a:outerShdw>
                </a:effectLst>
              </a:rPr>
              <a:t>How is it compared to the stork, the dove or the swallow? (8:7)</a:t>
            </a:r>
          </a:p>
          <a:p>
            <a:pPr marL="628650" lvl="2" indent="-284163"/>
            <a:r>
              <a:rPr lang="en-US" sz="3500" i="1" dirty="0">
                <a:solidFill>
                  <a:srgbClr val="C00000"/>
                </a:solidFill>
                <a:effectLst>
                  <a:outerShdw blurRad="38100" dist="38100" dir="2700000" algn="tl">
                    <a:srgbClr val="000000">
                      <a:alpha val="43137"/>
                    </a:srgbClr>
                  </a:outerShdw>
                </a:effectLst>
              </a:rPr>
              <a:t>How is it like being given gall to drink? (8:14)</a:t>
            </a:r>
          </a:p>
          <a:p>
            <a:pPr marL="628650" lvl="2" indent="-284163"/>
            <a:r>
              <a:rPr lang="en-US" sz="3500" i="1" dirty="0">
                <a:solidFill>
                  <a:srgbClr val="C00000"/>
                </a:solidFill>
                <a:effectLst>
                  <a:outerShdw blurRad="38100" dist="38100" dir="2700000" algn="tl">
                    <a:srgbClr val="000000">
                      <a:alpha val="43137"/>
                    </a:srgbClr>
                  </a:outerShdw>
                </a:effectLst>
              </a:rPr>
              <a:t>How is it compared to vipers? (8:17)</a:t>
            </a:r>
          </a:p>
          <a:p>
            <a:pPr marL="688975" lvl="2" indent="-231775"/>
            <a:endParaRPr lang="en-US" sz="2800" i="1" dirty="0">
              <a:solidFill>
                <a:srgbClr val="C00000"/>
              </a:solidFill>
              <a:effectLst>
                <a:outerShdw blurRad="38100" dist="38100" dir="2700000" algn="tl">
                  <a:srgbClr val="000000">
                    <a:alpha val="43137"/>
                  </a:srgbClr>
                </a:outerShdw>
              </a:effectLst>
            </a:endParaRPr>
          </a:p>
          <a:p>
            <a:pPr lvl="1"/>
            <a:endParaRPr lang="en-US" sz="3200" dirty="0"/>
          </a:p>
        </p:txBody>
      </p:sp>
    </p:spTree>
    <p:extLst>
      <p:ext uri="{BB962C8B-B14F-4D97-AF65-F5344CB8AC3E}">
        <p14:creationId xmlns:p14="http://schemas.microsoft.com/office/powerpoint/2010/main" val="40931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1099</TotalTime>
  <Words>320</Words>
  <Application>Microsoft Office PowerPoint</Application>
  <PresentationFormat>On-screen Show (4:3)</PresentationFormat>
  <Paragraphs>37</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Felix Titling</vt:lpstr>
      <vt:lpstr>Footlight MT Light</vt:lpstr>
      <vt:lpstr>Office Theme</vt:lpstr>
      <vt:lpstr>PowerPoint Presentation</vt:lpstr>
      <vt:lpstr>The Temple Address Temple Worship does not Mask Their Evil</vt:lpstr>
      <vt:lpstr>The Temple Address Temple Worship does not Mask Their Evil </vt:lpstr>
      <vt:lpstr>Informational plaque at Shiloh</vt:lpstr>
      <vt:lpstr>The Temple Address Temple Worship does not Mask Their Evil</vt:lpstr>
      <vt:lpstr>The Temple Address Unrepentant Evil Results in Certain Punishment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113</cp:revision>
  <cp:lastPrinted>2018-03-21T16:00:30Z</cp:lastPrinted>
  <dcterms:created xsi:type="dcterms:W3CDTF">2018-02-27T20:39:33Z</dcterms:created>
  <dcterms:modified xsi:type="dcterms:W3CDTF">2018-06-24T16:15:58Z</dcterms:modified>
</cp:coreProperties>
</file>