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8"/>
  </p:handoutMasterIdLst>
  <p:sldIdLst>
    <p:sldId id="257" r:id="rId2"/>
    <p:sldId id="261" r:id="rId3"/>
    <p:sldId id="263" r:id="rId4"/>
    <p:sldId id="266" r:id="rId5"/>
    <p:sldId id="274" r:id="rId6"/>
    <p:sldId id="267" r:id="rId7"/>
    <p:sldId id="269" r:id="rId8"/>
    <p:sldId id="268" r:id="rId9"/>
    <p:sldId id="271" r:id="rId10"/>
    <p:sldId id="275" r:id="rId11"/>
    <p:sldId id="276" r:id="rId12"/>
    <p:sldId id="277" r:id="rId13"/>
    <p:sldId id="270" r:id="rId14"/>
    <p:sldId id="272" r:id="rId15"/>
    <p:sldId id="273" r:id="rId16"/>
    <p:sldId id="262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0000"/>
    <a:srgbClr val="800000"/>
    <a:srgbClr val="000000"/>
    <a:srgbClr val="99FF99"/>
    <a:srgbClr val="000066"/>
    <a:srgbClr val="66FF66"/>
    <a:srgbClr val="321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183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AA8980D-A1A8-49DD-9528-7A3B9A452E2A}" type="datetimeFigureOut">
              <a:rPr lang="en-US"/>
              <a:pPr>
                <a:defRPr/>
              </a:pPr>
              <a:t>4/29/2018</a:t>
            </a:fld>
            <a:endParaRPr lang="en-US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036193-8B11-4C8C-9878-89F7BC26C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12192000" cy="6858000"/>
          </a:xfrm>
        </p:grpSpPr>
        <p:pic>
          <p:nvPicPr>
            <p:cNvPr id="5" name="Picture 6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350631" y="4854804"/>
              <a:ext cx="1781667" cy="186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BA995-2261-4360-8FB4-64CF45058E66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D965-2DF9-4C9D-945E-97D989BB4D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4D95F-84CB-4E31-8CD9-BD7A29FB9AD6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3DD83-28F5-432F-A145-AFEE1EA976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6D03E-C2E2-4446-B4B4-19A82F6B1536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CFC28-0626-412D-8DFF-4B8610EA36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4380-1BD6-475B-942B-AFE1A61B90E0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1434C-C3C8-4AAA-BC6B-89E9C58FE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87F58-13C5-4348-922C-C71E10832D9E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3BDDB-F07D-4A90-B52A-BAB608478D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98977-8E61-44FD-9E92-1AC751C6DCA5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B4620-B6F6-416E-BCFA-1E5CA4A5E2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EDA82-81BF-4F29-BA26-74E7FB4C1072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CAC09-4762-439E-855E-7CA6682044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46903-43EE-487E-8E4D-32E203AB74CF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71F2D-45F0-4D9C-9AD2-40EEE9876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DFC6D-456A-454D-90E7-F96732ED4289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64E37-7BD8-40F0-A085-FDD34F9EF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D01B-1008-4601-88C1-9859A7472E59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B5F15-9501-4AD1-9390-51FD3F206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5488D-B979-48ED-98DA-2A84DEAB64C2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02AF-7445-4B56-945D-F222A4E98C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FEA356-BA91-4A61-8306-C24F4035CC81}" type="datetimeFigureOut">
              <a:rPr lang="en-US"/>
              <a:pPr>
                <a:defRPr/>
              </a:pPr>
              <a:t>4/29/2018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A0206B-DA63-45F1-B63A-9BC33E98F1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861300" y="4967288"/>
            <a:ext cx="1068388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Conditions that prompted the letter: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Some contend the letter was written from Paul’s     2-year Caesarean imprisonment    </a:t>
            </a:r>
            <a:r>
              <a:rPr lang="en-US" altLang="en-US" sz="3000" b="1" dirty="0">
                <a:solidFill>
                  <a:srgbClr val="800000"/>
                </a:solidFill>
              </a:rPr>
              <a:t>Acts 24:27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This letter mentions 2 details that prove it was   in fact a Roman prison from where Paul wrote  	  	   </a:t>
            </a:r>
            <a:r>
              <a:rPr lang="en-US" altLang="en-US" sz="3000" b="1" dirty="0">
                <a:solidFill>
                  <a:srgbClr val="800000"/>
                </a:solidFill>
              </a:rPr>
              <a:t>1:13   4:22</a:t>
            </a:r>
            <a:endParaRPr lang="en-US" altLang="en-US" sz="2900" b="1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600" b="1"/>
              <a:t>Lesson 15  –  Outline</a:t>
            </a:r>
          </a:p>
          <a:p>
            <a:pPr marL="576263" indent="-576263" eaLnBrk="1" hangingPunct="1">
              <a:buFont typeface="Monotype Sorts" pitchFamily="2" charset="2"/>
              <a:buChar char="Ê"/>
            </a:pPr>
            <a:r>
              <a:rPr lang="en-US" altLang="en-US" sz="3300" b="1"/>
              <a:t>Opening Greetings &amp; Thankfulness    </a:t>
            </a:r>
            <a:r>
              <a:rPr lang="en-US" altLang="en-US" sz="3300" b="1">
                <a:solidFill>
                  <a:srgbClr val="800000"/>
                </a:solidFill>
              </a:rPr>
              <a:t>1:1-11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Ë"/>
            </a:pPr>
            <a:r>
              <a:rPr lang="en-US" altLang="en-US" sz="3300" b="1"/>
              <a:t>Present situation in Rome, and its impact on the gospel he preached</a:t>
            </a:r>
            <a:r>
              <a:rPr lang="en-US" altLang="en-US" sz="3300" b="1">
                <a:solidFill>
                  <a:srgbClr val="800000"/>
                </a:solidFill>
              </a:rPr>
              <a:t>    1:12-26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Ì"/>
            </a:pPr>
            <a:r>
              <a:rPr lang="en-US" altLang="en-US" sz="3300" b="1"/>
              <a:t>Three Main Exhortations    </a:t>
            </a:r>
            <a:r>
              <a:rPr lang="en-US" altLang="en-US" sz="3300" b="1">
                <a:solidFill>
                  <a:srgbClr val="800000"/>
                </a:solidFill>
              </a:rPr>
              <a:t>1:27 – 2:18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“Conduct yourselves in a manner worthy 		  of the gospel…”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1:27-30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“Have this mind in you…”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2:1-11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“…work out your own salvation with	 	  fear and trembling”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2:12-18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431800" y="4522788"/>
            <a:ext cx="960438" cy="373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UNITY</a:t>
            </a:r>
          </a:p>
        </p:txBody>
      </p:sp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196850" y="5330825"/>
            <a:ext cx="1328738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HUMILITY</a:t>
            </a:r>
          </a:p>
        </p:txBody>
      </p:sp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163513" y="5927725"/>
            <a:ext cx="1485900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 bldLvl="5"/>
      <p:bldP spid="19463" grpId="0" animBg="1"/>
      <p:bldP spid="19464" grpId="0" animBg="1"/>
      <p:bldP spid="194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600" b="1"/>
              <a:t>Lesson 15  –  Outline</a:t>
            </a:r>
          </a:p>
          <a:p>
            <a:pPr marL="576263" indent="-576263" eaLnBrk="1" hangingPunct="1">
              <a:buFont typeface="Monotype Sorts" pitchFamily="2" charset="2"/>
              <a:buChar char="Í"/>
            </a:pPr>
            <a:r>
              <a:rPr lang="en-US" altLang="en-US" sz="3300" b="1"/>
              <a:t>Personal plans re: Timothy &amp; Epaphroditus	  	   </a:t>
            </a:r>
            <a:r>
              <a:rPr lang="en-US" altLang="en-US" sz="3300" b="1">
                <a:solidFill>
                  <a:srgbClr val="800000"/>
                </a:solidFill>
              </a:rPr>
              <a:t>2:19-30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Î"/>
            </a:pPr>
            <a:r>
              <a:rPr lang="en-US" altLang="en-US" sz="3300" b="1"/>
              <a:t>Warnings of the dangers re: false Judaizing teachers</a:t>
            </a:r>
            <a:r>
              <a:rPr lang="en-US" altLang="en-US" sz="3300" b="1">
                <a:solidFill>
                  <a:srgbClr val="800000"/>
                </a:solidFill>
              </a:rPr>
              <a:t>    3:1 – 4:1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Ï"/>
            </a:pPr>
            <a:r>
              <a:rPr lang="en-US" altLang="en-US" sz="3300" b="1"/>
              <a:t>Closing personal exhortations and expressions of gratitude    </a:t>
            </a:r>
            <a:r>
              <a:rPr lang="en-US" altLang="en-US" sz="3300" b="1">
                <a:solidFill>
                  <a:srgbClr val="800000"/>
                </a:solidFill>
              </a:rPr>
              <a:t>4:2-23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</a:t>
            </a:r>
            <a:r>
              <a:rPr lang="en-US" altLang="en-US" sz="3600" b="1" dirty="0">
                <a:solidFill>
                  <a:srgbClr val="800000"/>
                </a:solidFill>
              </a:rPr>
              <a:t>Phil 1:1-26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Opening greetings &amp; expressions of gratitude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Addressed to saints, overseers, &amp; deacons   </a:t>
            </a:r>
            <a:r>
              <a:rPr lang="en-US" altLang="en-US" sz="3000" b="1" dirty="0">
                <a:solidFill>
                  <a:srgbClr val="800000"/>
                </a:solidFill>
              </a:rPr>
              <a:t>v. 1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Paul always thanked God for the Philippians when he prayed for them   </a:t>
            </a:r>
            <a:r>
              <a:rPr lang="en-US" altLang="en-US" sz="3000" b="1" dirty="0">
                <a:solidFill>
                  <a:srgbClr val="800000"/>
                </a:solidFill>
              </a:rPr>
              <a:t>vv. 3-4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Why?  Because of their “…participation in the gospel from the first day </a:t>
            </a:r>
            <a:r>
              <a:rPr lang="en-US" altLang="en-US" sz="3000" b="1" dirty="0" err="1"/>
              <a:t>til</a:t>
            </a:r>
            <a:r>
              <a:rPr lang="en-US" altLang="en-US" sz="3000" b="1" dirty="0"/>
              <a:t> now”   </a:t>
            </a:r>
            <a:r>
              <a:rPr lang="en-US" altLang="en-US" sz="3000" b="1" dirty="0">
                <a:solidFill>
                  <a:srgbClr val="800000"/>
                </a:solidFill>
              </a:rPr>
              <a:t>v. 5    4:15-16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Paul was right to feel this way toward them because they were his true partners   </a:t>
            </a:r>
            <a:r>
              <a:rPr lang="en-US" altLang="en-US" sz="3000" b="1" dirty="0">
                <a:solidFill>
                  <a:srgbClr val="800000"/>
                </a:solidFill>
              </a:rPr>
              <a:t>vv. 6-7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2900" b="1" dirty="0"/>
              <a:t>Therefore, Paul longed for them and for           their love and faithfulness   </a:t>
            </a:r>
            <a:r>
              <a:rPr lang="en-US" altLang="en-US" sz="2900" b="1" dirty="0">
                <a:solidFill>
                  <a:srgbClr val="800000"/>
                </a:solidFill>
              </a:rPr>
              <a:t>vv. 8-11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15  –  </a:t>
            </a:r>
            <a:r>
              <a:rPr lang="en-US" altLang="en-US" sz="3600" b="1">
                <a:solidFill>
                  <a:srgbClr val="800000"/>
                </a:solidFill>
              </a:rPr>
              <a:t>Phil 1:1-26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How Rome was affecting Paul’s gospel work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His imprisonment had not only </a:t>
            </a:r>
            <a:r>
              <a:rPr lang="en-US" altLang="en-US" sz="3000" b="1" i="1" u="sng"/>
              <a:t>not</a:t>
            </a:r>
            <a:r>
              <a:rPr lang="en-US" altLang="en-US" sz="3000" b="1"/>
              <a:t> hindered the gospel, it actually helped it    </a:t>
            </a:r>
            <a:r>
              <a:rPr lang="en-US" altLang="en-US" sz="3000" b="1">
                <a:solidFill>
                  <a:srgbClr val="800000"/>
                </a:solidFill>
              </a:rPr>
              <a:t>vv. 12-20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Even the whole Praetorian guard had come to know why Paul was in prison   </a:t>
            </a:r>
            <a:r>
              <a:rPr lang="en-US" altLang="en-US" sz="2800" b="1">
                <a:solidFill>
                  <a:srgbClr val="800000"/>
                </a:solidFill>
              </a:rPr>
              <a:t>v. 13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Brethren who knew of his imprisonment had become more emboldened to preach   </a:t>
            </a:r>
            <a:r>
              <a:rPr lang="en-US" altLang="en-US" sz="2800" b="1">
                <a:solidFill>
                  <a:srgbClr val="800000"/>
                </a:solidFill>
              </a:rPr>
              <a:t>vv. 14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More men were preaching…Paul didn’t care what their motives were   </a:t>
            </a:r>
            <a:r>
              <a:rPr lang="en-US" altLang="en-US" sz="2800" b="1">
                <a:solidFill>
                  <a:srgbClr val="800000"/>
                </a:solidFill>
              </a:rPr>
              <a:t>vv. 15-17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 i="1"/>
              <a:t>“Christ is proclaimed…exalted either by            my life or by my death”</a:t>
            </a:r>
            <a:r>
              <a:rPr lang="en-US" altLang="en-US" sz="2800" b="1">
                <a:solidFill>
                  <a:srgbClr val="800000"/>
                </a:solidFill>
              </a:rPr>
              <a:t>   vv. 18-20</a:t>
            </a:r>
            <a:endParaRPr lang="en-US" altLang="en-US" sz="25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</a:t>
            </a:r>
            <a:r>
              <a:rPr lang="en-US" altLang="en-US" sz="3600" b="1" dirty="0">
                <a:solidFill>
                  <a:srgbClr val="800000"/>
                </a:solidFill>
              </a:rPr>
              <a:t>Phil 1:1-26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How Rome was affecting Paul’s gospel work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However his situation worked out, it would be victory for Paul </a:t>
            </a:r>
            <a:r>
              <a:rPr lang="en-US" altLang="en-US" sz="3000" b="1" i="1" u="sng" dirty="0"/>
              <a:t>personally</a:t>
            </a:r>
            <a:r>
              <a:rPr lang="en-US" altLang="en-US" sz="3000" b="1" dirty="0"/>
              <a:t> or the saints in Philippi </a:t>
            </a:r>
            <a:r>
              <a:rPr lang="en-US" altLang="en-US" sz="3000" b="1" i="1" u="sng" dirty="0"/>
              <a:t>collectively</a:t>
            </a:r>
            <a:r>
              <a:rPr lang="en-US" altLang="en-US" sz="3000" b="1" dirty="0"/>
              <a:t>    </a:t>
            </a:r>
            <a:r>
              <a:rPr lang="en-US" altLang="en-US" sz="3000" b="1" dirty="0">
                <a:solidFill>
                  <a:srgbClr val="800000"/>
                </a:solidFill>
              </a:rPr>
              <a:t>vv. 21-26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 dirty="0"/>
              <a:t>To be delivered from prison would be good for the Philippians   </a:t>
            </a:r>
            <a:r>
              <a:rPr lang="en-US" altLang="en-US" sz="2800" b="1" dirty="0">
                <a:solidFill>
                  <a:srgbClr val="800000"/>
                </a:solidFill>
              </a:rPr>
              <a:t>vv. 22, 24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 dirty="0"/>
              <a:t>To be martyred would be good for Paul   </a:t>
            </a:r>
            <a:r>
              <a:rPr lang="en-US" altLang="en-US" sz="2800" b="1" dirty="0">
                <a:solidFill>
                  <a:srgbClr val="800000"/>
                </a:solidFill>
              </a:rPr>
              <a:t>v. 23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 dirty="0"/>
              <a:t>Paul expected to be released   </a:t>
            </a:r>
            <a:r>
              <a:rPr lang="en-US" altLang="en-US" sz="2800" b="1" dirty="0">
                <a:solidFill>
                  <a:srgbClr val="800000"/>
                </a:solidFill>
              </a:rPr>
              <a:t>vv. 25-26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 dirty="0"/>
              <a:t>Either way,</a:t>
            </a:r>
            <a:r>
              <a:rPr lang="en-US" altLang="en-US" sz="2800" b="1" dirty="0">
                <a:solidFill>
                  <a:srgbClr val="800000"/>
                </a:solidFill>
              </a:rPr>
              <a:t> </a:t>
            </a:r>
            <a:r>
              <a:rPr lang="en-US" altLang="en-US" sz="2800" b="1" i="1" dirty="0"/>
              <a:t>“to live is Christ, and to die is     gain”</a:t>
            </a:r>
            <a:r>
              <a:rPr lang="en-US" altLang="en-US" sz="2800" b="1" dirty="0">
                <a:solidFill>
                  <a:srgbClr val="800000"/>
                </a:solidFill>
              </a:rPr>
              <a:t>    v. 20</a:t>
            </a:r>
            <a:endParaRPr lang="en-US" altLang="en-US" sz="2500" b="1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69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  <p:transition spd="slow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1"/>
          <p:cNvSpPr txBox="1">
            <a:spLocks noChangeArrowheads="1"/>
          </p:cNvSpPr>
          <p:nvPr/>
        </p:nvSpPr>
        <p:spPr bwMode="auto">
          <a:xfrm>
            <a:off x="812800" y="1031875"/>
            <a:ext cx="7480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422100"/>
                </a:solidFill>
                <a:latin typeface="Calibri" pitchFamily="34" charset="0"/>
              </a:rPr>
              <a:t>Paul’s Epistles To The Churches &amp; Saints In</a:t>
            </a:r>
          </a:p>
        </p:txBody>
      </p:sp>
      <p:sp>
        <p:nvSpPr>
          <p:cNvPr id="15362" name="TextBox 12"/>
          <p:cNvSpPr txBox="1">
            <a:spLocks noChangeArrowheads="1"/>
          </p:cNvSpPr>
          <p:nvPr/>
        </p:nvSpPr>
        <p:spPr bwMode="auto">
          <a:xfrm>
            <a:off x="2079625" y="3557588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Galatia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079625" y="4364038"/>
            <a:ext cx="23764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Ephesus</a:t>
            </a:r>
          </a:p>
        </p:txBody>
      </p:sp>
      <p:sp>
        <p:nvSpPr>
          <p:cNvPr id="15364" name="TextBox 14"/>
          <p:cNvSpPr txBox="1">
            <a:spLocks noChangeArrowheads="1"/>
          </p:cNvSpPr>
          <p:nvPr/>
        </p:nvSpPr>
        <p:spPr bwMode="auto">
          <a:xfrm>
            <a:off x="4922838" y="3565525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Philippi</a:t>
            </a:r>
          </a:p>
        </p:txBody>
      </p:sp>
      <p:sp>
        <p:nvSpPr>
          <p:cNvPr id="15365" name="TextBox 15"/>
          <p:cNvSpPr txBox="1">
            <a:spLocks noChangeArrowheads="1"/>
          </p:cNvSpPr>
          <p:nvPr/>
        </p:nvSpPr>
        <p:spPr bwMode="auto">
          <a:xfrm>
            <a:off x="4922838" y="4373563"/>
            <a:ext cx="23764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Colossae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1379538" y="3379788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777777"/>
                </a:solidFill>
                <a:latin typeface="Monotype Sorts" pitchFamily="2" charset="2"/>
              </a:rPr>
              <a:t>4</a:t>
            </a:r>
          </a:p>
        </p:txBody>
      </p:sp>
      <p:sp>
        <p:nvSpPr>
          <p:cNvPr id="15367" name="TextBox 13"/>
          <p:cNvSpPr txBox="1">
            <a:spLocks noChangeArrowheads="1"/>
          </p:cNvSpPr>
          <p:nvPr/>
        </p:nvSpPr>
        <p:spPr bwMode="auto">
          <a:xfrm>
            <a:off x="4265613" y="3376613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Monotype Sorts" pitchFamily="2" charset="2"/>
              </a:rPr>
              <a:t>4</a:t>
            </a:r>
          </a:p>
        </p:txBody>
      </p:sp>
      <p:sp>
        <p:nvSpPr>
          <p:cNvPr id="15368" name="TextBox 13"/>
          <p:cNvSpPr txBox="1">
            <a:spLocks noChangeArrowheads="1"/>
          </p:cNvSpPr>
          <p:nvPr/>
        </p:nvSpPr>
        <p:spPr bwMode="auto">
          <a:xfrm>
            <a:off x="1387475" y="4232275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777777"/>
                </a:solidFill>
                <a:latin typeface="Monotype Sorts" pitchFamily="2" charset="2"/>
              </a:rPr>
              <a:t>4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In a cultured society, perhaps there is no void greater than a lack of gratitude, thankfulness  	</a:t>
            </a:r>
            <a:r>
              <a:rPr lang="en-US" altLang="en-US" sz="3300" b="1">
                <a:solidFill>
                  <a:srgbClr val="800000"/>
                </a:solidFill>
              </a:rPr>
              <a:t>Rom 1:21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Appreciation for what has been done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Motivation to return it, show it to others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This 1 important character trait appears to be the theme of a letter Paul wrote to a church that was very dear to him…the letter to Christians living in Philippi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597400" y="2486025"/>
            <a:ext cx="4119563" cy="503238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4813300" y="3121025"/>
            <a:ext cx="1157288" cy="13874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16389" grpId="0" animBg="1"/>
      <p:bldP spid="163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city of Philippi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A </a:t>
            </a:r>
            <a:r>
              <a:rPr lang="en-US" altLang="en-US" sz="3000" b="1" i="1"/>
              <a:t>“leading city of the district of Macedonia, a Roman colony”</a:t>
            </a:r>
            <a:r>
              <a:rPr lang="en-US" altLang="en-US" sz="3000" b="1"/>
              <a:t>    </a:t>
            </a:r>
            <a:r>
              <a:rPr lang="en-US" altLang="en-US" sz="3000" b="1">
                <a:solidFill>
                  <a:srgbClr val="800000"/>
                </a:solidFill>
              </a:rPr>
              <a:t>Acts 16:12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Primarily, a miniature resemblance of Rome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City laid out in same pattern as Rome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Style &amp; architecture copied extensively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Government &amp; customs like Rome</a:t>
            </a:r>
            <a:endParaRPr lang="en-US" altLang="en-US" sz="2900" b="1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333625" y="2933700"/>
            <a:ext cx="1419225" cy="461963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215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philippi_map"/>
          <p:cNvPicPr>
            <a:picLocks noChangeAspect="1" noChangeArrowheads="1"/>
          </p:cNvPicPr>
          <p:nvPr/>
        </p:nvPicPr>
        <p:blipFill>
          <a:blip r:embed="rId2"/>
          <a:srcRect l="1372" t="1828" r="1614" b="238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2447925" y="1333500"/>
            <a:ext cx="2019300" cy="631825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The local church in Philippi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Paul’s 1st visit was on his 2nd journey…initial converts were Lydia, the city jailer, and their households    </a:t>
            </a:r>
            <a:r>
              <a:rPr lang="en-US" altLang="en-US" sz="3000" b="1" dirty="0">
                <a:solidFill>
                  <a:srgbClr val="800000"/>
                </a:solidFill>
              </a:rPr>
              <a:t>Acts 16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Luke stayed behind to help this church when  Paul left    </a:t>
            </a:r>
            <a:r>
              <a:rPr lang="en-US" altLang="en-US" sz="3000" b="1" dirty="0">
                <a:solidFill>
                  <a:srgbClr val="800000"/>
                </a:solidFill>
              </a:rPr>
              <a:t>Acts 16:40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Paul also visited these saints on his 3rd journey		</a:t>
            </a:r>
            <a:r>
              <a:rPr lang="en-US" altLang="en-US" sz="3000" b="1" dirty="0">
                <a:solidFill>
                  <a:srgbClr val="800000"/>
                </a:solidFill>
              </a:rPr>
              <a:t>Acts 20:5-6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This church had fellowship with Paul from        the outset of his preaching    </a:t>
            </a:r>
            <a:r>
              <a:rPr lang="en-US" altLang="en-US" sz="3000" b="1" dirty="0">
                <a:solidFill>
                  <a:srgbClr val="800000"/>
                </a:solidFill>
              </a:rPr>
              <a:t>4:15-16</a:t>
            </a:r>
            <a:endParaRPr lang="en-US" altLang="en-US" sz="2900" b="1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The local church in Philippi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Now, almost 10 years later, Paul is in a Roman prison and writes this letter				     </a:t>
            </a:r>
            <a:r>
              <a:rPr lang="en-US" altLang="en-US" sz="3000" b="1" dirty="0">
                <a:solidFill>
                  <a:srgbClr val="800000"/>
                </a:solidFill>
              </a:rPr>
              <a:t>1:7, 13-14, 17     4:22</a:t>
            </a:r>
            <a:endParaRPr lang="en-US" altLang="en-US" sz="2900" b="1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Conditions that prompted the letter: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These saints had expressed their love for Paul… they sent a gift    </a:t>
            </a:r>
            <a:r>
              <a:rPr lang="en-US" altLang="en-US" sz="3000" b="1">
                <a:solidFill>
                  <a:srgbClr val="800000"/>
                </a:solidFill>
              </a:rPr>
              <a:t>2:25-30    4:10-14, 18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Epaphroditus risked his life taking it to Paul  </a:t>
            </a:r>
            <a:r>
              <a:rPr lang="en-US" altLang="en-US" sz="3000" b="1">
                <a:solidFill>
                  <a:srgbClr val="800000"/>
                </a:solidFill>
              </a:rPr>
              <a:t>2:27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Most likely, Epaphroditus carried this letter back to Philippi    </a:t>
            </a:r>
            <a:r>
              <a:rPr lang="en-US" altLang="en-US" sz="3000" b="1">
                <a:solidFill>
                  <a:srgbClr val="800000"/>
                </a:solidFill>
              </a:rPr>
              <a:t>2:25, 28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Paul also dispatched Timothy to find out about their condition &amp; welfare    </a:t>
            </a:r>
            <a:r>
              <a:rPr lang="en-US" altLang="en-US" sz="3000" b="1">
                <a:solidFill>
                  <a:srgbClr val="800000"/>
                </a:solidFill>
              </a:rPr>
              <a:t>2:19-23</a:t>
            </a: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Paul expected to be released from prison			     </a:t>
            </a:r>
            <a:r>
              <a:rPr lang="en-US" altLang="en-US" sz="3000" b="1">
                <a:solidFill>
                  <a:srgbClr val="800000"/>
                </a:solidFill>
              </a:rPr>
              <a:t>1:19-20, 25-26    2:23-24</a:t>
            </a:r>
            <a:endParaRPr lang="en-US" altLang="en-US" sz="29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5"/>
          <p:cNvSpPr>
            <a:spLocks noChangeArrowheads="1"/>
          </p:cNvSpPr>
          <p:nvPr/>
        </p:nvSpPr>
        <p:spPr bwMode="auto">
          <a:xfrm>
            <a:off x="1171575" y="2559050"/>
            <a:ext cx="1701800" cy="411163"/>
          </a:xfrm>
          <a:prstGeom prst="rect">
            <a:avLst/>
          </a:prstGeom>
          <a:solidFill>
            <a:srgbClr val="321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 dirty="0"/>
              <a:t>Lesson 15  –  General Introduction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Conditions that prompted the letter:</a:t>
            </a:r>
            <a:endParaRPr lang="en-US" altLang="en-US" sz="33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>
                <a:solidFill>
                  <a:schemeClr val="bg2"/>
                </a:solidFill>
              </a:rPr>
              <a:t>Side note:</a:t>
            </a:r>
            <a:r>
              <a:rPr lang="en-US" altLang="en-US" sz="3000" b="1" dirty="0"/>
              <a:t>  our culture has a warped fixation     re: “joy”  </a:t>
            </a:r>
            <a:r>
              <a:rPr lang="en-US" altLang="en-US" sz="3000" b="1" i="1" dirty="0"/>
              <a:t>(what it means, how to achieve it)</a:t>
            </a:r>
            <a:endParaRPr lang="en-US" altLang="en-US" sz="3000" b="1" i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True happiness </a:t>
            </a:r>
            <a:r>
              <a:rPr lang="en-US" altLang="en-US" sz="3000" b="1" i="1" dirty="0"/>
              <a:t>(joy)</a:t>
            </a:r>
            <a:r>
              <a:rPr lang="en-US" altLang="en-US" sz="3000" b="1" dirty="0"/>
              <a:t> is </a:t>
            </a:r>
            <a:r>
              <a:rPr lang="en-US" altLang="en-US" sz="3000" b="1" i="1" u="sng" dirty="0"/>
              <a:t>not</a:t>
            </a:r>
            <a:r>
              <a:rPr lang="en-US" altLang="en-US" sz="3000" b="1" dirty="0"/>
              <a:t> dependent upon outward circumstances</a:t>
            </a:r>
            <a:endParaRPr lang="en-US" altLang="en-US" sz="3000" b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“Joy” can be </a:t>
            </a:r>
            <a:r>
              <a:rPr lang="en-US" altLang="en-US" sz="3000" b="1" dirty="0">
                <a:solidFill>
                  <a:srgbClr val="000000"/>
                </a:solidFill>
              </a:rPr>
              <a:t>found</a:t>
            </a:r>
            <a:r>
              <a:rPr lang="en-US" altLang="en-US" sz="3000" b="1" dirty="0"/>
              <a:t> even in dire situations</a:t>
            </a:r>
            <a:endParaRPr lang="en-US" altLang="en-US" sz="3000" b="1" dirty="0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 dirty="0"/>
              <a:t>“Joy” or “Rejoice” </a:t>
            </a:r>
            <a:r>
              <a:rPr lang="en-US" altLang="en-US" sz="3000" b="1" i="1" dirty="0"/>
              <a:t>(various forms)</a:t>
            </a:r>
            <a:r>
              <a:rPr lang="en-US" altLang="en-US" sz="3000" b="1" dirty="0"/>
              <a:t> are found      15 times in this letter written from a Roman   prison</a:t>
            </a:r>
            <a:endParaRPr lang="en-US" altLang="en-US" sz="2900" b="1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3247</TotalTime>
  <Words>737</Words>
  <Application>Microsoft Office PowerPoint</Application>
  <PresentationFormat>On-screen Show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Impact</vt:lpstr>
      <vt:lpstr>Monotype Sorts</vt:lpstr>
      <vt:lpstr>Tahoma</vt:lpstr>
      <vt:lpstr>Wingdings</vt:lpstr>
      <vt:lpstr>Office Theme</vt:lpstr>
      <vt:lpstr>PowerPoint Presentation</vt:lpstr>
      <vt:lpstr>PowerPoint Presentation</vt:lpstr>
      <vt:lpstr>Paul’s Epistle To The Philippians</vt:lpstr>
      <vt:lpstr>Paul’s Epistle To The Philippians</vt:lpstr>
      <vt:lpstr>PowerPoint Presentation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Smith</dc:creator>
  <cp:lastModifiedBy>Eastside Enlightener</cp:lastModifiedBy>
  <cp:revision>172</cp:revision>
  <dcterms:created xsi:type="dcterms:W3CDTF">2018-03-03T04:26:35Z</dcterms:created>
  <dcterms:modified xsi:type="dcterms:W3CDTF">2018-04-29T13:52:16Z</dcterms:modified>
</cp:coreProperties>
</file>