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17"/>
  </p:handoutMasterIdLst>
  <p:sldIdLst>
    <p:sldId id="257" r:id="rId2"/>
    <p:sldId id="261" r:id="rId3"/>
    <p:sldId id="283" r:id="rId4"/>
    <p:sldId id="284" r:id="rId5"/>
    <p:sldId id="270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72" r:id="rId14"/>
    <p:sldId id="282" r:id="rId15"/>
    <p:sldId id="262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0000"/>
    <a:srgbClr val="800000"/>
    <a:srgbClr val="000000"/>
    <a:srgbClr val="99FF99"/>
    <a:srgbClr val="825700"/>
    <a:srgbClr val="3A1D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5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183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C8861B8-941A-4822-8765-E130E30B0590}" type="datetimeFigureOut">
              <a:rPr lang="en-US"/>
              <a:pPr>
                <a:defRPr/>
              </a:pPr>
              <a:t>5/6/2018</a:t>
            </a:fld>
            <a:endParaRPr lang="en-US"/>
          </a:p>
        </p:txBody>
      </p:sp>
      <p:sp>
        <p:nvSpPr>
          <p:cNvPr id="4" name="Footer Placeholder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5C8F03-D118-4FA9-8A97-1B150CAF3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12192000" cy="6858000"/>
          </a:xfrm>
        </p:grpSpPr>
        <p:pic>
          <p:nvPicPr>
            <p:cNvPr id="5" name="Picture 6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350631" y="4854804"/>
              <a:ext cx="1781667" cy="1869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03344-D0B1-44AD-8EDF-F7024DE5B419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2093B-A63C-4207-B7FC-4A6B1A5A28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B14A0-005A-4742-87CE-5DDA81786879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CFEC8-E86C-4653-8DF5-D97767E361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94834-730C-46AB-893B-F9BDCB3B6D85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8ECED-F38F-44EA-84AD-F81A2017E9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10C33-9CD4-4AED-8AFE-5A74D8FE3CA8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B170F-305C-43C7-B0FA-06BE484745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703E-94AD-4943-9CDF-DCF4B99A7026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73F6B-89E2-4912-942C-20DB7C10A5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B2D28-F5E6-4E6C-94EF-D5AB0047DAFA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C7A3F-C2D4-44B5-81F5-55A74FE1AA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CEEC7-5E5F-47A3-B9CC-02CF668C6337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B6ABA-26FC-4946-82C0-95EBB0571B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381E9-99D1-4CB8-854C-BEEDD329A988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FA535-BFDF-44D8-A3B4-147F004F40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8F678-D00C-469C-9D97-A2CA753DE877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3D184-D5F6-461B-B64D-5B26ABE27A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6AE75-F8FF-4833-A250-8E623AEB713B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8E236-FB15-401C-BB75-6B66B430BC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26336-704A-49F4-B32A-DF48B64E0EB8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2AC0F-318A-4BA5-A2B9-346298DAB7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8CC74B-F023-49C0-BEB2-A913C8847466}" type="datetimeFigureOut">
              <a:rPr lang="en-US"/>
              <a:pPr>
                <a:defRPr/>
              </a:pPr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74A9EF-8479-4696-A9C0-4E44AB491B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861300" y="4967288"/>
            <a:ext cx="1068388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Ì"/>
            </a:pPr>
            <a:r>
              <a:rPr lang="en-US" altLang="en-US" sz="3000" b="1" i="1"/>
              <a:t>“…work out your own salvation with fear and trembling”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2:12-18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If saints “fear and tremble”…there will be no room for grumbling and disputing    </a:t>
            </a:r>
            <a:r>
              <a:rPr lang="en-US" altLang="en-US" sz="2800" b="1">
                <a:solidFill>
                  <a:srgbClr val="800000"/>
                </a:solidFill>
              </a:rPr>
              <a:t>v. 14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The attitudinal part of “working out our salvation”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Important to master given the culture we live in		  </a:t>
            </a:r>
            <a:r>
              <a:rPr lang="en-US" altLang="en-US" sz="2500" b="1" i="1"/>
              <a:t>(malcontents, griping, whining, etc.)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Obedience to God should be rendered	cheerfully and without complaints and	murmurings toward one another				    </a:t>
            </a:r>
            <a:r>
              <a:rPr lang="en-US" altLang="en-US" sz="2500" b="1" i="1"/>
              <a:t>(e.g.  O.T. Israel)</a:t>
            </a:r>
            <a:endParaRPr lang="en-US" altLang="en-US" sz="2100" b="1" i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556" name="WordArt 7"/>
          <p:cNvSpPr>
            <a:spLocks noChangeArrowheads="1" noChangeShapeType="1" noTextEdit="1"/>
          </p:cNvSpPr>
          <p:nvPr/>
        </p:nvSpPr>
        <p:spPr bwMode="auto">
          <a:xfrm>
            <a:off x="5622925" y="2978150"/>
            <a:ext cx="279717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FAITHFULNESS</a:t>
            </a:r>
          </a:p>
        </p:txBody>
      </p:sp>
    </p:spTree>
  </p:cSld>
  <p:clrMapOvr>
    <a:masterClrMapping/>
  </p:clrMapOvr>
  <p:transition spd="slow">
    <p:randomBa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Ì"/>
            </a:pPr>
            <a:r>
              <a:rPr lang="en-US" altLang="en-US" sz="3000" b="1" i="1"/>
              <a:t>“…work out your own salvation with fear and trembling”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2:12-18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Proper work with the right attitude proves the quality of a N.T. Christian    </a:t>
            </a:r>
            <a:r>
              <a:rPr lang="en-US" altLang="en-US" sz="2800" b="1">
                <a:solidFill>
                  <a:srgbClr val="800000"/>
                </a:solidFill>
              </a:rPr>
              <a:t>vv. 15-16a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We are God’s children  </a:t>
            </a:r>
            <a:r>
              <a:rPr lang="en-US" altLang="en-US" sz="2500" b="1" i="1"/>
              <a:t>(be like our Father)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We are above reproach </a:t>
            </a:r>
            <a:r>
              <a:rPr lang="en-US" altLang="en-US" sz="2500" b="1" i="1"/>
              <a:t>(w/o blemish)</a:t>
            </a:r>
            <a:r>
              <a:rPr lang="en-US" altLang="en-US" sz="2500" b="1"/>
              <a:t> in a 	crooked world    </a:t>
            </a:r>
            <a:r>
              <a:rPr lang="en-US" altLang="en-US" sz="2500" b="1">
                <a:solidFill>
                  <a:srgbClr val="800000"/>
                </a:solidFill>
              </a:rPr>
              <a:t>Lev 22:21-22</a:t>
            </a:r>
            <a:r>
              <a:rPr lang="en-US" altLang="en-US" sz="2500" b="1"/>
              <a:t>   </a:t>
            </a:r>
            <a:r>
              <a:rPr lang="en-US" altLang="en-US" sz="2500" b="1" i="1">
                <a:latin typeface="Times New Roman" pitchFamily="18" charset="0"/>
              </a:rPr>
              <a:t>[Septuagint]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We shine as lights    </a:t>
            </a:r>
            <a:r>
              <a:rPr lang="en-US" altLang="en-US" sz="2500" b="1">
                <a:solidFill>
                  <a:srgbClr val="800000"/>
                </a:solidFill>
              </a:rPr>
              <a:t>Mt 5:14-16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Such a life “holds forth” </a:t>
            </a:r>
            <a:r>
              <a:rPr lang="en-US" altLang="en-US" sz="2500" b="1" i="1"/>
              <a:t>(presents)</a:t>
            </a:r>
            <a:r>
              <a:rPr lang="en-US" altLang="en-US" sz="2500" b="1"/>
              <a:t> the 		gospel to unbelievers in our daily living</a:t>
            </a:r>
            <a:endParaRPr lang="en-US" altLang="en-US" sz="2100" b="1" i="1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580" name="WordArt 7"/>
          <p:cNvSpPr>
            <a:spLocks noChangeArrowheads="1" noChangeShapeType="1" noTextEdit="1"/>
          </p:cNvSpPr>
          <p:nvPr/>
        </p:nvSpPr>
        <p:spPr bwMode="auto">
          <a:xfrm>
            <a:off x="5622925" y="2978150"/>
            <a:ext cx="279717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FAITHFULNESS</a:t>
            </a:r>
          </a:p>
        </p:txBody>
      </p:sp>
    </p:spTree>
  </p:cSld>
  <p:clrMapOvr>
    <a:masterClrMapping/>
  </p:clrMapOvr>
  <p:transition spd="slow">
    <p:randomBa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Ì"/>
            </a:pPr>
            <a:r>
              <a:rPr lang="en-US" altLang="en-US" sz="3000" b="1" i="1"/>
              <a:t>“…work out your own salvation with fear and trembling”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2:12-18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Paul would glory if the Philippians would conduct themselves in such a way    </a:t>
            </a:r>
            <a:r>
              <a:rPr lang="en-US" altLang="en-US" sz="2800" b="1">
                <a:solidFill>
                  <a:srgbClr val="800000"/>
                </a:solidFill>
              </a:rPr>
              <a:t>vv. 16b-18</a:t>
            </a: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It would mean his work had not been in vain</a:t>
            </a:r>
            <a:endParaRPr lang="en-US" altLang="en-US" sz="2500" b="1" i="1"/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Even if he were martyred, he could still rejoice</a:t>
            </a:r>
            <a:endParaRPr lang="en-US" altLang="en-US" sz="2500" b="1" i="1">
              <a:latin typeface="Times New Roman" pitchFamily="18" charset="0"/>
            </a:endParaRPr>
          </a:p>
          <a:p>
            <a:pPr marL="1719263" lvl="3" eaLnBrk="1" hangingPunct="1">
              <a:buFont typeface="Wingdings" pitchFamily="2" charset="2"/>
              <a:buNone/>
            </a:pPr>
            <a:r>
              <a:rPr lang="en-US" altLang="en-US" sz="2500" b="1"/>
              <a:t>–	They were to rejoice “…in the same way”		</a:t>
            </a:r>
            <a:r>
              <a:rPr lang="en-US" altLang="en-US" sz="2500" b="1" i="1"/>
              <a:t>	  (give themselves, sacrifice daily in living 		 	   for Christ and His gospel)</a:t>
            </a:r>
            <a:endParaRPr lang="en-US" altLang="en-US" sz="2100" b="1" i="1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604" name="WordArt 7"/>
          <p:cNvSpPr>
            <a:spLocks noChangeArrowheads="1" noChangeShapeType="1" noTextEdit="1"/>
          </p:cNvSpPr>
          <p:nvPr/>
        </p:nvSpPr>
        <p:spPr bwMode="auto">
          <a:xfrm>
            <a:off x="5622925" y="2978150"/>
            <a:ext cx="279717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FAITHFULNESS</a:t>
            </a:r>
          </a:p>
        </p:txBody>
      </p:sp>
    </p:spTree>
  </p:cSld>
  <p:clrMapOvr>
    <a:masterClrMapping/>
  </p:clrMapOvr>
  <p:transition spd="slow">
    <p:randomBa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Personal plans re: Timothy &amp; Epaphroditus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Re: Timothy    </a:t>
            </a:r>
            <a:r>
              <a:rPr lang="en-US" altLang="en-US" sz="3000" b="1">
                <a:solidFill>
                  <a:srgbClr val="800000"/>
                </a:solidFill>
              </a:rPr>
              <a:t>2:19-24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He hoped to send Timothy to learn the condition of the Philippian saints    </a:t>
            </a:r>
            <a:r>
              <a:rPr lang="en-US" altLang="en-US" sz="2800" b="1">
                <a:solidFill>
                  <a:srgbClr val="800000"/>
                </a:solidFill>
              </a:rPr>
              <a:t>v. 19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No one else had earned Paul’s confidence like Timothy    </a:t>
            </a:r>
            <a:r>
              <a:rPr lang="en-US" altLang="en-US" sz="2800" b="1">
                <a:solidFill>
                  <a:srgbClr val="800000"/>
                </a:solidFill>
              </a:rPr>
              <a:t>vv. 20-21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Timothy had proven his worth by laboring    with Paul    </a:t>
            </a:r>
            <a:r>
              <a:rPr lang="en-US" altLang="en-US" sz="2800" b="1">
                <a:solidFill>
                  <a:srgbClr val="800000"/>
                </a:solidFill>
              </a:rPr>
              <a:t>v. 22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As soon as Paul learned his own fate, he       proposed to send Timothy to Philippi…           and even return there himself    </a:t>
            </a:r>
            <a:r>
              <a:rPr lang="en-US" altLang="en-US" sz="2800" b="1">
                <a:solidFill>
                  <a:srgbClr val="800000"/>
                </a:solidFill>
              </a:rPr>
              <a:t>vv. 23-24</a:t>
            </a:r>
            <a:endParaRPr lang="en-US" altLang="en-US" sz="2500" b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Personal plans re: Timothy &amp; Epaphroditus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766763" lvl="1" indent="-333375" eaLnBrk="1" hangingPunct="1">
              <a:buFont typeface="Wingdings" pitchFamily="2" charset="2"/>
              <a:buChar char="§"/>
            </a:pPr>
            <a:r>
              <a:rPr lang="en-US" altLang="en-US" sz="3000" b="1"/>
              <a:t>Re: Epaphroditus    </a:t>
            </a:r>
            <a:r>
              <a:rPr lang="en-US" altLang="en-US" sz="3000" b="1">
                <a:solidFill>
                  <a:srgbClr val="800000"/>
                </a:solidFill>
              </a:rPr>
              <a:t>2:25-30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He did send Epaphroditus…most likely, he carried the letter back to Philippi    </a:t>
            </a:r>
            <a:r>
              <a:rPr lang="en-US" altLang="en-US" sz="2800" b="1">
                <a:solidFill>
                  <a:srgbClr val="800000"/>
                </a:solidFill>
              </a:rPr>
              <a:t>v. 25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Epaphroditus longed for them, and was distressed when he learned they knew of his sickness “…to the point of death”    </a:t>
            </a:r>
            <a:r>
              <a:rPr lang="en-US" altLang="en-US" sz="2800" b="1">
                <a:solidFill>
                  <a:srgbClr val="800000"/>
                </a:solidFill>
              </a:rPr>
              <a:t>vv. 26-27</a:t>
            </a:r>
          </a:p>
          <a:p>
            <a:pPr marL="12620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Paul wanted the Philippians to…</a:t>
            </a:r>
          </a:p>
          <a:p>
            <a:pPr marL="1604963" lvl="3" eaLnBrk="1" hangingPunct="1">
              <a:buFont typeface="Wingdings" pitchFamily="2" charset="2"/>
              <a:buNone/>
            </a:pPr>
            <a:r>
              <a:rPr lang="en-US" altLang="en-US" sz="2500" b="1"/>
              <a:t>–	rejoice when they saw him    </a:t>
            </a:r>
            <a:r>
              <a:rPr lang="en-US" altLang="en-US" sz="2500" b="1">
                <a:solidFill>
                  <a:srgbClr val="800000"/>
                </a:solidFill>
              </a:rPr>
              <a:t>v. 28</a:t>
            </a:r>
          </a:p>
          <a:p>
            <a:pPr marL="1604963" lvl="3" eaLnBrk="1" hangingPunct="1">
              <a:buFont typeface="Wingdings" pitchFamily="2" charset="2"/>
              <a:buNone/>
            </a:pPr>
            <a:r>
              <a:rPr lang="en-US" altLang="en-US" sz="2500" b="1"/>
              <a:t>–	receive him with joy &amp; esteem him for the 	         risks he took in serving them/Paul  </a:t>
            </a:r>
            <a:r>
              <a:rPr lang="en-US" altLang="en-US" sz="2500" b="1">
                <a:solidFill>
                  <a:srgbClr val="800000"/>
                </a:solidFill>
              </a:rPr>
              <a:t>vv. 29-30</a:t>
            </a:r>
            <a:endParaRPr lang="en-US" altLang="en-US" sz="2100" b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674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  <p:transition spd="slow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1"/>
          <p:cNvSpPr txBox="1">
            <a:spLocks noChangeArrowheads="1"/>
          </p:cNvSpPr>
          <p:nvPr/>
        </p:nvSpPr>
        <p:spPr bwMode="auto">
          <a:xfrm>
            <a:off x="812800" y="1031875"/>
            <a:ext cx="7480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422100"/>
                </a:solidFill>
                <a:latin typeface="Calibri" pitchFamily="34" charset="0"/>
              </a:rPr>
              <a:t>Paul’s Epistles To The Churches &amp; Saints In</a:t>
            </a:r>
          </a:p>
        </p:txBody>
      </p:sp>
      <p:sp>
        <p:nvSpPr>
          <p:cNvPr id="15362" name="TextBox 12"/>
          <p:cNvSpPr txBox="1">
            <a:spLocks noChangeArrowheads="1"/>
          </p:cNvSpPr>
          <p:nvPr/>
        </p:nvSpPr>
        <p:spPr bwMode="auto">
          <a:xfrm>
            <a:off x="2079625" y="3557588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Galatia</a:t>
            </a:r>
          </a:p>
        </p:txBody>
      </p:sp>
      <p:sp>
        <p:nvSpPr>
          <p:cNvPr id="15363" name="TextBox 13"/>
          <p:cNvSpPr txBox="1">
            <a:spLocks noChangeArrowheads="1"/>
          </p:cNvSpPr>
          <p:nvPr/>
        </p:nvSpPr>
        <p:spPr bwMode="auto">
          <a:xfrm>
            <a:off x="2079625" y="4364038"/>
            <a:ext cx="23764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Ephesus</a:t>
            </a:r>
          </a:p>
        </p:txBody>
      </p:sp>
      <p:sp>
        <p:nvSpPr>
          <p:cNvPr id="15364" name="TextBox 14"/>
          <p:cNvSpPr txBox="1">
            <a:spLocks noChangeArrowheads="1"/>
          </p:cNvSpPr>
          <p:nvPr/>
        </p:nvSpPr>
        <p:spPr bwMode="auto">
          <a:xfrm>
            <a:off x="4922838" y="3565525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Philippi</a:t>
            </a:r>
          </a:p>
        </p:txBody>
      </p:sp>
      <p:sp>
        <p:nvSpPr>
          <p:cNvPr id="15365" name="TextBox 15"/>
          <p:cNvSpPr txBox="1">
            <a:spLocks noChangeArrowheads="1"/>
          </p:cNvSpPr>
          <p:nvPr/>
        </p:nvSpPr>
        <p:spPr bwMode="auto">
          <a:xfrm>
            <a:off x="4922838" y="4373563"/>
            <a:ext cx="237648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Colossae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1379538" y="3379788"/>
            <a:ext cx="777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777777"/>
                </a:solidFill>
                <a:latin typeface="Monotype Sorts" pitchFamily="2" charset="2"/>
              </a:rPr>
              <a:t>4</a:t>
            </a:r>
          </a:p>
        </p:txBody>
      </p:sp>
      <p:sp>
        <p:nvSpPr>
          <p:cNvPr id="15367" name="TextBox 13"/>
          <p:cNvSpPr txBox="1">
            <a:spLocks noChangeArrowheads="1"/>
          </p:cNvSpPr>
          <p:nvPr/>
        </p:nvSpPr>
        <p:spPr bwMode="auto">
          <a:xfrm>
            <a:off x="4265613" y="3376613"/>
            <a:ext cx="777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Monotype Sorts" pitchFamily="2" charset="2"/>
              </a:rPr>
              <a:t>4</a:t>
            </a:r>
          </a:p>
        </p:txBody>
      </p:sp>
      <p:sp>
        <p:nvSpPr>
          <p:cNvPr id="15368" name="TextBox 13"/>
          <p:cNvSpPr txBox="1">
            <a:spLocks noChangeArrowheads="1"/>
          </p:cNvSpPr>
          <p:nvPr/>
        </p:nvSpPr>
        <p:spPr bwMode="auto">
          <a:xfrm>
            <a:off x="1387475" y="4232275"/>
            <a:ext cx="777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777777"/>
                </a:solidFill>
                <a:latin typeface="Monotype Sorts" pitchFamily="2" charset="2"/>
              </a:rPr>
              <a:t>4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368925"/>
          </a:xfrm>
        </p:spPr>
        <p:txBody>
          <a:bodyPr/>
          <a:lstStyle/>
          <a:p>
            <a:pPr marL="576263" indent="-576263" eaLnBrk="1" hangingPunct="1">
              <a:buFont typeface="Arial" charset="0"/>
              <a:buNone/>
            </a:pPr>
            <a:r>
              <a:rPr lang="en-US" altLang="en-US" sz="3600" b="1"/>
              <a:t>Lesson 16  –  Outline</a:t>
            </a:r>
          </a:p>
          <a:p>
            <a:pPr marL="576263" indent="-576263" eaLnBrk="1" hangingPunct="1">
              <a:buFont typeface="Monotype Sorts" pitchFamily="2" charset="2"/>
              <a:buChar char="Ê"/>
            </a:pPr>
            <a:r>
              <a:rPr lang="en-US" altLang="en-US" sz="3300" b="1">
                <a:solidFill>
                  <a:srgbClr val="777777"/>
                </a:solidFill>
              </a:rPr>
              <a:t>Opening Greetings &amp; Thankfulness    1:1-11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Ë"/>
            </a:pPr>
            <a:r>
              <a:rPr lang="en-US" altLang="en-US" sz="3300" b="1">
                <a:solidFill>
                  <a:srgbClr val="777777"/>
                </a:solidFill>
              </a:rPr>
              <a:t>Present situation in Rome, and its impact on the gospel he preached    1:12-26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Ì"/>
            </a:pPr>
            <a:r>
              <a:rPr lang="en-US" altLang="en-US" sz="3300" b="1"/>
              <a:t>Three Main Exhortations    </a:t>
            </a:r>
            <a:r>
              <a:rPr lang="en-US" altLang="en-US" sz="3300" b="1">
                <a:solidFill>
                  <a:srgbClr val="800000"/>
                </a:solidFill>
              </a:rPr>
              <a:t>1:27 – 2:18</a:t>
            </a:r>
          </a:p>
          <a:p>
            <a:pPr marL="1023938" lvl="1" indent="-333375" eaLnBrk="1" hangingPunct="1">
              <a:spcBef>
                <a:spcPct val="20000"/>
              </a:spcBef>
              <a:buFont typeface="Monotype Sorts" pitchFamily="2" charset="2"/>
              <a:buNone/>
            </a:pPr>
            <a:r>
              <a:rPr lang="en-US" altLang="en-US" sz="2900" b="1"/>
              <a:t>	   –	</a:t>
            </a:r>
            <a:r>
              <a:rPr lang="en-US" altLang="en-US" sz="2900" b="1" i="1"/>
              <a:t>“Conduct yourselves in a manner worthy 		  of the gospel…”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1:27-30</a:t>
            </a:r>
          </a:p>
          <a:p>
            <a:pPr marL="1023938" lvl="1" indent="-333375" eaLnBrk="1" hangingPunct="1">
              <a:spcBef>
                <a:spcPct val="20000"/>
              </a:spcBef>
              <a:buFont typeface="Monotype Sorts" pitchFamily="2" charset="2"/>
              <a:buNone/>
            </a:pPr>
            <a:r>
              <a:rPr lang="en-US" altLang="en-US" sz="2900" b="1"/>
              <a:t>	   –	</a:t>
            </a:r>
            <a:r>
              <a:rPr lang="en-US" altLang="en-US" sz="2900" b="1" i="1"/>
              <a:t>“Have this mind in you…”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2:1-11</a:t>
            </a:r>
          </a:p>
          <a:p>
            <a:pPr marL="1023938" lvl="1" indent="-333375" eaLnBrk="1" hangingPunct="1">
              <a:spcBef>
                <a:spcPct val="20000"/>
              </a:spcBef>
              <a:buFont typeface="Monotype Sorts" pitchFamily="2" charset="2"/>
              <a:buNone/>
            </a:pPr>
            <a:r>
              <a:rPr lang="en-US" altLang="en-US" sz="2900" b="1"/>
              <a:t>	   –	</a:t>
            </a:r>
            <a:r>
              <a:rPr lang="en-US" altLang="en-US" sz="2900" b="1" i="1"/>
              <a:t>“…work out your own salvation with	 	  fear and trembling”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2:12-18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88" name="WordArt 7"/>
          <p:cNvSpPr>
            <a:spLocks noChangeArrowheads="1" noChangeShapeType="1" noTextEdit="1"/>
          </p:cNvSpPr>
          <p:nvPr/>
        </p:nvSpPr>
        <p:spPr bwMode="auto">
          <a:xfrm>
            <a:off x="431800" y="4522788"/>
            <a:ext cx="960438" cy="373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UNITY</a:t>
            </a:r>
          </a:p>
        </p:txBody>
      </p:sp>
      <p:sp>
        <p:nvSpPr>
          <p:cNvPr id="16389" name="WordArt 8"/>
          <p:cNvSpPr>
            <a:spLocks noChangeArrowheads="1" noChangeShapeType="1" noTextEdit="1"/>
          </p:cNvSpPr>
          <p:nvPr/>
        </p:nvSpPr>
        <p:spPr bwMode="auto">
          <a:xfrm>
            <a:off x="196850" y="5330825"/>
            <a:ext cx="1328738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HUMILITY</a:t>
            </a:r>
          </a:p>
        </p:txBody>
      </p:sp>
      <p:sp>
        <p:nvSpPr>
          <p:cNvPr id="16390" name="WordArt 9"/>
          <p:cNvSpPr>
            <a:spLocks noChangeArrowheads="1" noChangeShapeType="1" noTextEdit="1"/>
          </p:cNvSpPr>
          <p:nvPr/>
        </p:nvSpPr>
        <p:spPr bwMode="auto">
          <a:xfrm>
            <a:off x="163513" y="5927725"/>
            <a:ext cx="1485900" cy="42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FAITHFULNESS</a:t>
            </a:r>
          </a:p>
        </p:txBody>
      </p:sp>
      <p:sp>
        <p:nvSpPr>
          <p:cNvPr id="16391" name="WordArt 6"/>
          <p:cNvSpPr>
            <a:spLocks noChangeArrowheads="1" noChangeShapeType="1" noTextEdit="1"/>
          </p:cNvSpPr>
          <p:nvPr/>
        </p:nvSpPr>
        <p:spPr bwMode="auto">
          <a:xfrm rot="803550">
            <a:off x="6940550" y="363538"/>
            <a:ext cx="2009775" cy="479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REVIEW</a:t>
            </a:r>
          </a:p>
        </p:txBody>
      </p:sp>
    </p:spTree>
  </p:cSld>
  <p:clrMapOvr>
    <a:masterClrMapping/>
  </p:clrMapOvr>
  <p:transition spd="slow"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368925"/>
          </a:xfrm>
        </p:spPr>
        <p:txBody>
          <a:bodyPr/>
          <a:lstStyle/>
          <a:p>
            <a:pPr marL="576263" indent="-576263" eaLnBrk="1" hangingPunct="1">
              <a:buFont typeface="Arial" charset="0"/>
              <a:buNone/>
            </a:pPr>
            <a:r>
              <a:rPr lang="en-US" altLang="en-US" sz="3600" b="1"/>
              <a:t>Lesson 16  –  Outline</a:t>
            </a:r>
          </a:p>
          <a:p>
            <a:pPr marL="576263" indent="-576263" eaLnBrk="1" hangingPunct="1">
              <a:buFont typeface="Monotype Sorts" pitchFamily="2" charset="2"/>
              <a:buChar char="Í"/>
            </a:pPr>
            <a:r>
              <a:rPr lang="en-US" altLang="en-US" sz="3300" b="1"/>
              <a:t>Personal plans re: Timothy &amp; Epaphroditus	  	   </a:t>
            </a:r>
            <a:r>
              <a:rPr lang="en-US" altLang="en-US" sz="3300" b="1">
                <a:solidFill>
                  <a:srgbClr val="800000"/>
                </a:solidFill>
              </a:rPr>
              <a:t>2:19-30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Î"/>
            </a:pPr>
            <a:r>
              <a:rPr lang="en-US" altLang="en-US" sz="3300" b="1"/>
              <a:t>Warnings of the dangers re: false Judaizing teachers</a:t>
            </a:r>
            <a:r>
              <a:rPr lang="en-US" altLang="en-US" sz="3300" b="1">
                <a:solidFill>
                  <a:srgbClr val="800000"/>
                </a:solidFill>
              </a:rPr>
              <a:t>    3:1 – 4:1</a:t>
            </a:r>
          </a:p>
          <a:p>
            <a:pPr marL="576263" indent="-576263" eaLnBrk="1" hangingPunct="1">
              <a:spcBef>
                <a:spcPct val="50000"/>
              </a:spcBef>
              <a:buFont typeface="Monotype Sorts" pitchFamily="2" charset="2"/>
              <a:buChar char="Ï"/>
            </a:pPr>
            <a:r>
              <a:rPr lang="en-US" altLang="en-US" sz="3300" b="1"/>
              <a:t>Closing personal exhortations and expressions of gratitude    </a:t>
            </a:r>
            <a:r>
              <a:rPr lang="en-US" altLang="en-US" sz="3300" b="1">
                <a:solidFill>
                  <a:srgbClr val="800000"/>
                </a:solidFill>
              </a:rPr>
              <a:t>4:2-23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412" name="WordArt 6"/>
          <p:cNvSpPr>
            <a:spLocks noChangeArrowheads="1" noChangeShapeType="1" noTextEdit="1"/>
          </p:cNvSpPr>
          <p:nvPr/>
        </p:nvSpPr>
        <p:spPr bwMode="auto">
          <a:xfrm rot="803550">
            <a:off x="6940550" y="363538"/>
            <a:ext cx="2009775" cy="479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REVIEW</a:t>
            </a:r>
          </a:p>
        </p:txBody>
      </p:sp>
    </p:spTree>
  </p:cSld>
  <p:clrMapOvr>
    <a:masterClrMapping/>
  </p:clrMapOvr>
  <p:transition spd="slow"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Ê"/>
            </a:pPr>
            <a:r>
              <a:rPr lang="en-US" altLang="en-US" sz="3000" b="1" i="1"/>
              <a:t>“Conduct yourselves in a manner worthy of  the gospel of Christ”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1:27-30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Whether Paul came to Philippi or not, the saints needed to stand firm in one spirit, one mind striving together for the gospel    </a:t>
            </a:r>
            <a:r>
              <a:rPr lang="en-US" altLang="en-US" sz="2800" b="1">
                <a:solidFill>
                  <a:srgbClr val="800000"/>
                </a:solidFill>
              </a:rPr>
              <a:t>v. 27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Not surprised by opposition   </a:t>
            </a:r>
            <a:r>
              <a:rPr lang="en-US" altLang="en-US" sz="2800" b="1">
                <a:solidFill>
                  <a:srgbClr val="800000"/>
                </a:solidFill>
              </a:rPr>
              <a:t>v. 28a   1 Jn 3:13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Those opposed to the gospel are destined      for destruction    </a:t>
            </a:r>
            <a:r>
              <a:rPr lang="en-US" altLang="en-US" sz="2800" b="1">
                <a:solidFill>
                  <a:srgbClr val="800000"/>
                </a:solidFill>
              </a:rPr>
              <a:t>v. 28b    2 Thess 1:4-9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Saints will suffer…just like Paul				</a:t>
            </a:r>
            <a:r>
              <a:rPr lang="en-US" altLang="en-US" sz="2800" b="1">
                <a:solidFill>
                  <a:srgbClr val="800000"/>
                </a:solidFill>
              </a:rPr>
              <a:t>vv. 29-30    Acts 14:22    2 Tim 3:12</a:t>
            </a:r>
            <a:endParaRPr lang="en-US" altLang="en-US" sz="2500" b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6423025" y="2978150"/>
            <a:ext cx="1085850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UNITY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  <p:bldP spid="194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Ë"/>
            </a:pPr>
            <a:r>
              <a:rPr lang="en-US" altLang="en-US" sz="3000" b="1" i="1"/>
              <a:t>“Have this mind in you, which was also in Christ Jesus…”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2:1-11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Suffering should encourage    </a:t>
            </a:r>
            <a:r>
              <a:rPr lang="en-US" altLang="en-US" sz="2800" b="1">
                <a:solidFill>
                  <a:srgbClr val="800000"/>
                </a:solidFill>
              </a:rPr>
              <a:t>v. 1    Jas 1:2-3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Those who suffer together are unified    </a:t>
            </a:r>
            <a:r>
              <a:rPr lang="en-US" altLang="en-US" sz="2800" b="1">
                <a:solidFill>
                  <a:srgbClr val="800000"/>
                </a:solidFill>
              </a:rPr>
              <a:t>v. 2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As a result, there should be no selfishness; rather, we need to esteem others’ needs    more important than our own    </a:t>
            </a:r>
            <a:r>
              <a:rPr lang="en-US" altLang="en-US" sz="2800" b="1">
                <a:solidFill>
                  <a:srgbClr val="800000"/>
                </a:solidFill>
              </a:rPr>
              <a:t>vv. 3-4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Perfect example of this “mindset”…            selfless Christ Jesus Himself    </a:t>
            </a:r>
            <a:r>
              <a:rPr lang="en-US" altLang="en-US" sz="2800" b="1">
                <a:solidFill>
                  <a:srgbClr val="800000"/>
                </a:solidFill>
              </a:rPr>
              <a:t>vv. 5-11</a:t>
            </a:r>
            <a:endParaRPr lang="en-US" altLang="en-US" sz="2500" b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5622925" y="2978150"/>
            <a:ext cx="1852613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HUMILITY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  <p:bldP spid="194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Ë"/>
            </a:pPr>
            <a:r>
              <a:rPr lang="en-US" altLang="en-US" sz="3000" b="1" i="1"/>
              <a:t>“Have this mind in you, which was also in Christ Jesus…”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2:1-11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The selfless mindset of Christ is the suffering saint’s example    </a:t>
            </a:r>
            <a:r>
              <a:rPr lang="en-US" altLang="en-US" sz="2800" b="1">
                <a:solidFill>
                  <a:srgbClr val="800000"/>
                </a:solidFill>
              </a:rPr>
              <a:t>vv. 5-11</a:t>
            </a:r>
          </a:p>
          <a:p>
            <a:pPr marL="1828800" lvl="3" indent="-338138" eaLnBrk="1" hangingPunct="1">
              <a:buFont typeface="Wingdings" pitchFamily="2" charset="2"/>
              <a:buChar char="§"/>
            </a:pPr>
            <a:r>
              <a:rPr lang="en-US" altLang="en-US" sz="2600" b="1"/>
              <a:t>Laid aside His eternal privileges    </a:t>
            </a:r>
            <a:r>
              <a:rPr lang="en-US" altLang="en-US" sz="2600" b="1">
                <a:solidFill>
                  <a:srgbClr val="800000"/>
                </a:solidFill>
              </a:rPr>
              <a:t>vv. 5-7a</a:t>
            </a:r>
          </a:p>
          <a:p>
            <a:pPr marL="1828800" lvl="3" indent="-338138" eaLnBrk="1" hangingPunct="1">
              <a:buFont typeface="Wingdings" pitchFamily="2" charset="2"/>
              <a:buChar char="§"/>
            </a:pPr>
            <a:r>
              <a:rPr lang="en-US" altLang="en-US" sz="2600" b="1"/>
              <a:t>Took on human form of a “bondservant”   </a:t>
            </a:r>
            <a:r>
              <a:rPr lang="en-US" altLang="en-US" sz="2600" b="1">
                <a:solidFill>
                  <a:srgbClr val="800000"/>
                </a:solidFill>
              </a:rPr>
              <a:t>v. 7b</a:t>
            </a:r>
          </a:p>
          <a:p>
            <a:pPr marL="1828800" lvl="3" indent="-338138" eaLnBrk="1" hangingPunct="1">
              <a:buFont typeface="Wingdings" pitchFamily="2" charset="2"/>
              <a:buChar char="§"/>
            </a:pPr>
            <a:r>
              <a:rPr lang="en-US" altLang="en-US" sz="2600" b="1"/>
              <a:t>Humbled Himself to a cruel death    </a:t>
            </a:r>
            <a:r>
              <a:rPr lang="en-US" altLang="en-US" sz="2600" b="1">
                <a:solidFill>
                  <a:srgbClr val="800000"/>
                </a:solidFill>
              </a:rPr>
              <a:t>v. 8</a:t>
            </a:r>
          </a:p>
          <a:p>
            <a:pPr marL="1828800" lvl="3" indent="-338138" eaLnBrk="1" hangingPunct="1">
              <a:buFont typeface="Wingdings" pitchFamily="2" charset="2"/>
              <a:buChar char="§"/>
            </a:pPr>
            <a:r>
              <a:rPr lang="en-US" altLang="en-US" sz="2600" b="1"/>
              <a:t>Proof that exaltation only comes </a:t>
            </a:r>
            <a:r>
              <a:rPr lang="en-US" altLang="en-US" sz="2600" b="1" i="1" u="sng"/>
              <a:t>after</a:t>
            </a:r>
            <a:r>
              <a:rPr lang="en-US" altLang="en-US" sz="2600" b="1"/>
              <a:t>          humble service to others is rendered	          	</a:t>
            </a:r>
            <a:r>
              <a:rPr lang="en-US" altLang="en-US" sz="2600" b="1">
                <a:solidFill>
                  <a:srgbClr val="800000"/>
                </a:solidFill>
              </a:rPr>
              <a:t>vv. 9-11</a:t>
            </a:r>
            <a:endParaRPr lang="en-US" altLang="en-US" sz="2100" b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484" name="WordArt 7"/>
          <p:cNvSpPr>
            <a:spLocks noChangeArrowheads="1" noChangeShapeType="1" noTextEdit="1"/>
          </p:cNvSpPr>
          <p:nvPr/>
        </p:nvSpPr>
        <p:spPr bwMode="auto">
          <a:xfrm>
            <a:off x="5622925" y="2978150"/>
            <a:ext cx="1852613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HUMILITY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2382838" y="5059363"/>
            <a:ext cx="3382962" cy="38893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Ì"/>
            </a:pPr>
            <a:r>
              <a:rPr lang="en-US" altLang="en-US" sz="3000" b="1" i="1"/>
              <a:t>“…work out your own salvation with fear and trembling”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2:12-18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Paul commended them for their obedience while he had been with them; now, he exhorts the same while he is absent from them    </a:t>
            </a:r>
            <a:r>
              <a:rPr lang="en-US" altLang="en-US" sz="2800" b="1">
                <a:solidFill>
                  <a:srgbClr val="800000"/>
                </a:solidFill>
              </a:rPr>
              <a:t>v. 12a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Salvation is the saints’ </a:t>
            </a:r>
            <a:r>
              <a:rPr lang="en-US" altLang="en-US" sz="2800" b="1" i="1" u="sng"/>
              <a:t>own</a:t>
            </a:r>
            <a:r>
              <a:rPr lang="en-US" altLang="en-US" sz="2800" b="1"/>
              <a:t> to work out   </a:t>
            </a:r>
            <a:r>
              <a:rPr lang="en-US" altLang="en-US" sz="2800" b="1">
                <a:solidFill>
                  <a:srgbClr val="800000"/>
                </a:solidFill>
              </a:rPr>
              <a:t>v. 12b</a:t>
            </a:r>
            <a:r>
              <a:rPr lang="en-US" altLang="en-US" sz="2800" b="1"/>
              <a:t>	</a:t>
            </a:r>
            <a:r>
              <a:rPr lang="en-US" altLang="en-US" sz="2800" b="1" i="1"/>
              <a:t>(personal responsibility</a:t>
            </a:r>
            <a:r>
              <a:rPr lang="en-US" altLang="en-US" sz="2800" b="1"/>
              <a:t>    </a:t>
            </a:r>
            <a:r>
              <a:rPr lang="en-US" altLang="en-US" sz="2800" b="1">
                <a:solidFill>
                  <a:srgbClr val="800000"/>
                </a:solidFill>
              </a:rPr>
              <a:t>Gal 6:5</a:t>
            </a:r>
            <a:r>
              <a:rPr lang="en-US" altLang="en-US" sz="2800" b="1" i="1"/>
              <a:t>)</a:t>
            </a:r>
            <a:endParaRPr lang="en-US" altLang="en-US" sz="2800" b="1" i="1">
              <a:solidFill>
                <a:srgbClr val="800000"/>
              </a:solidFill>
            </a:endParaRP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To be done “…with fear and trembling”		</a:t>
            </a:r>
            <a:r>
              <a:rPr lang="en-US" altLang="en-US" sz="2800" b="1" i="1"/>
              <a:t>	(a sense of seriousness &amp; humility    		 	  re: the soul’s salvation)</a:t>
            </a:r>
            <a:endParaRPr lang="en-US" altLang="en-US" sz="2500" b="1" i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5622925" y="2978150"/>
            <a:ext cx="279717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FAITHFULNESS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 animBg="1"/>
      <p:bldP spid="16386" grpId="0" uiExpand="1" build="p" bldLvl="5"/>
      <p:bldP spid="194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/>
          <a:lstStyle/>
          <a:p>
            <a:pPr algn="ctr" eaLnBrk="1" hangingPunct="1"/>
            <a:r>
              <a:rPr lang="en-US" sz="4500" b="1">
                <a:solidFill>
                  <a:srgbClr val="422100"/>
                </a:solidFill>
                <a:latin typeface="Calibri" pitchFamily="34" charset="0"/>
              </a:rPr>
              <a:t>Paul’s Epistle To The Philippians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577263" cy="5264150"/>
          </a:xfrm>
        </p:spPr>
        <p:txBody>
          <a:bodyPr/>
          <a:lstStyle/>
          <a:p>
            <a:pPr marL="347663" indent="-347663" eaLnBrk="1" hangingPunct="1">
              <a:buFont typeface="Arial" charset="0"/>
              <a:buNone/>
            </a:pPr>
            <a:r>
              <a:rPr lang="en-US" altLang="en-US" sz="3600" b="1"/>
              <a:t>Lesson 16  –  </a:t>
            </a:r>
            <a:r>
              <a:rPr lang="en-US" altLang="en-US" sz="3600" b="1">
                <a:solidFill>
                  <a:srgbClr val="800000"/>
                </a:solidFill>
              </a:rPr>
              <a:t>Phil 1:27 – 2:30</a:t>
            </a:r>
          </a:p>
          <a:p>
            <a:pPr marL="347663" indent="-347663" eaLnBrk="1" hangingPunct="1">
              <a:buFont typeface="Wingdings" pitchFamily="2" charset="2"/>
              <a:buChar char="§"/>
            </a:pPr>
            <a:r>
              <a:rPr lang="en-US" altLang="en-US" sz="3300" b="1"/>
              <a:t>The Letter’s Three Main Exhortations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942975" lvl="1" indent="-509588" eaLnBrk="1" hangingPunct="1">
              <a:buFont typeface="Monotype Sorts" pitchFamily="2" charset="2"/>
              <a:buChar char="Ì"/>
            </a:pPr>
            <a:r>
              <a:rPr lang="en-US" altLang="en-US" sz="3000" b="1" i="1"/>
              <a:t>“…work out your own salvation with fear and trembling”</a:t>
            </a:r>
            <a:r>
              <a:rPr lang="en-US" altLang="en-US" sz="3000" b="1"/>
              <a:t>   </a:t>
            </a:r>
            <a:r>
              <a:rPr lang="en-US" altLang="en-US" sz="3000" b="1">
                <a:solidFill>
                  <a:srgbClr val="800000"/>
                </a:solidFill>
              </a:rPr>
              <a:t>2:12-18</a:t>
            </a:r>
          </a:p>
          <a:p>
            <a:pPr marL="1376363" lvl="2" indent="-347663" eaLnBrk="1" hangingPunct="1">
              <a:buFont typeface="Wingdings" pitchFamily="2" charset="2"/>
              <a:buChar char="§"/>
            </a:pPr>
            <a:r>
              <a:rPr lang="en-US" altLang="en-US" sz="2800" b="1"/>
              <a:t>Accomplished because God works in us    </a:t>
            </a:r>
            <a:r>
              <a:rPr lang="en-US" altLang="en-US" sz="2800" b="1">
                <a:solidFill>
                  <a:srgbClr val="800000"/>
                </a:solidFill>
              </a:rPr>
              <a:t>v. 13		1 Thess 2:13    Heb 4:2    Phlm 10, 15-16</a:t>
            </a:r>
            <a:endParaRPr lang="en-US" altLang="en-US" sz="2500" b="1" i="1">
              <a:solidFill>
                <a:srgbClr val="800000"/>
              </a:solidFill>
            </a:endParaRP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532" name="WordArt 7"/>
          <p:cNvSpPr>
            <a:spLocks noChangeArrowheads="1" noChangeShapeType="1" noTextEdit="1"/>
          </p:cNvSpPr>
          <p:nvPr/>
        </p:nvSpPr>
        <p:spPr bwMode="auto">
          <a:xfrm>
            <a:off x="5622925" y="2978150"/>
            <a:ext cx="2797175" cy="373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FAITHFULNESS</a:t>
            </a:r>
          </a:p>
        </p:txBody>
      </p:sp>
      <p:grpSp>
        <p:nvGrpSpPr>
          <p:cNvPr id="33802" name="Group 10"/>
          <p:cNvGrpSpPr>
            <a:grpSpLocks/>
          </p:cNvGrpSpPr>
          <p:nvPr/>
        </p:nvGrpSpPr>
        <p:grpSpPr bwMode="auto">
          <a:xfrm>
            <a:off x="1420813" y="4286250"/>
            <a:ext cx="6232525" cy="2354263"/>
            <a:chOff x="1035" y="2476"/>
            <a:chExt cx="3926" cy="1483"/>
          </a:xfrm>
        </p:grpSpPr>
        <p:sp>
          <p:nvSpPr>
            <p:cNvPr id="22534" name="Rectangle 7"/>
            <p:cNvSpPr>
              <a:spLocks noChangeArrowheads="1"/>
            </p:cNvSpPr>
            <p:nvPr/>
          </p:nvSpPr>
          <p:spPr bwMode="auto">
            <a:xfrm>
              <a:off x="1035" y="2476"/>
              <a:ext cx="3926" cy="1483"/>
            </a:xfrm>
            <a:prstGeom prst="rect">
              <a:avLst/>
            </a:prstGeom>
            <a:gradFill rotWithShape="1">
              <a:gsLst>
                <a:gs pos="0">
                  <a:srgbClr val="825700"/>
                </a:gs>
                <a:gs pos="100000">
                  <a:srgbClr val="3A1D00"/>
                </a:gs>
              </a:gsLst>
              <a:path path="shape">
                <a:fillToRect l="50000" t="50000" r="50000" b="50000"/>
              </a:path>
            </a:gra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5" name="Text Box 8"/>
            <p:cNvSpPr txBox="1">
              <a:spLocks noChangeArrowheads="1"/>
            </p:cNvSpPr>
            <p:nvPr/>
          </p:nvSpPr>
          <p:spPr bwMode="auto">
            <a:xfrm>
              <a:off x="1092" y="2487"/>
              <a:ext cx="360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  <a:latin typeface="Calibri" pitchFamily="34" charset="0"/>
                </a:rPr>
                <a:t>POINT:</a:t>
              </a:r>
            </a:p>
          </p:txBody>
        </p:sp>
        <p:sp>
          <p:nvSpPr>
            <p:cNvPr id="22536" name="Text Box 9"/>
            <p:cNvSpPr txBox="1">
              <a:spLocks noChangeArrowheads="1"/>
            </p:cNvSpPr>
            <p:nvPr/>
          </p:nvSpPr>
          <p:spPr bwMode="auto">
            <a:xfrm>
              <a:off x="1238" y="2786"/>
              <a:ext cx="3610" cy="10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700" b="1">
                  <a:solidFill>
                    <a:schemeClr val="bg1"/>
                  </a:solidFill>
                  <a:latin typeface="Calibri" pitchFamily="34" charset="0"/>
                </a:rPr>
                <a:t>Salvation is not just a past event…  it is also spoken of as a “work in progress” &amp; something to be eventually realized	</a:t>
              </a:r>
              <a:r>
                <a:rPr lang="en-US" sz="2700" b="1">
                  <a:solidFill>
                    <a:srgbClr val="FFFF00"/>
                  </a:solidFill>
                  <a:latin typeface="Calibri" pitchFamily="34" charset="0"/>
                </a:rPr>
                <a:t>1 Pet 1:9    2 Pet 1:10-11</a:t>
              </a:r>
            </a:p>
          </p:txBody>
        </p:sp>
      </p:grp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12914</TotalTime>
  <Words>788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Impact</vt:lpstr>
      <vt:lpstr>Monotype Sorts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Paul’s Epistle To The Philippians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Smith</dc:creator>
  <cp:lastModifiedBy>Eastside Enlightener</cp:lastModifiedBy>
  <cp:revision>189</cp:revision>
  <dcterms:created xsi:type="dcterms:W3CDTF">2018-03-03T04:26:35Z</dcterms:created>
  <dcterms:modified xsi:type="dcterms:W3CDTF">2018-05-06T13:46:55Z</dcterms:modified>
</cp:coreProperties>
</file>