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handoutMasterIdLst>
    <p:handoutMasterId r:id="rId30"/>
  </p:handoutMasterIdLst>
  <p:sldIdLst>
    <p:sldId id="256" r:id="rId3"/>
    <p:sldId id="273" r:id="rId4"/>
    <p:sldId id="304" r:id="rId5"/>
    <p:sldId id="331" r:id="rId6"/>
    <p:sldId id="332" r:id="rId7"/>
    <p:sldId id="309" r:id="rId8"/>
    <p:sldId id="311" r:id="rId9"/>
    <p:sldId id="271" r:id="rId10"/>
    <p:sldId id="371" r:id="rId11"/>
    <p:sldId id="372" r:id="rId12"/>
    <p:sldId id="382" r:id="rId13"/>
    <p:sldId id="383" r:id="rId14"/>
    <p:sldId id="373" r:id="rId15"/>
    <p:sldId id="384" r:id="rId16"/>
    <p:sldId id="391" r:id="rId17"/>
    <p:sldId id="385" r:id="rId18"/>
    <p:sldId id="386" r:id="rId19"/>
    <p:sldId id="387" r:id="rId20"/>
    <p:sldId id="394" r:id="rId21"/>
    <p:sldId id="395" r:id="rId22"/>
    <p:sldId id="396" r:id="rId23"/>
    <p:sldId id="389" r:id="rId24"/>
    <p:sldId id="392" r:id="rId25"/>
    <p:sldId id="397" r:id="rId26"/>
    <p:sldId id="388" r:id="rId27"/>
    <p:sldId id="390" r:id="rId28"/>
  </p:sldIdLst>
  <p:sldSz cx="12192000" cy="6858000"/>
  <p:notesSz cx="7023100" cy="9309100"/>
  <p:embeddedFontLst>
    <p:embeddedFont>
      <p:font typeface="Papyrus" panose="03070502060502030205" pitchFamily="66" charset="0"/>
      <p:regular r:id="rId31"/>
    </p:embeddedFont>
    <p:embeddedFont>
      <p:font typeface="Tempus Sans ITC" panose="04020404030D07020202" pitchFamily="82"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1A26"/>
    <a:srgbClr val="FFDA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25" autoAdjust="0"/>
    <p:restoredTop sz="85854" autoAdjust="0"/>
  </p:normalViewPr>
  <p:slideViewPr>
    <p:cSldViewPr snapToGrid="0">
      <p:cViewPr varScale="1">
        <p:scale>
          <a:sx n="52" d="100"/>
          <a:sy n="52" d="100"/>
        </p:scale>
        <p:origin x="7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363"/>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363"/>
          </a:xfrm>
          <a:prstGeom prst="rect">
            <a:avLst/>
          </a:prstGeom>
        </p:spPr>
        <p:txBody>
          <a:bodyPr vert="horz" lIns="92446" tIns="46223" rIns="92446" bIns="46223" rtlCol="0"/>
          <a:lstStyle>
            <a:lvl1pPr algn="r">
              <a:defRPr sz="1200"/>
            </a:lvl1pPr>
          </a:lstStyle>
          <a:p>
            <a:fld id="{BAAC441F-9E95-4BE3-9697-FE42F08936EC}" type="datetimeFigureOut">
              <a:rPr lang="en-US" smtClean="0"/>
              <a:t>10/25/2024</a:t>
            </a:fld>
            <a:endParaRPr lang="en-US"/>
          </a:p>
        </p:txBody>
      </p:sp>
      <p:sp>
        <p:nvSpPr>
          <p:cNvPr id="4" name="Footer Placeholder 3"/>
          <p:cNvSpPr>
            <a:spLocks noGrp="1"/>
          </p:cNvSpPr>
          <p:nvPr>
            <p:ph type="ftr" sz="quarter" idx="2"/>
          </p:nvPr>
        </p:nvSpPr>
        <p:spPr>
          <a:xfrm>
            <a:off x="0" y="8841738"/>
            <a:ext cx="3043343" cy="46736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1738"/>
            <a:ext cx="3043343" cy="467363"/>
          </a:xfrm>
          <a:prstGeom prst="rect">
            <a:avLst/>
          </a:prstGeom>
        </p:spPr>
        <p:txBody>
          <a:bodyPr vert="horz" lIns="92446" tIns="46223" rIns="92446" bIns="46223" rtlCol="0" anchor="b"/>
          <a:lstStyle>
            <a:lvl1pPr algn="r">
              <a:defRPr sz="1200"/>
            </a:lvl1pPr>
          </a:lstStyle>
          <a:p>
            <a:fld id="{4099CA1C-B175-4086-9CA2-35A9919D3F6C}" type="slidenum">
              <a:rPr lang="en-US" smtClean="0"/>
              <a:t>‹#›</a:t>
            </a:fld>
            <a:endParaRPr lang="en-US"/>
          </a:p>
        </p:txBody>
      </p:sp>
    </p:spTree>
    <p:extLst>
      <p:ext uri="{BB962C8B-B14F-4D97-AF65-F5344CB8AC3E}">
        <p14:creationId xmlns:p14="http://schemas.microsoft.com/office/powerpoint/2010/main" val="204248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363"/>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78132" y="0"/>
            <a:ext cx="3043343" cy="467363"/>
          </a:xfrm>
          <a:prstGeom prst="rect">
            <a:avLst/>
          </a:prstGeom>
        </p:spPr>
        <p:txBody>
          <a:bodyPr vert="horz" lIns="92446" tIns="46223" rIns="92446" bIns="46223" rtlCol="0"/>
          <a:lstStyle>
            <a:lvl1pPr algn="r">
              <a:defRPr sz="1200"/>
            </a:lvl1pPr>
          </a:lstStyle>
          <a:p>
            <a:fld id="{8EB39085-D93C-4BF5-9FB4-70AF17E98237}" type="datetimeFigureOut">
              <a:rPr lang="en-US" smtClean="0"/>
              <a:t>10/25/2024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702310" y="4479687"/>
            <a:ext cx="5618480" cy="3665776"/>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1738"/>
            <a:ext cx="3043343" cy="46736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1738"/>
            <a:ext cx="3043343" cy="467363"/>
          </a:xfrm>
          <a:prstGeom prst="rect">
            <a:avLst/>
          </a:prstGeom>
        </p:spPr>
        <p:txBody>
          <a:bodyPr vert="horz" lIns="92446" tIns="46223" rIns="92446" bIns="46223" rtlCol="0" anchor="b"/>
          <a:lstStyle>
            <a:lvl1pPr algn="r">
              <a:defRPr sz="1200"/>
            </a:lvl1pPr>
          </a:lstStyle>
          <a:p>
            <a:fld id="{6384A07D-BCB6-4C8D-BF36-20C1F007D9ED}" type="slidenum">
              <a:rPr lang="en-US" smtClean="0"/>
              <a:t>‹#›</a:t>
            </a:fld>
            <a:endParaRPr lang="en-US"/>
          </a:p>
        </p:txBody>
      </p:sp>
    </p:spTree>
    <p:extLst>
      <p:ext uri="{BB962C8B-B14F-4D97-AF65-F5344CB8AC3E}">
        <p14:creationId xmlns:p14="http://schemas.microsoft.com/office/powerpoint/2010/main" val="4126857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artifacts symbolizing the captivity, return, and years of silence. </a:t>
            </a:r>
          </a:p>
          <a:p>
            <a:r>
              <a:rPr lang="en-US" dirty="0"/>
              <a:t>This clay tablet from the Babylonian Chronicle (left) details major events in the Babylonian empire.  Each year is separated by a line.  This tablet records the exploits of Nebuchadnezzar from 605 to 594 BC, and specifically mentions taking captives and tribute from Jerusalem.  </a:t>
            </a:r>
          </a:p>
          <a:p>
            <a:r>
              <a:rPr lang="en-US" dirty="0"/>
              <a:t>The Cyrus </a:t>
            </a:r>
            <a:r>
              <a:rPr lang="en-US" dirty="0" err="1"/>
              <a:t>Cylindar</a:t>
            </a:r>
            <a:r>
              <a:rPr lang="en-US" dirty="0"/>
              <a:t> (center, circa 530 B.C.) records the policy of Cyrus of Persia to allow captive nations to return to their homelands and rebuild the cities and temples.  The Bible prophecies that Cyrus would do this 100 years before he was born (Isaiah 44:28).  </a:t>
            </a:r>
          </a:p>
          <a:p>
            <a:r>
              <a:rPr lang="en-US" dirty="0"/>
              <a:t>The Rosetta Stone (right) is a granodiorite stele, found in 1799, inscribed with three versions of a decree issued at Memphis, Egypt, in 196 BC during the Ptolemaic dynasty on behalf of King Ptolemy V. The top and middle texts are in Ancient Egyptian using hieroglyphic script and demotic scripts, respectively, while the bottom is in Ancient Greek. As the decree has only minor differences between the three versions, the Rosetta Stone proved to be the key to deciphering Egyptian hieroglyphs, thereby opening a window into ancient Egyptian history.</a:t>
            </a:r>
          </a:p>
        </p:txBody>
      </p:sp>
      <p:sp>
        <p:nvSpPr>
          <p:cNvPr id="4" name="Slide Number Placeholder 3"/>
          <p:cNvSpPr>
            <a:spLocks noGrp="1"/>
          </p:cNvSpPr>
          <p:nvPr>
            <p:ph type="sldNum" sz="quarter" idx="5"/>
          </p:nvPr>
        </p:nvSpPr>
        <p:spPr/>
        <p:txBody>
          <a:bodyPr/>
          <a:lstStyle/>
          <a:p>
            <a:pPr defTabSz="462229">
              <a:defRPr/>
            </a:pPr>
            <a:fld id="{74823A15-0BBF-41E3-9151-A9A17AB06B77}" type="slidenum">
              <a:rPr lang="en-US">
                <a:solidFill>
                  <a:prstClr val="black"/>
                </a:solidFill>
                <a:latin typeface="Calibri" panose="020F0502020204030204"/>
              </a:rPr>
              <a:pPr defTabSz="462229">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752844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ethnarch is a political leader of a homogeneous kingdom or ethnic group.</a:t>
            </a:r>
          </a:p>
          <a:p>
            <a:r>
              <a:rPr lang="en-US" dirty="0"/>
              <a:t>A tetrarch is the governor of one of four divisions of a country or province.</a:t>
            </a:r>
          </a:p>
          <a:p>
            <a:r>
              <a:rPr lang="en-US" b="1" dirty="0"/>
              <a:t>Matthew 2:22  </a:t>
            </a:r>
            <a:r>
              <a:rPr lang="en-US" dirty="0"/>
              <a:t>But when he (Joseph) heard that Archelaus was reigning over Judea instead of his father Herod, he was afraid to go there. And being warned by God in a dream, he turned aside into the region of Galilee.</a:t>
            </a:r>
          </a:p>
          <a:p>
            <a:r>
              <a:rPr lang="en-US" b="1" dirty="0"/>
              <a:t>Luke 3:1  </a:t>
            </a:r>
            <a:r>
              <a:rPr lang="en-US" dirty="0"/>
              <a:t>Now in the fifteenth year of the reign of Tiberius Caesar, Pontius Pilate being governor of Judea, Herod being tetrarch of Galilee, his brother Philip tetrarch of </a:t>
            </a:r>
            <a:r>
              <a:rPr lang="en-US" dirty="0" err="1"/>
              <a:t>Iturea</a:t>
            </a:r>
            <a:r>
              <a:rPr lang="en-US" dirty="0"/>
              <a:t> and the region of </a:t>
            </a:r>
            <a:r>
              <a:rPr lang="en-US" dirty="0" err="1"/>
              <a:t>Trachonitis</a:t>
            </a:r>
            <a:r>
              <a:rPr lang="en-US" dirty="0"/>
              <a:t>, and </a:t>
            </a:r>
            <a:r>
              <a:rPr lang="en-US" dirty="0" err="1"/>
              <a:t>Lysanias</a:t>
            </a:r>
            <a:r>
              <a:rPr lang="en-US" dirty="0"/>
              <a:t> tetrarch of Abilene,</a:t>
            </a:r>
          </a:p>
          <a:p>
            <a:r>
              <a:rPr lang="en-US" dirty="0"/>
              <a:t>Herod Antipas, Tetrarch of Galilee is the Herod that killed John the Baptist and had part in the trial of Jesus (Mark 6, Luke 23).</a:t>
            </a:r>
          </a:p>
          <a:p>
            <a:r>
              <a:rPr lang="en-US" dirty="0"/>
              <a:t>Herod Agrippa I Killed James, imprisoned Peter, was stuck by the Lord and eaten by worms (Acts 12).</a:t>
            </a:r>
          </a:p>
          <a:p>
            <a:r>
              <a:rPr lang="en-US" dirty="0"/>
              <a:t>Herod Agrippa II with his Sister/Wife Bernice give Paul an audience -- </a:t>
            </a:r>
            <a:r>
              <a:rPr lang="en-US" b="1" dirty="0"/>
              <a:t>Acts 25:13  </a:t>
            </a:r>
            <a:r>
              <a:rPr lang="en-US" dirty="0"/>
              <a:t>And after some days King Agrippa and Bernice came to Caesarea to greet Festus.</a:t>
            </a:r>
          </a:p>
          <a:p>
            <a:endParaRPr lang="en-US" dirty="0"/>
          </a:p>
        </p:txBody>
      </p:sp>
      <p:sp>
        <p:nvSpPr>
          <p:cNvPr id="4" name="Slide Number Placeholder 3"/>
          <p:cNvSpPr>
            <a:spLocks noGrp="1"/>
          </p:cNvSpPr>
          <p:nvPr>
            <p:ph type="sldNum" sz="quarter" idx="5"/>
          </p:nvPr>
        </p:nvSpPr>
        <p:spPr/>
        <p:txBody>
          <a:bodyPr/>
          <a:lstStyle/>
          <a:p>
            <a:fld id="{6384A07D-BCB6-4C8D-BF36-20C1F007D9ED}" type="slidenum">
              <a:rPr lang="en-US" smtClean="0"/>
              <a:t>10</a:t>
            </a:fld>
            <a:endParaRPr lang="en-US"/>
          </a:p>
        </p:txBody>
      </p:sp>
    </p:spTree>
    <p:extLst>
      <p:ext uri="{BB962C8B-B14F-4D97-AF65-F5344CB8AC3E}">
        <p14:creationId xmlns:p14="http://schemas.microsoft.com/office/powerpoint/2010/main" val="3114067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84A07D-BCB6-4C8D-BF36-20C1F007D9ED}" type="slidenum">
              <a:rPr lang="en-US" smtClean="0"/>
              <a:t>11</a:t>
            </a:fld>
            <a:endParaRPr lang="en-US"/>
          </a:p>
        </p:txBody>
      </p:sp>
    </p:spTree>
    <p:extLst>
      <p:ext uri="{BB962C8B-B14F-4D97-AF65-F5344CB8AC3E}">
        <p14:creationId xmlns:p14="http://schemas.microsoft.com/office/powerpoint/2010/main" val="3951036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84A07D-BCB6-4C8D-BF36-20C1F007D9ED}" type="slidenum">
              <a:rPr lang="en-US" smtClean="0"/>
              <a:t>12</a:t>
            </a:fld>
            <a:endParaRPr lang="en-US"/>
          </a:p>
        </p:txBody>
      </p:sp>
    </p:spTree>
    <p:extLst>
      <p:ext uri="{BB962C8B-B14F-4D97-AF65-F5344CB8AC3E}">
        <p14:creationId xmlns:p14="http://schemas.microsoft.com/office/powerpoint/2010/main" val="1519955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name “Samaritans” is used for the first time in the Bible in </a:t>
            </a:r>
            <a:r>
              <a:rPr lang="en-US" b="1" dirty="0"/>
              <a:t>2 Kings 17:29  </a:t>
            </a:r>
            <a:r>
              <a:rPr lang="en-US" dirty="0"/>
              <a:t>However every nation continued to make gods of its own, and put them in the shrines on the high places which the Samaritans had made, every nation in the cities where they dwelt.</a:t>
            </a:r>
          </a:p>
        </p:txBody>
      </p:sp>
      <p:sp>
        <p:nvSpPr>
          <p:cNvPr id="4" name="Slide Number Placeholder 3"/>
          <p:cNvSpPr>
            <a:spLocks noGrp="1"/>
          </p:cNvSpPr>
          <p:nvPr>
            <p:ph type="sldNum" sz="quarter" idx="5"/>
          </p:nvPr>
        </p:nvSpPr>
        <p:spPr/>
        <p:txBody>
          <a:bodyPr/>
          <a:lstStyle/>
          <a:p>
            <a:fld id="{6384A07D-BCB6-4C8D-BF36-20C1F007D9ED}" type="slidenum">
              <a:rPr lang="en-US" smtClean="0"/>
              <a:t>13</a:t>
            </a:fld>
            <a:endParaRPr lang="en-US"/>
          </a:p>
        </p:txBody>
      </p:sp>
    </p:spTree>
    <p:extLst>
      <p:ext uri="{BB962C8B-B14F-4D97-AF65-F5344CB8AC3E}">
        <p14:creationId xmlns:p14="http://schemas.microsoft.com/office/powerpoint/2010/main" val="1254682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84A07D-BCB6-4C8D-BF36-20C1F007D9ED}" type="slidenum">
              <a:rPr lang="en-US" smtClean="0"/>
              <a:t>14</a:t>
            </a:fld>
            <a:endParaRPr lang="en-US"/>
          </a:p>
        </p:txBody>
      </p:sp>
    </p:spTree>
    <p:extLst>
      <p:ext uri="{BB962C8B-B14F-4D97-AF65-F5344CB8AC3E}">
        <p14:creationId xmlns:p14="http://schemas.microsoft.com/office/powerpoint/2010/main" val="1123092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84A07D-BCB6-4C8D-BF36-20C1F007D9ED}" type="slidenum">
              <a:rPr lang="en-US" smtClean="0"/>
              <a:t>15</a:t>
            </a:fld>
            <a:endParaRPr lang="en-US"/>
          </a:p>
        </p:txBody>
      </p:sp>
    </p:spTree>
    <p:extLst>
      <p:ext uri="{BB962C8B-B14F-4D97-AF65-F5344CB8AC3E}">
        <p14:creationId xmlns:p14="http://schemas.microsoft.com/office/powerpoint/2010/main" val="3009219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84A07D-BCB6-4C8D-BF36-20C1F007D9ED}" type="slidenum">
              <a:rPr lang="en-US" smtClean="0"/>
              <a:t>16</a:t>
            </a:fld>
            <a:endParaRPr lang="en-US"/>
          </a:p>
        </p:txBody>
      </p:sp>
    </p:spTree>
    <p:extLst>
      <p:ext uri="{BB962C8B-B14F-4D97-AF65-F5344CB8AC3E}">
        <p14:creationId xmlns:p14="http://schemas.microsoft.com/office/powerpoint/2010/main" val="2490601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84A07D-BCB6-4C8D-BF36-20C1F007D9ED}" type="slidenum">
              <a:rPr lang="en-US" smtClean="0"/>
              <a:t>17</a:t>
            </a:fld>
            <a:endParaRPr lang="en-US"/>
          </a:p>
        </p:txBody>
      </p:sp>
    </p:spTree>
    <p:extLst>
      <p:ext uri="{BB962C8B-B14F-4D97-AF65-F5344CB8AC3E}">
        <p14:creationId xmlns:p14="http://schemas.microsoft.com/office/powerpoint/2010/main" val="4244743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84A07D-BCB6-4C8D-BF36-20C1F007D9ED}" type="slidenum">
              <a:rPr lang="en-US" smtClean="0"/>
              <a:t>18</a:t>
            </a:fld>
            <a:endParaRPr lang="en-US"/>
          </a:p>
        </p:txBody>
      </p:sp>
    </p:spTree>
    <p:extLst>
      <p:ext uri="{BB962C8B-B14F-4D97-AF65-F5344CB8AC3E}">
        <p14:creationId xmlns:p14="http://schemas.microsoft.com/office/powerpoint/2010/main" val="2749643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84A07D-BCB6-4C8D-BF36-20C1F007D9ED}" type="slidenum">
              <a:rPr lang="en-US" smtClean="0"/>
              <a:t>19</a:t>
            </a:fld>
            <a:endParaRPr lang="en-US"/>
          </a:p>
        </p:txBody>
      </p:sp>
    </p:spTree>
    <p:extLst>
      <p:ext uri="{BB962C8B-B14F-4D97-AF65-F5344CB8AC3E}">
        <p14:creationId xmlns:p14="http://schemas.microsoft.com/office/powerpoint/2010/main" val="3154041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2229">
              <a:defRPr/>
            </a:pPr>
            <a:fld id="{74823A15-0BBF-41E3-9151-A9A17AB06B77}" type="slidenum">
              <a:rPr lang="en-US">
                <a:solidFill>
                  <a:prstClr val="black"/>
                </a:solidFill>
                <a:latin typeface="Calibri" panose="020F0502020204030204"/>
              </a:rPr>
              <a:pPr defTabSz="462229">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394795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84A07D-BCB6-4C8D-BF36-20C1F007D9ED}" type="slidenum">
              <a:rPr lang="en-US" smtClean="0"/>
              <a:t>20</a:t>
            </a:fld>
            <a:endParaRPr lang="en-US"/>
          </a:p>
        </p:txBody>
      </p:sp>
    </p:spTree>
    <p:extLst>
      <p:ext uri="{BB962C8B-B14F-4D97-AF65-F5344CB8AC3E}">
        <p14:creationId xmlns:p14="http://schemas.microsoft.com/office/powerpoint/2010/main" val="1270093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84A07D-BCB6-4C8D-BF36-20C1F007D9ED}" type="slidenum">
              <a:rPr lang="en-US" smtClean="0"/>
              <a:t>21</a:t>
            </a:fld>
            <a:endParaRPr lang="en-US"/>
          </a:p>
        </p:txBody>
      </p:sp>
    </p:spTree>
    <p:extLst>
      <p:ext uri="{BB962C8B-B14F-4D97-AF65-F5344CB8AC3E}">
        <p14:creationId xmlns:p14="http://schemas.microsoft.com/office/powerpoint/2010/main" val="4292294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84A07D-BCB6-4C8D-BF36-20C1F007D9ED}" type="slidenum">
              <a:rPr lang="en-US" smtClean="0"/>
              <a:t>22</a:t>
            </a:fld>
            <a:endParaRPr lang="en-US"/>
          </a:p>
        </p:txBody>
      </p:sp>
    </p:spTree>
    <p:extLst>
      <p:ext uri="{BB962C8B-B14F-4D97-AF65-F5344CB8AC3E}">
        <p14:creationId xmlns:p14="http://schemas.microsoft.com/office/powerpoint/2010/main" val="1597526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84A07D-BCB6-4C8D-BF36-20C1F007D9ED}" type="slidenum">
              <a:rPr lang="en-US" smtClean="0"/>
              <a:t>23</a:t>
            </a:fld>
            <a:endParaRPr lang="en-US"/>
          </a:p>
        </p:txBody>
      </p:sp>
    </p:spTree>
    <p:extLst>
      <p:ext uri="{BB962C8B-B14F-4D97-AF65-F5344CB8AC3E}">
        <p14:creationId xmlns:p14="http://schemas.microsoft.com/office/powerpoint/2010/main" val="802757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84A07D-BCB6-4C8D-BF36-20C1F007D9ED}" type="slidenum">
              <a:rPr lang="en-US" smtClean="0"/>
              <a:t>24</a:t>
            </a:fld>
            <a:endParaRPr lang="en-US"/>
          </a:p>
        </p:txBody>
      </p:sp>
    </p:spTree>
    <p:extLst>
      <p:ext uri="{BB962C8B-B14F-4D97-AF65-F5344CB8AC3E}">
        <p14:creationId xmlns:p14="http://schemas.microsoft.com/office/powerpoint/2010/main" val="780537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84A07D-BCB6-4C8D-BF36-20C1F007D9ED}" type="slidenum">
              <a:rPr lang="en-US" smtClean="0"/>
              <a:t>25</a:t>
            </a:fld>
            <a:endParaRPr lang="en-US"/>
          </a:p>
        </p:txBody>
      </p:sp>
    </p:spTree>
    <p:extLst>
      <p:ext uri="{BB962C8B-B14F-4D97-AF65-F5344CB8AC3E}">
        <p14:creationId xmlns:p14="http://schemas.microsoft.com/office/powerpoint/2010/main" val="3305193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84A07D-BCB6-4C8D-BF36-20C1F007D9ED}" type="slidenum">
              <a:rPr lang="en-US" smtClean="0"/>
              <a:t>26</a:t>
            </a:fld>
            <a:endParaRPr lang="en-US"/>
          </a:p>
        </p:txBody>
      </p:sp>
    </p:spTree>
    <p:extLst>
      <p:ext uri="{BB962C8B-B14F-4D97-AF65-F5344CB8AC3E}">
        <p14:creationId xmlns:p14="http://schemas.microsoft.com/office/powerpoint/2010/main" val="2584206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Hearing of Pompey's flight to Egypt, Caesar remained in hot pursuit, first landing in Asia and reaching Alexandria on 2 October 48 BC, where he learnt of Pompey's murder and then was embroiled in a dynastic dispute between Ptolemy XIII and Cleopatra.[49]</a:t>
            </a:r>
          </a:p>
          <a:p>
            <a:r>
              <a:rPr lang="en-US" dirty="0"/>
              <a:t>Pompey had been a political ally of Ptolemy XII, but Ptolemy XIII, at the urging of his court eunuchs, had Pompey ambushed and killed before Caesar arrived and occupied Alexandria. Caesar then attempted to reconcile the rival Ptolemaic siblings, but Ptolemy's chief adviser, </a:t>
            </a:r>
            <a:r>
              <a:rPr lang="en-US" dirty="0" err="1"/>
              <a:t>Potheinos</a:t>
            </a:r>
            <a:r>
              <a:rPr lang="en-US" dirty="0"/>
              <a:t>, viewed Caesar's terms as favoring Cleopatra, so his forces besieged her and Caesar at the palace. </a:t>
            </a:r>
          </a:p>
          <a:p>
            <a:r>
              <a:rPr lang="en-US" dirty="0"/>
              <a:t>During Caesar's Egyptian campaign, Antipater led Jewish troops in the Battle of the Jewish Camp, which saved Caesar's trapped force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3A15-0BBF-41E3-9151-A9A17AB06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628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3A15-0BBF-41E3-9151-A9A17AB06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872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3A15-0BBF-41E3-9151-A9A17AB06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946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3A15-0BBF-41E3-9151-A9A17AB06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484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3A15-0BBF-41E3-9151-A9A17AB06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71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84A07D-BCB6-4C8D-BF36-20C1F007D9ED}" type="slidenum">
              <a:rPr lang="en-US" smtClean="0"/>
              <a:t>8</a:t>
            </a:fld>
            <a:endParaRPr lang="en-US"/>
          </a:p>
        </p:txBody>
      </p:sp>
    </p:spTree>
    <p:extLst>
      <p:ext uri="{BB962C8B-B14F-4D97-AF65-F5344CB8AC3E}">
        <p14:creationId xmlns:p14="http://schemas.microsoft.com/office/powerpoint/2010/main" val="1288926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84A07D-BCB6-4C8D-BF36-20C1F007D9ED}" type="slidenum">
              <a:rPr lang="en-US" smtClean="0"/>
              <a:t>9</a:t>
            </a:fld>
            <a:endParaRPr lang="en-US"/>
          </a:p>
        </p:txBody>
      </p:sp>
    </p:spTree>
    <p:extLst>
      <p:ext uri="{BB962C8B-B14F-4D97-AF65-F5344CB8AC3E}">
        <p14:creationId xmlns:p14="http://schemas.microsoft.com/office/powerpoint/2010/main" val="1448485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F751E66-3687-4198-A30A-687E070C57CD}"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155925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1E66-3687-4198-A30A-687E070C57CD}"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201929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1E66-3687-4198-A30A-687E070C57CD}"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404799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D1ED67B-D88D-47E8-8AB0-2BED0A9A3900}" type="slidenum">
              <a:rPr lang="en-US" altLang="en-US" smtClean="0"/>
              <a:pPr/>
              <a:t>‹#›</a:t>
            </a:fld>
            <a:endParaRPr lang="en-US" altLang="en-US"/>
          </a:p>
        </p:txBody>
      </p:sp>
    </p:spTree>
    <p:extLst>
      <p:ext uri="{BB962C8B-B14F-4D97-AF65-F5344CB8AC3E}">
        <p14:creationId xmlns:p14="http://schemas.microsoft.com/office/powerpoint/2010/main" val="154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0824E03-DEA3-4424-BDA8-06530E6E5836}" type="slidenum">
              <a:rPr lang="en-US" altLang="en-US" smtClean="0"/>
              <a:pPr/>
              <a:t>‹#›</a:t>
            </a:fld>
            <a:endParaRPr lang="en-US" altLang="en-US"/>
          </a:p>
        </p:txBody>
      </p:sp>
    </p:spTree>
    <p:extLst>
      <p:ext uri="{BB962C8B-B14F-4D97-AF65-F5344CB8AC3E}">
        <p14:creationId xmlns:p14="http://schemas.microsoft.com/office/powerpoint/2010/main" val="415876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7363B03-A26C-41CA-BF11-702798D46DA6}" type="slidenum">
              <a:rPr lang="en-US" altLang="en-US" smtClean="0"/>
              <a:pPr/>
              <a:t>‹#›</a:t>
            </a:fld>
            <a:endParaRPr lang="en-US" altLang="en-US"/>
          </a:p>
        </p:txBody>
      </p:sp>
    </p:spTree>
    <p:extLst>
      <p:ext uri="{BB962C8B-B14F-4D97-AF65-F5344CB8AC3E}">
        <p14:creationId xmlns:p14="http://schemas.microsoft.com/office/powerpoint/2010/main" val="174130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1CE2F5E-CE5C-4636-814F-24B568CAFEB1}" type="slidenum">
              <a:rPr lang="en-US" altLang="en-US" smtClean="0"/>
              <a:pPr/>
              <a:t>‹#›</a:t>
            </a:fld>
            <a:endParaRPr lang="en-US" altLang="en-US"/>
          </a:p>
        </p:txBody>
      </p:sp>
    </p:spTree>
    <p:extLst>
      <p:ext uri="{BB962C8B-B14F-4D97-AF65-F5344CB8AC3E}">
        <p14:creationId xmlns:p14="http://schemas.microsoft.com/office/powerpoint/2010/main" val="159846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7A6E4C06-5AA5-4367-85B9-331F137143BA}" type="slidenum">
              <a:rPr lang="en-US" altLang="en-US" smtClean="0"/>
              <a:pPr/>
              <a:t>‹#›</a:t>
            </a:fld>
            <a:endParaRPr lang="en-US" altLang="en-US"/>
          </a:p>
        </p:txBody>
      </p:sp>
    </p:spTree>
    <p:extLst>
      <p:ext uri="{BB962C8B-B14F-4D97-AF65-F5344CB8AC3E}">
        <p14:creationId xmlns:p14="http://schemas.microsoft.com/office/powerpoint/2010/main" val="131892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49F639CC-D9C7-4DF0-BEF5-A916084C1D5B}" type="slidenum">
              <a:rPr lang="en-US" altLang="en-US" smtClean="0"/>
              <a:pPr/>
              <a:t>‹#›</a:t>
            </a:fld>
            <a:endParaRPr lang="en-US" altLang="en-US"/>
          </a:p>
        </p:txBody>
      </p:sp>
    </p:spTree>
    <p:extLst>
      <p:ext uri="{BB962C8B-B14F-4D97-AF65-F5344CB8AC3E}">
        <p14:creationId xmlns:p14="http://schemas.microsoft.com/office/powerpoint/2010/main" val="419293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7CC4CC37-DB33-434E-8488-F089767D2190}" type="slidenum">
              <a:rPr lang="en-US" altLang="en-US" smtClean="0"/>
              <a:pPr/>
              <a:t>‹#›</a:t>
            </a:fld>
            <a:endParaRPr lang="en-US" altLang="en-US"/>
          </a:p>
        </p:txBody>
      </p:sp>
    </p:spTree>
    <p:extLst>
      <p:ext uri="{BB962C8B-B14F-4D97-AF65-F5344CB8AC3E}">
        <p14:creationId xmlns:p14="http://schemas.microsoft.com/office/powerpoint/2010/main" val="85517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8A2C5704-86B4-469F-B321-5BDAE46760DC}" type="slidenum">
              <a:rPr lang="en-US" altLang="en-US" smtClean="0"/>
              <a:pPr/>
              <a:t>‹#›</a:t>
            </a:fld>
            <a:endParaRPr lang="en-US" altLang="en-US"/>
          </a:p>
        </p:txBody>
      </p:sp>
    </p:spTree>
    <p:extLst>
      <p:ext uri="{BB962C8B-B14F-4D97-AF65-F5344CB8AC3E}">
        <p14:creationId xmlns:p14="http://schemas.microsoft.com/office/powerpoint/2010/main" val="36236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1E66-3687-4198-A30A-687E070C57CD}"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253996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16D1044-1815-4D8F-B421-42669FA5622F}" type="slidenum">
              <a:rPr lang="en-US" altLang="en-US" smtClean="0"/>
              <a:pPr/>
              <a:t>‹#›</a:t>
            </a:fld>
            <a:endParaRPr lang="en-US" altLang="en-US"/>
          </a:p>
        </p:txBody>
      </p:sp>
    </p:spTree>
    <p:extLst>
      <p:ext uri="{BB962C8B-B14F-4D97-AF65-F5344CB8AC3E}">
        <p14:creationId xmlns:p14="http://schemas.microsoft.com/office/powerpoint/2010/main" val="2586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F7E2176-1B4D-41F9-801F-60645F1FD317}" type="slidenum">
              <a:rPr lang="en-US" altLang="en-US" smtClean="0"/>
              <a:pPr/>
              <a:t>‹#›</a:t>
            </a:fld>
            <a:endParaRPr lang="en-US" altLang="en-US"/>
          </a:p>
        </p:txBody>
      </p:sp>
    </p:spTree>
    <p:extLst>
      <p:ext uri="{BB962C8B-B14F-4D97-AF65-F5344CB8AC3E}">
        <p14:creationId xmlns:p14="http://schemas.microsoft.com/office/powerpoint/2010/main" val="328798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B8DCA59-56D2-4DAB-8C25-3FD09057B31D}" type="slidenum">
              <a:rPr lang="en-US" altLang="en-US" smtClean="0"/>
              <a:pPr/>
              <a:t>‹#›</a:t>
            </a:fld>
            <a:endParaRPr lang="en-US" altLang="en-US"/>
          </a:p>
        </p:txBody>
      </p:sp>
    </p:spTree>
    <p:extLst>
      <p:ext uri="{BB962C8B-B14F-4D97-AF65-F5344CB8AC3E}">
        <p14:creationId xmlns:p14="http://schemas.microsoft.com/office/powerpoint/2010/main" val="293677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751E66-3687-4198-A30A-687E070C57CD}"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60564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751E66-3687-4198-A30A-687E070C57CD}"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94237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51E66-3687-4198-A30A-687E070C57CD}" type="datetimeFigureOut">
              <a:rPr lang="en-US" smtClean="0"/>
              <a:t>10/25/2024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139774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751E66-3687-4198-A30A-687E070C57CD}" type="datetimeFigureOut">
              <a:rPr lang="en-US" smtClean="0"/>
              <a:t>10/25/2024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421179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51E66-3687-4198-A30A-687E070C57CD}" type="datetimeFigureOut">
              <a:rPr lang="en-US" smtClean="0"/>
              <a:t>10/25/2024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397987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751E66-3687-4198-A30A-687E070C57CD}"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9744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751E66-3687-4198-A30A-687E070C57CD}"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388127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51E66-3687-4198-A30A-687E070C57CD}" type="datetimeFigureOut">
              <a:rPr lang="en-US" smtClean="0"/>
              <a:t>10/25/2024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28A820-66B9-4F19-9C3C-B56D4A3A7EF2}" type="slidenum">
              <a:rPr lang="en-US" smtClean="0"/>
              <a:t>‹#›</a:t>
            </a:fld>
            <a:endParaRPr lang="en-US"/>
          </a:p>
        </p:txBody>
      </p:sp>
    </p:spTree>
    <p:extLst>
      <p:ext uri="{BB962C8B-B14F-4D97-AF65-F5344CB8AC3E}">
        <p14:creationId xmlns:p14="http://schemas.microsoft.com/office/powerpoint/2010/main" val="3207644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E254D8-E9DC-40C8-963B-C08C59456288}" type="slidenum">
              <a:rPr lang="en-US" altLang="en-US" smtClean="0"/>
              <a:pPr/>
              <a:t>‹#›</a:t>
            </a:fld>
            <a:endParaRPr lang="en-US" altLang="en-US"/>
          </a:p>
        </p:txBody>
      </p:sp>
      <p:grpSp>
        <p:nvGrpSpPr>
          <p:cNvPr id="7" name="Group 7">
            <a:extLst>
              <a:ext uri="{FF2B5EF4-FFF2-40B4-BE49-F238E27FC236}">
                <a16:creationId xmlns:a16="http://schemas.microsoft.com/office/drawing/2014/main" id="{96E28FBE-630C-4D38-B929-981142611473}"/>
              </a:ext>
            </a:extLst>
          </p:cNvPr>
          <p:cNvGrpSpPr>
            <a:grpSpLocks/>
          </p:cNvGrpSpPr>
          <p:nvPr userDrawn="1"/>
        </p:nvGrpSpPr>
        <p:grpSpPr bwMode="auto">
          <a:xfrm>
            <a:off x="0" y="0"/>
            <a:ext cx="12192000" cy="6858000"/>
            <a:chOff x="0" y="0"/>
            <a:chExt cx="5760" cy="4320"/>
          </a:xfrm>
        </p:grpSpPr>
        <p:grpSp>
          <p:nvGrpSpPr>
            <p:cNvPr id="8" name="Group 8">
              <a:extLst>
                <a:ext uri="{FF2B5EF4-FFF2-40B4-BE49-F238E27FC236}">
                  <a16:creationId xmlns:a16="http://schemas.microsoft.com/office/drawing/2014/main" id="{B775C837-BDC8-45E9-96F4-54EF8B5D0BC0}"/>
                </a:ext>
              </a:extLst>
            </p:cNvPr>
            <p:cNvGrpSpPr>
              <a:grpSpLocks/>
            </p:cNvGrpSpPr>
            <p:nvPr/>
          </p:nvGrpSpPr>
          <p:grpSpPr bwMode="auto">
            <a:xfrm>
              <a:off x="0" y="336"/>
              <a:ext cx="5760" cy="3648"/>
              <a:chOff x="0" y="336"/>
              <a:chExt cx="5760" cy="3648"/>
            </a:xfrm>
          </p:grpSpPr>
          <p:sp>
            <p:nvSpPr>
              <p:cNvPr id="14" name="Line 9">
                <a:extLst>
                  <a:ext uri="{FF2B5EF4-FFF2-40B4-BE49-F238E27FC236}">
                    <a16:creationId xmlns:a16="http://schemas.microsoft.com/office/drawing/2014/main" id="{96D16559-FCC0-4378-B88D-1B977B77193A}"/>
                  </a:ext>
                </a:extLst>
              </p:cNvPr>
              <p:cNvSpPr>
                <a:spLocks noChangeShapeType="1"/>
              </p:cNvSpPr>
              <p:nvPr/>
            </p:nvSpPr>
            <p:spPr bwMode="auto">
              <a:xfrm>
                <a:off x="0" y="336"/>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 name="Line 10">
                <a:extLst>
                  <a:ext uri="{FF2B5EF4-FFF2-40B4-BE49-F238E27FC236}">
                    <a16:creationId xmlns:a16="http://schemas.microsoft.com/office/drawing/2014/main" id="{399B8005-6348-44B8-9632-9B24C6854FA8}"/>
                  </a:ext>
                </a:extLst>
              </p:cNvPr>
              <p:cNvSpPr>
                <a:spLocks noChangeShapeType="1"/>
              </p:cNvSpPr>
              <p:nvPr/>
            </p:nvSpPr>
            <p:spPr bwMode="auto">
              <a:xfrm>
                <a:off x="0" y="528"/>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 name="Line 11">
                <a:extLst>
                  <a:ext uri="{FF2B5EF4-FFF2-40B4-BE49-F238E27FC236}">
                    <a16:creationId xmlns:a16="http://schemas.microsoft.com/office/drawing/2014/main" id="{697FC18D-2375-4413-AB5F-ACAFF805D2E6}"/>
                  </a:ext>
                </a:extLst>
              </p:cNvPr>
              <p:cNvSpPr>
                <a:spLocks noChangeShapeType="1"/>
              </p:cNvSpPr>
              <p:nvPr/>
            </p:nvSpPr>
            <p:spPr bwMode="auto">
              <a:xfrm>
                <a:off x="0" y="720"/>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7" name="Line 12">
                <a:extLst>
                  <a:ext uri="{FF2B5EF4-FFF2-40B4-BE49-F238E27FC236}">
                    <a16:creationId xmlns:a16="http://schemas.microsoft.com/office/drawing/2014/main" id="{0E21EA23-AF51-4548-82D7-41051BE51E00}"/>
                  </a:ext>
                </a:extLst>
              </p:cNvPr>
              <p:cNvSpPr>
                <a:spLocks noChangeShapeType="1"/>
              </p:cNvSpPr>
              <p:nvPr/>
            </p:nvSpPr>
            <p:spPr bwMode="auto">
              <a:xfrm>
                <a:off x="0" y="912"/>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8" name="Line 13">
                <a:extLst>
                  <a:ext uri="{FF2B5EF4-FFF2-40B4-BE49-F238E27FC236}">
                    <a16:creationId xmlns:a16="http://schemas.microsoft.com/office/drawing/2014/main" id="{09F79D38-EAF8-43C3-BCAC-1E6F1EB19E2D}"/>
                  </a:ext>
                </a:extLst>
              </p:cNvPr>
              <p:cNvSpPr>
                <a:spLocks noChangeShapeType="1"/>
              </p:cNvSpPr>
              <p:nvPr/>
            </p:nvSpPr>
            <p:spPr bwMode="auto">
              <a:xfrm>
                <a:off x="0" y="1104"/>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9" name="Line 14">
                <a:extLst>
                  <a:ext uri="{FF2B5EF4-FFF2-40B4-BE49-F238E27FC236}">
                    <a16:creationId xmlns:a16="http://schemas.microsoft.com/office/drawing/2014/main" id="{2D8281FC-E50F-4424-9B2C-379465AC6C7F}"/>
                  </a:ext>
                </a:extLst>
              </p:cNvPr>
              <p:cNvSpPr>
                <a:spLocks noChangeShapeType="1"/>
              </p:cNvSpPr>
              <p:nvPr/>
            </p:nvSpPr>
            <p:spPr bwMode="auto">
              <a:xfrm>
                <a:off x="0" y="1296"/>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0" name="Line 15">
                <a:extLst>
                  <a:ext uri="{FF2B5EF4-FFF2-40B4-BE49-F238E27FC236}">
                    <a16:creationId xmlns:a16="http://schemas.microsoft.com/office/drawing/2014/main" id="{5A86FD3F-63C5-45F8-86A6-F718B016DF3B}"/>
                  </a:ext>
                </a:extLst>
              </p:cNvPr>
              <p:cNvSpPr>
                <a:spLocks noChangeShapeType="1"/>
              </p:cNvSpPr>
              <p:nvPr/>
            </p:nvSpPr>
            <p:spPr bwMode="auto">
              <a:xfrm>
                <a:off x="0" y="1488"/>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1" name="Line 16">
                <a:extLst>
                  <a:ext uri="{FF2B5EF4-FFF2-40B4-BE49-F238E27FC236}">
                    <a16:creationId xmlns:a16="http://schemas.microsoft.com/office/drawing/2014/main" id="{71ACF318-1698-4C04-B34B-E5C7D40F796D}"/>
                  </a:ext>
                </a:extLst>
              </p:cNvPr>
              <p:cNvSpPr>
                <a:spLocks noChangeShapeType="1"/>
              </p:cNvSpPr>
              <p:nvPr/>
            </p:nvSpPr>
            <p:spPr bwMode="auto">
              <a:xfrm>
                <a:off x="0" y="1680"/>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2" name="Line 17">
                <a:extLst>
                  <a:ext uri="{FF2B5EF4-FFF2-40B4-BE49-F238E27FC236}">
                    <a16:creationId xmlns:a16="http://schemas.microsoft.com/office/drawing/2014/main" id="{E7D6617A-F20A-44C4-8F36-09C26C235A81}"/>
                  </a:ext>
                </a:extLst>
              </p:cNvPr>
              <p:cNvSpPr>
                <a:spLocks noChangeShapeType="1"/>
              </p:cNvSpPr>
              <p:nvPr/>
            </p:nvSpPr>
            <p:spPr bwMode="auto">
              <a:xfrm>
                <a:off x="0" y="1872"/>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3" name="Line 18">
                <a:extLst>
                  <a:ext uri="{FF2B5EF4-FFF2-40B4-BE49-F238E27FC236}">
                    <a16:creationId xmlns:a16="http://schemas.microsoft.com/office/drawing/2014/main" id="{EBF8467D-F7E6-42AD-B8AB-307F9883EC90}"/>
                  </a:ext>
                </a:extLst>
              </p:cNvPr>
              <p:cNvSpPr>
                <a:spLocks noChangeShapeType="1"/>
              </p:cNvSpPr>
              <p:nvPr/>
            </p:nvSpPr>
            <p:spPr bwMode="auto">
              <a:xfrm>
                <a:off x="0" y="2064"/>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4" name="Line 19">
                <a:extLst>
                  <a:ext uri="{FF2B5EF4-FFF2-40B4-BE49-F238E27FC236}">
                    <a16:creationId xmlns:a16="http://schemas.microsoft.com/office/drawing/2014/main" id="{F002B1BE-3D5C-4264-AF96-99C7E7621C19}"/>
                  </a:ext>
                </a:extLst>
              </p:cNvPr>
              <p:cNvSpPr>
                <a:spLocks noChangeShapeType="1"/>
              </p:cNvSpPr>
              <p:nvPr/>
            </p:nvSpPr>
            <p:spPr bwMode="auto">
              <a:xfrm>
                <a:off x="0" y="2256"/>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5" name="Line 20">
                <a:extLst>
                  <a:ext uri="{FF2B5EF4-FFF2-40B4-BE49-F238E27FC236}">
                    <a16:creationId xmlns:a16="http://schemas.microsoft.com/office/drawing/2014/main" id="{4C9D8C61-E5BF-4386-B0DD-1111A7D34522}"/>
                  </a:ext>
                </a:extLst>
              </p:cNvPr>
              <p:cNvSpPr>
                <a:spLocks noChangeShapeType="1"/>
              </p:cNvSpPr>
              <p:nvPr/>
            </p:nvSpPr>
            <p:spPr bwMode="auto">
              <a:xfrm>
                <a:off x="0" y="2448"/>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6" name="Line 21">
                <a:extLst>
                  <a:ext uri="{FF2B5EF4-FFF2-40B4-BE49-F238E27FC236}">
                    <a16:creationId xmlns:a16="http://schemas.microsoft.com/office/drawing/2014/main" id="{570F9D19-7F85-45FC-BB5D-12E6FFD9FA71}"/>
                  </a:ext>
                </a:extLst>
              </p:cNvPr>
              <p:cNvSpPr>
                <a:spLocks noChangeShapeType="1"/>
              </p:cNvSpPr>
              <p:nvPr/>
            </p:nvSpPr>
            <p:spPr bwMode="auto">
              <a:xfrm>
                <a:off x="0" y="2640"/>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7" name="Line 22">
                <a:extLst>
                  <a:ext uri="{FF2B5EF4-FFF2-40B4-BE49-F238E27FC236}">
                    <a16:creationId xmlns:a16="http://schemas.microsoft.com/office/drawing/2014/main" id="{CEC19A7E-FE61-4C3A-9EBC-ED3FE143900B}"/>
                  </a:ext>
                </a:extLst>
              </p:cNvPr>
              <p:cNvSpPr>
                <a:spLocks noChangeShapeType="1"/>
              </p:cNvSpPr>
              <p:nvPr/>
            </p:nvSpPr>
            <p:spPr bwMode="auto">
              <a:xfrm>
                <a:off x="0" y="2832"/>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8" name="Line 23">
                <a:extLst>
                  <a:ext uri="{FF2B5EF4-FFF2-40B4-BE49-F238E27FC236}">
                    <a16:creationId xmlns:a16="http://schemas.microsoft.com/office/drawing/2014/main" id="{1778B8F2-B074-4A6B-817A-D9D24FB5ADA5}"/>
                  </a:ext>
                </a:extLst>
              </p:cNvPr>
              <p:cNvSpPr>
                <a:spLocks noChangeShapeType="1"/>
              </p:cNvSpPr>
              <p:nvPr/>
            </p:nvSpPr>
            <p:spPr bwMode="auto">
              <a:xfrm>
                <a:off x="0" y="3024"/>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9" name="Line 24">
                <a:extLst>
                  <a:ext uri="{FF2B5EF4-FFF2-40B4-BE49-F238E27FC236}">
                    <a16:creationId xmlns:a16="http://schemas.microsoft.com/office/drawing/2014/main" id="{9FC2DB3C-9BC1-4E4A-BAD2-82590F106A8C}"/>
                  </a:ext>
                </a:extLst>
              </p:cNvPr>
              <p:cNvSpPr>
                <a:spLocks noChangeShapeType="1"/>
              </p:cNvSpPr>
              <p:nvPr/>
            </p:nvSpPr>
            <p:spPr bwMode="auto">
              <a:xfrm>
                <a:off x="0" y="3216"/>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0" name="Line 25">
                <a:extLst>
                  <a:ext uri="{FF2B5EF4-FFF2-40B4-BE49-F238E27FC236}">
                    <a16:creationId xmlns:a16="http://schemas.microsoft.com/office/drawing/2014/main" id="{861CFD27-0CE7-4FD4-A33C-11D1EEA20610}"/>
                  </a:ext>
                </a:extLst>
              </p:cNvPr>
              <p:cNvSpPr>
                <a:spLocks noChangeShapeType="1"/>
              </p:cNvSpPr>
              <p:nvPr/>
            </p:nvSpPr>
            <p:spPr bwMode="auto">
              <a:xfrm>
                <a:off x="0" y="3408"/>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1" name="Line 26">
                <a:extLst>
                  <a:ext uri="{FF2B5EF4-FFF2-40B4-BE49-F238E27FC236}">
                    <a16:creationId xmlns:a16="http://schemas.microsoft.com/office/drawing/2014/main" id="{3189AC89-B005-4EBD-A565-28EC1F75088F}"/>
                  </a:ext>
                </a:extLst>
              </p:cNvPr>
              <p:cNvSpPr>
                <a:spLocks noChangeShapeType="1"/>
              </p:cNvSpPr>
              <p:nvPr/>
            </p:nvSpPr>
            <p:spPr bwMode="auto">
              <a:xfrm>
                <a:off x="0" y="3600"/>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2" name="Line 27">
                <a:extLst>
                  <a:ext uri="{FF2B5EF4-FFF2-40B4-BE49-F238E27FC236}">
                    <a16:creationId xmlns:a16="http://schemas.microsoft.com/office/drawing/2014/main" id="{EF77E59C-3656-4956-81E1-628F1C3B7227}"/>
                  </a:ext>
                </a:extLst>
              </p:cNvPr>
              <p:cNvSpPr>
                <a:spLocks noChangeShapeType="1"/>
              </p:cNvSpPr>
              <p:nvPr/>
            </p:nvSpPr>
            <p:spPr bwMode="auto">
              <a:xfrm>
                <a:off x="0" y="3792"/>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 name="Line 28">
                <a:extLst>
                  <a:ext uri="{FF2B5EF4-FFF2-40B4-BE49-F238E27FC236}">
                    <a16:creationId xmlns:a16="http://schemas.microsoft.com/office/drawing/2014/main" id="{89C4D736-0599-42CE-BBB8-07041FCE11E7}"/>
                  </a:ext>
                </a:extLst>
              </p:cNvPr>
              <p:cNvSpPr>
                <a:spLocks noChangeShapeType="1"/>
              </p:cNvSpPr>
              <p:nvPr/>
            </p:nvSpPr>
            <p:spPr bwMode="auto">
              <a:xfrm>
                <a:off x="0" y="3984"/>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nvGrpSpPr>
            <p:cNvPr id="9" name="Group 29">
              <a:extLst>
                <a:ext uri="{FF2B5EF4-FFF2-40B4-BE49-F238E27FC236}">
                  <a16:creationId xmlns:a16="http://schemas.microsoft.com/office/drawing/2014/main" id="{98818828-2E95-40E0-B2E4-E63A9AA5668F}"/>
                </a:ext>
              </a:extLst>
            </p:cNvPr>
            <p:cNvGrpSpPr>
              <a:grpSpLocks/>
            </p:cNvGrpSpPr>
            <p:nvPr/>
          </p:nvGrpSpPr>
          <p:grpSpPr bwMode="auto">
            <a:xfrm>
              <a:off x="0" y="0"/>
              <a:ext cx="5760" cy="4320"/>
              <a:chOff x="0" y="0"/>
              <a:chExt cx="5760" cy="4320"/>
            </a:xfrm>
          </p:grpSpPr>
          <p:sp>
            <p:nvSpPr>
              <p:cNvPr id="10" name="Rectangle 30">
                <a:extLst>
                  <a:ext uri="{FF2B5EF4-FFF2-40B4-BE49-F238E27FC236}">
                    <a16:creationId xmlns:a16="http://schemas.microsoft.com/office/drawing/2014/main" id="{BDED109C-FC20-4E17-9AE2-3AF5138D7332}"/>
                  </a:ext>
                </a:extLst>
              </p:cNvPr>
              <p:cNvSpPr>
                <a:spLocks noChangeArrowheads="1"/>
              </p:cNvSpPr>
              <p:nvPr/>
            </p:nvSpPr>
            <p:spPr bwMode="auto">
              <a:xfrm rot="5400000">
                <a:off x="3504" y="2064"/>
                <a:ext cx="4320" cy="192"/>
              </a:xfrm>
              <a:prstGeom prst="rect">
                <a:avLst/>
              </a:prstGeom>
              <a:gradFill rotWithShape="1">
                <a:gsLst>
                  <a:gs pos="0">
                    <a:srgbClr val="660066"/>
                  </a:gs>
                  <a:gs pos="100000">
                    <a:srgbClr val="A5002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 name="Rectangle 31">
                <a:extLst>
                  <a:ext uri="{FF2B5EF4-FFF2-40B4-BE49-F238E27FC236}">
                    <a16:creationId xmlns:a16="http://schemas.microsoft.com/office/drawing/2014/main" id="{05A12516-0464-4E0A-AA0F-D61EC859F573}"/>
                  </a:ext>
                </a:extLst>
              </p:cNvPr>
              <p:cNvSpPr>
                <a:spLocks noChangeArrowheads="1"/>
              </p:cNvSpPr>
              <p:nvPr/>
            </p:nvSpPr>
            <p:spPr bwMode="auto">
              <a:xfrm>
                <a:off x="0" y="0"/>
                <a:ext cx="5760" cy="192"/>
              </a:xfrm>
              <a:prstGeom prst="rect">
                <a:avLst/>
              </a:prstGeom>
              <a:gradFill rotWithShape="1">
                <a:gsLst>
                  <a:gs pos="0">
                    <a:srgbClr val="000066"/>
                  </a:gs>
                  <a:gs pos="100000">
                    <a:srgbClr val="66006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2" name="Rectangle 32">
                <a:extLst>
                  <a:ext uri="{FF2B5EF4-FFF2-40B4-BE49-F238E27FC236}">
                    <a16:creationId xmlns:a16="http://schemas.microsoft.com/office/drawing/2014/main" id="{5633F4EC-627D-4E09-B497-AEF25463F68C}"/>
                  </a:ext>
                </a:extLst>
              </p:cNvPr>
              <p:cNvSpPr>
                <a:spLocks noChangeArrowheads="1"/>
              </p:cNvSpPr>
              <p:nvPr/>
            </p:nvSpPr>
            <p:spPr bwMode="auto">
              <a:xfrm>
                <a:off x="0" y="4128"/>
                <a:ext cx="5760" cy="192"/>
              </a:xfrm>
              <a:prstGeom prst="rect">
                <a:avLst/>
              </a:prstGeom>
              <a:gradFill rotWithShape="1">
                <a:gsLst>
                  <a:gs pos="0">
                    <a:srgbClr val="333399"/>
                  </a:gs>
                  <a:gs pos="100000">
                    <a:srgbClr val="A5002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3" name="Rectangle 33">
                <a:extLst>
                  <a:ext uri="{FF2B5EF4-FFF2-40B4-BE49-F238E27FC236}">
                    <a16:creationId xmlns:a16="http://schemas.microsoft.com/office/drawing/2014/main" id="{43243FB6-CB03-47A8-98A7-862E2D87AD1A}"/>
                  </a:ext>
                </a:extLst>
              </p:cNvPr>
              <p:cNvSpPr>
                <a:spLocks noChangeArrowheads="1"/>
              </p:cNvSpPr>
              <p:nvPr/>
            </p:nvSpPr>
            <p:spPr bwMode="auto">
              <a:xfrm rot="5400000">
                <a:off x="-2064" y="2064"/>
                <a:ext cx="4320" cy="192"/>
              </a:xfrm>
              <a:prstGeom prst="rect">
                <a:avLst/>
              </a:prstGeom>
              <a:gradFill rotWithShape="1">
                <a:gsLst>
                  <a:gs pos="0">
                    <a:srgbClr val="000066"/>
                  </a:gs>
                  <a:gs pos="100000">
                    <a:srgbClr val="3333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spTree>
    <p:extLst>
      <p:ext uri="{BB962C8B-B14F-4D97-AF65-F5344CB8AC3E}">
        <p14:creationId xmlns:p14="http://schemas.microsoft.com/office/powerpoint/2010/main" val="1243964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en.wikipedia.org/wiki/Alexander_Jannaeus" TargetMode="External"/><Relationship Id="rId3" Type="http://schemas.openxmlformats.org/officeDocument/2006/relationships/hyperlink" Target="https://en.wikipedia.org/wiki/Hasmonean" TargetMode="External"/><Relationship Id="rId7" Type="http://schemas.openxmlformats.org/officeDocument/2006/relationships/hyperlink" Target="https://en.wikipedia.org/wiki/Aristobulus_I" TargetMode="External"/><Relationship Id="rId12" Type="http://schemas.openxmlformats.org/officeDocument/2006/relationships/hyperlink" Target="https://en.wikipedia.org/wiki/Antigonus_II_Mattathia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en.wikipedia.org/wiki/John_Hyrcanus_I" TargetMode="External"/><Relationship Id="rId11" Type="http://schemas.openxmlformats.org/officeDocument/2006/relationships/hyperlink" Target="https://en.wikipedia.org/wiki/Hyrcanus_II" TargetMode="External"/><Relationship Id="rId5" Type="http://schemas.openxmlformats.org/officeDocument/2006/relationships/hyperlink" Target="https://en.wikipedia.org/wiki/Simon_Thassi" TargetMode="External"/><Relationship Id="rId10" Type="http://schemas.openxmlformats.org/officeDocument/2006/relationships/hyperlink" Target="https://en.wikipedia.org/wiki/Aristobulus_II" TargetMode="External"/><Relationship Id="rId4" Type="http://schemas.openxmlformats.org/officeDocument/2006/relationships/hyperlink" Target="https://en.wikipedia.org/wiki/Jonathan_Apphus" TargetMode="External"/><Relationship Id="rId9" Type="http://schemas.openxmlformats.org/officeDocument/2006/relationships/hyperlink" Target="https://en.wikipedia.org/wiki/John_Hyrcanus_I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13" Type="http://schemas.openxmlformats.org/officeDocument/2006/relationships/hyperlink" Target="https://en.wikipedia.org/wiki/Joshua_ben_Sie" TargetMode="External"/><Relationship Id="rId18" Type="http://schemas.openxmlformats.org/officeDocument/2006/relationships/hyperlink" Target="https://en.wikipedia.org/wiki/Caiaphas" TargetMode="External"/><Relationship Id="rId26" Type="http://schemas.openxmlformats.org/officeDocument/2006/relationships/hyperlink" Target="https://en.wikipedia.org/w/index.php?title=Jonathan_(High_Priest)&amp;action=edit&amp;redlink=1" TargetMode="External"/><Relationship Id="rId3" Type="http://schemas.openxmlformats.org/officeDocument/2006/relationships/hyperlink" Target="https://en.wikipedia.org/wiki/Ananelus" TargetMode="External"/><Relationship Id="rId21" Type="http://schemas.openxmlformats.org/officeDocument/2006/relationships/hyperlink" Target="https://en.wikipedia.org/wiki/Simon_Cantatheras_ben_Boethus" TargetMode="External"/><Relationship Id="rId34" Type="http://schemas.openxmlformats.org/officeDocument/2006/relationships/hyperlink" Target="https://en.wikipedia.org/wiki/Mattathias_ben_Theophilus" TargetMode="External"/><Relationship Id="rId7" Type="http://schemas.openxmlformats.org/officeDocument/2006/relationships/hyperlink" Target="https://en.wikipedia.org/wiki/Simon_son_of_Boethus" TargetMode="External"/><Relationship Id="rId12" Type="http://schemas.openxmlformats.org/officeDocument/2006/relationships/hyperlink" Target="https://en.wikipedia.org/wiki/Eleazar_ben_Boethus" TargetMode="External"/><Relationship Id="rId17" Type="http://schemas.openxmlformats.org/officeDocument/2006/relationships/hyperlink" Target="https://en.wikipedia.org/wiki/Simon_ben_Camithus" TargetMode="External"/><Relationship Id="rId25" Type="http://schemas.openxmlformats.org/officeDocument/2006/relationships/hyperlink" Target="https://en.wikipedia.org/wiki/Ananias_son_of_Nedebeus" TargetMode="External"/><Relationship Id="rId33" Type="http://schemas.openxmlformats.org/officeDocument/2006/relationships/hyperlink" Target="https://en.wikipedia.org/wiki/Boethusians" TargetMode="External"/><Relationship Id="rId2" Type="http://schemas.openxmlformats.org/officeDocument/2006/relationships/notesSlide" Target="../notesSlides/notesSlide20.xml"/><Relationship Id="rId16" Type="http://schemas.openxmlformats.org/officeDocument/2006/relationships/hyperlink" Target="https://en.wikipedia.org/wiki/Eleazar_ben_Ananus" TargetMode="External"/><Relationship Id="rId20" Type="http://schemas.openxmlformats.org/officeDocument/2006/relationships/hyperlink" Target="https://en.wikipedia.org/wiki/Theophilus_ben_Ananus" TargetMode="External"/><Relationship Id="rId29" Type="http://schemas.openxmlformats.org/officeDocument/2006/relationships/hyperlink" Target="https://en.wikipedia.org/wiki/Ananus_ben_Ananus" TargetMode="External"/><Relationship Id="rId1" Type="http://schemas.openxmlformats.org/officeDocument/2006/relationships/slideLayout" Target="../slideLayouts/slideLayout2.xml"/><Relationship Id="rId6" Type="http://schemas.openxmlformats.org/officeDocument/2006/relationships/hyperlink" Target="https://en.wikipedia.org/wiki/Jesus,_son_of_Fabus" TargetMode="External"/><Relationship Id="rId11" Type="http://schemas.openxmlformats.org/officeDocument/2006/relationships/hyperlink" Target="https://en.wikipedia.org/wiki/Joazar_ben_Boethus" TargetMode="External"/><Relationship Id="rId24" Type="http://schemas.openxmlformats.org/officeDocument/2006/relationships/hyperlink" Target="https://en.wikipedia.org/w/index.php?title=Josephus_ben_Camydus&amp;action=edit&amp;redlink=1" TargetMode="External"/><Relationship Id="rId32" Type="http://schemas.openxmlformats.org/officeDocument/2006/relationships/hyperlink" Target="https://en.wikipedia.org/wiki/Martha_daughter_of_Boethus" TargetMode="External"/><Relationship Id="rId5" Type="http://schemas.openxmlformats.org/officeDocument/2006/relationships/hyperlink" Target="https://en.wikipedia.org/wiki/Mariamne_I" TargetMode="External"/><Relationship Id="rId15" Type="http://schemas.openxmlformats.org/officeDocument/2006/relationships/hyperlink" Target="https://en.wikipedia.org/wiki/Ishmael_ben_Fabus" TargetMode="External"/><Relationship Id="rId23" Type="http://schemas.openxmlformats.org/officeDocument/2006/relationships/hyperlink" Target="https://en.wikipedia.org/wiki/Elioneus_ben_Simon_Cantatheras" TargetMode="External"/><Relationship Id="rId28" Type="http://schemas.openxmlformats.org/officeDocument/2006/relationships/hyperlink" Target="https://en.wikipedia.org/wiki/Joseph_Cabi_ben_Simon" TargetMode="External"/><Relationship Id="rId10" Type="http://schemas.openxmlformats.org/officeDocument/2006/relationships/hyperlink" Target="https://en.wikipedia.org/w/index.php?title=Matthias_ben_Theophilus&amp;action=edit&amp;redlink=1" TargetMode="External"/><Relationship Id="rId19" Type="http://schemas.openxmlformats.org/officeDocument/2006/relationships/hyperlink" Target="https://en.wikipedia.org/wiki/Jonathan_ben_Ananus" TargetMode="External"/><Relationship Id="rId31" Type="http://schemas.openxmlformats.org/officeDocument/2006/relationships/hyperlink" Target="https://en.wikipedia.org/wiki/Joshua_ben_Gamla" TargetMode="External"/><Relationship Id="rId4" Type="http://schemas.openxmlformats.org/officeDocument/2006/relationships/hyperlink" Target="https://en.wikipedia.org/wiki/Aristobulus_III_of_Judea" TargetMode="External"/><Relationship Id="rId9" Type="http://schemas.openxmlformats.org/officeDocument/2006/relationships/hyperlink" Target="https://en.wikipedia.org/wiki/Herod_the_Great" TargetMode="External"/><Relationship Id="rId14" Type="http://schemas.openxmlformats.org/officeDocument/2006/relationships/hyperlink" Target="https://en.wikipedia.org/wiki/Annas" TargetMode="External"/><Relationship Id="rId22" Type="http://schemas.openxmlformats.org/officeDocument/2006/relationships/hyperlink" Target="https://en.wikipedia.org/wiki/Matthias_ben_Ananus" TargetMode="External"/><Relationship Id="rId27" Type="http://schemas.openxmlformats.org/officeDocument/2006/relationships/hyperlink" Target="https://en.wikipedia.org/w/index.php?title=Ishmael_II_ben_Fabus&amp;action=edit&amp;redlink=1" TargetMode="External"/><Relationship Id="rId30" Type="http://schemas.openxmlformats.org/officeDocument/2006/relationships/hyperlink" Target="https://en.wikipedia.org/wiki/Jesus_son_of_Damneus" TargetMode="External"/><Relationship Id="rId35" Type="http://schemas.openxmlformats.org/officeDocument/2006/relationships/hyperlink" Target="https://en.wikipedia.org/wiki/Phannias_ben_Samuel" TargetMode="External"/><Relationship Id="rId8" Type="http://schemas.openxmlformats.org/officeDocument/2006/relationships/hyperlink" Target="https://en.wikipedia.org/wiki/Mariamne_(third_wife_of_Hero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44" name="Straight Connector 14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close up of a stone building&#10;&#10;Description automatically generated">
            <a:extLst>
              <a:ext uri="{FF2B5EF4-FFF2-40B4-BE49-F238E27FC236}">
                <a16:creationId xmlns:a16="http://schemas.microsoft.com/office/drawing/2014/main" id="{0A889B0D-3BC1-457E-879B-5DB3217AE1E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8070" r="1" b="9836"/>
          <a:stretch/>
        </p:blipFill>
        <p:spPr>
          <a:xfrm>
            <a:off x="320040" y="532261"/>
            <a:ext cx="3425609" cy="3548577"/>
          </a:xfrm>
          <a:prstGeom prst="rect">
            <a:avLst/>
          </a:prstGeom>
        </p:spPr>
      </p:pic>
      <p:pic>
        <p:nvPicPr>
          <p:cNvPr id="2123" name="Picture 75" descr="https://lh3.googleusercontent.com/-U0l2rqYPnnfr72dcvkqqPJWFSYMWLT3qIVA3_cOLR8Trj-QfyShWmbICycXCTIMuzfiQA_IekH5fZeyvARixlqrCBdIegWhiMNaKAgSdF0jArJKORLzZ6ZZjyxzpNrs59rGBXuXq_iuqnE4phUJmAijS0ylahtMxxjBn39LVXBdNBZ-P22wInvKsgnzkmj45u6qyJOw_vbCHZWPtnH2UmOu0ZBvaIWBBGpZokHZQwNwcNMydD1CWabh9akuwVnBmTQf3pwSqbsfeZa89Qiz-wpgwRaezddfpjpI8SJb8At72h5EB5rR6DS3mFvjmNIt3MfSwB03lzmrKdnwCicfrvlagoXTEWnrZoMw4JR2K-fvF3L-KBYOeIZoyqnVEcfMiSHuWyNmniLlqNckx68GgNNAnlrWTYgZtO7a4QOfnzvof-60StBAKZxR0ZQjfpX59LGldtL8Qk98-FcF_OSeEcxWVzS-Fj2cPzlbdfIj6cHFZEUEqGKBSK-wWyzYawlUJ9NQ42eCPaM2JiDmjf_QD1LO3ez9URe72B2SYobZU7-FyaOh8dNkJXQQLg-9mMw_v5jbTbu-X-hurzsZ6NyQyy6h-HhyuD4R34xsYeWLtQJAR_Ejb43btzjfOBmxmt-jggeXccBkftnrW8tL00d5NXuQhPhZQZIC=w1280-h564-no">
            <a:extLst>
              <a:ext uri="{FF2B5EF4-FFF2-40B4-BE49-F238E27FC236}">
                <a16:creationId xmlns:a16="http://schemas.microsoft.com/office/drawing/2014/main" id="{B0D4BDF3-B7DF-4513-B660-416D583C0AD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0581" r="26943"/>
          <a:stretch/>
        </p:blipFill>
        <p:spPr bwMode="auto">
          <a:xfrm>
            <a:off x="4385729" y="528295"/>
            <a:ext cx="3433324" cy="3556509"/>
          </a:xfrm>
          <a:prstGeom prst="rect">
            <a:avLst/>
          </a:prstGeom>
          <a:extLst>
            <a:ext uri="{909E8E84-426E-40DD-AFC4-6F175D3DCCD1}">
              <a14:hiddenFill xmlns:a14="http://schemas.microsoft.com/office/drawing/2010/main">
                <a:solidFill>
                  <a:srgbClr val="FFFFFF"/>
                </a:solidFill>
              </a14:hiddenFill>
            </a:ext>
          </a:extLst>
        </p:spPr>
      </p:pic>
      <p:cxnSp>
        <p:nvCxnSpPr>
          <p:cNvPr id="148" name="Straight Connector 14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indoor, wall&#10;&#10;Description automatically generated">
            <a:extLst>
              <a:ext uri="{FF2B5EF4-FFF2-40B4-BE49-F238E27FC236}">
                <a16:creationId xmlns:a16="http://schemas.microsoft.com/office/drawing/2014/main" id="{F0E642EC-70BC-4E48-A528-62E7DCF1E2D6}"/>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t="2385" r="2" b="27693"/>
          <a:stretch/>
        </p:blipFill>
        <p:spPr>
          <a:xfrm>
            <a:off x="8449725" y="555442"/>
            <a:ext cx="3423916" cy="3546842"/>
          </a:xfrm>
          <a:prstGeom prst="rect">
            <a:avLst/>
          </a:prstGeom>
        </p:spPr>
      </p:pic>
      <p:cxnSp>
        <p:nvCxnSpPr>
          <p:cNvPr id="150" name="Straight Connector 14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41F2B6-D5F1-4CBD-9702-9BC3E51759F3}"/>
              </a:ext>
            </a:extLst>
          </p:cNvPr>
          <p:cNvSpPr>
            <a:spLocks noGrp="1"/>
          </p:cNvSpPr>
          <p:nvPr>
            <p:ph type="ctrTitle"/>
          </p:nvPr>
        </p:nvSpPr>
        <p:spPr>
          <a:xfrm>
            <a:off x="527538" y="4756638"/>
            <a:ext cx="11139854" cy="1263162"/>
          </a:xfrm>
          <a:solidFill>
            <a:schemeClr val="tx1">
              <a:lumMod val="75000"/>
              <a:lumOff val="25000"/>
            </a:schemeClr>
          </a:solidFill>
        </p:spPr>
        <p:txBody>
          <a:bodyPr>
            <a:normAutofit/>
          </a:bodyPr>
          <a:lstStyle/>
          <a:p>
            <a:r>
              <a:rPr lang="en-US" sz="5400">
                <a:solidFill>
                  <a:srgbClr val="FFFFFF"/>
                </a:solidFill>
                <a:latin typeface="Tempus Sans ITC" panose="04020404030D07020202" pitchFamily="82" charset="0"/>
              </a:rPr>
              <a:t>Captivity </a:t>
            </a:r>
            <a:r>
              <a:rPr lang="en-US" sz="5400">
                <a:solidFill>
                  <a:srgbClr val="FFFFFF"/>
                </a:solidFill>
                <a:latin typeface="Tempus Sans ITC" panose="04020404030D07020202" pitchFamily="82" charset="0"/>
                <a:sym typeface="Wingdings" panose="05000000000000000000" pitchFamily="2" charset="2"/>
              </a:rPr>
              <a:t> </a:t>
            </a:r>
            <a:r>
              <a:rPr lang="en-US" sz="5400">
                <a:solidFill>
                  <a:srgbClr val="FFFFFF"/>
                </a:solidFill>
                <a:latin typeface="Tempus Sans ITC" panose="04020404030D07020202" pitchFamily="82" charset="0"/>
              </a:rPr>
              <a:t>Return</a:t>
            </a:r>
            <a:r>
              <a:rPr lang="en-US" sz="5400">
                <a:solidFill>
                  <a:srgbClr val="FFFFFF"/>
                </a:solidFill>
                <a:latin typeface="Tempus Sans ITC" panose="04020404030D07020202" pitchFamily="82" charset="0"/>
                <a:sym typeface="Wingdings" panose="05000000000000000000" pitchFamily="2" charset="2"/>
              </a:rPr>
              <a:t> </a:t>
            </a:r>
            <a:r>
              <a:rPr lang="en-US" sz="5400">
                <a:solidFill>
                  <a:srgbClr val="FFFFFF"/>
                </a:solidFill>
                <a:latin typeface="Tempus Sans ITC" panose="04020404030D07020202" pitchFamily="82" charset="0"/>
              </a:rPr>
              <a:t> Years of Silence</a:t>
            </a:r>
            <a:endParaRPr lang="en-US" sz="540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3826" y="43729"/>
            <a:ext cx="11348387" cy="1089034"/>
          </a:xfrm>
        </p:spPr>
        <p:txBody>
          <a:bodyPr>
            <a:normAutofit/>
          </a:bodyPr>
          <a:lstStyle/>
          <a:p>
            <a:r>
              <a:rPr lang="en-US" b="1"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The Herodian Dynasty</a:t>
            </a:r>
            <a:endParaRPr lang="en-US"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endParaRPr>
          </a:p>
        </p:txBody>
      </p:sp>
      <p:sp>
        <p:nvSpPr>
          <p:cNvPr id="3" name="Content Placeholder 2"/>
          <p:cNvSpPr>
            <a:spLocks noGrp="1"/>
          </p:cNvSpPr>
          <p:nvPr>
            <p:ph idx="1"/>
          </p:nvPr>
        </p:nvSpPr>
        <p:spPr>
          <a:xfrm>
            <a:off x="353826" y="959382"/>
            <a:ext cx="11484347" cy="5854889"/>
          </a:xfrm>
        </p:spPr>
        <p:txBody>
          <a:bodyPr>
            <a:normAutofit/>
          </a:bodyPr>
          <a:lstStyle/>
          <a:p>
            <a:pPr marL="0" lvl="1" indent="0">
              <a:buNone/>
            </a:pPr>
            <a:r>
              <a:rPr lang="en-US" sz="3600" b="1" u="sng" dirty="0">
                <a:solidFill>
                  <a:schemeClr val="bg1"/>
                </a:solidFill>
                <a:cs typeface="Arial" panose="020B0604020202020204" pitchFamily="34" charset="0"/>
              </a:rPr>
              <a:t>Herod the Great</a:t>
            </a:r>
          </a:p>
          <a:p>
            <a:pPr marL="53975" lvl="1" indent="0">
              <a:buNone/>
            </a:pPr>
            <a:r>
              <a:rPr lang="en-US" sz="2800" dirty="0">
                <a:solidFill>
                  <a:schemeClr val="bg1"/>
                </a:solidFill>
                <a:cs typeface="Arial" panose="020B0604020202020204" pitchFamily="34" charset="0"/>
              </a:rPr>
              <a:t>Son of Antipater, Herod reigned from 37 BC to 4 BC.</a:t>
            </a:r>
          </a:p>
          <a:p>
            <a:pPr marL="53975" lvl="1" indent="0">
              <a:buNone/>
            </a:pPr>
            <a:r>
              <a:rPr lang="en-US" sz="2800" dirty="0">
                <a:solidFill>
                  <a:schemeClr val="bg1"/>
                </a:solidFill>
                <a:cs typeface="Arial" panose="020B0604020202020204" pitchFamily="34" charset="0"/>
              </a:rPr>
              <a:t>He is remembered in history as a great builder.</a:t>
            </a:r>
          </a:p>
          <a:p>
            <a:pPr marL="341313" lvl="1" indent="-287338"/>
            <a:r>
              <a:rPr lang="en-US" sz="2800" u="sng" dirty="0">
                <a:solidFill>
                  <a:schemeClr val="bg1"/>
                </a:solidFill>
                <a:cs typeface="Arial" panose="020B0604020202020204" pitchFamily="34" charset="0"/>
              </a:rPr>
              <a:t>His Sons:</a:t>
            </a:r>
          </a:p>
          <a:p>
            <a:pPr marL="798513" lvl="2" indent="-287338"/>
            <a:r>
              <a:rPr lang="en-US" sz="2800" b="1" i="1" dirty="0" err="1">
                <a:solidFill>
                  <a:schemeClr val="accent4">
                    <a:lumMod val="60000"/>
                    <a:lumOff val="40000"/>
                  </a:schemeClr>
                </a:solidFill>
                <a:cs typeface="Arial" panose="020B0604020202020204" pitchFamily="34" charset="0"/>
              </a:rPr>
              <a:t>Archaelaus</a:t>
            </a:r>
            <a:r>
              <a:rPr lang="en-US" sz="2800" i="1" dirty="0">
                <a:solidFill>
                  <a:schemeClr val="accent4">
                    <a:lumMod val="60000"/>
                    <a:lumOff val="40000"/>
                  </a:schemeClr>
                </a:solidFill>
                <a:cs typeface="Arial" panose="020B0604020202020204" pitchFamily="34" charset="0"/>
              </a:rPr>
              <a:t>, </a:t>
            </a:r>
            <a:r>
              <a:rPr lang="en-US" sz="2800" i="1" dirty="0" err="1">
                <a:solidFill>
                  <a:schemeClr val="accent4">
                    <a:lumMod val="60000"/>
                    <a:lumOff val="40000"/>
                  </a:schemeClr>
                </a:solidFill>
                <a:cs typeface="Arial" panose="020B0604020202020204" pitchFamily="34" charset="0"/>
              </a:rPr>
              <a:t>Ethnarch</a:t>
            </a:r>
            <a:r>
              <a:rPr lang="en-US" sz="2800" i="1" dirty="0">
                <a:solidFill>
                  <a:schemeClr val="accent4">
                    <a:lumMod val="60000"/>
                    <a:lumOff val="40000"/>
                  </a:schemeClr>
                </a:solidFill>
                <a:cs typeface="Arial" panose="020B0604020202020204" pitchFamily="34" charset="0"/>
              </a:rPr>
              <a:t> of Judea, 4 BC to AD 6 (Matthew 2:22)</a:t>
            </a:r>
          </a:p>
          <a:p>
            <a:pPr marL="798513" lvl="2" indent="-287338"/>
            <a:r>
              <a:rPr lang="en-US" sz="2800" b="1" i="1" dirty="0">
                <a:solidFill>
                  <a:schemeClr val="accent4">
                    <a:lumMod val="60000"/>
                    <a:lumOff val="40000"/>
                  </a:schemeClr>
                </a:solidFill>
                <a:cs typeface="Arial" panose="020B0604020202020204" pitchFamily="34" charset="0"/>
              </a:rPr>
              <a:t>Herod Philip</a:t>
            </a:r>
            <a:r>
              <a:rPr lang="en-US" sz="2800" i="1" dirty="0">
                <a:solidFill>
                  <a:schemeClr val="accent4">
                    <a:lumMod val="60000"/>
                    <a:lumOff val="40000"/>
                  </a:schemeClr>
                </a:solidFill>
                <a:cs typeface="Arial" panose="020B0604020202020204" pitchFamily="34" charset="0"/>
              </a:rPr>
              <a:t>, Tetrarch of </a:t>
            </a:r>
            <a:r>
              <a:rPr lang="en-US" sz="2800" i="1" dirty="0" err="1">
                <a:solidFill>
                  <a:schemeClr val="accent4">
                    <a:lumMod val="60000"/>
                    <a:lumOff val="40000"/>
                  </a:schemeClr>
                </a:solidFill>
                <a:cs typeface="Arial" panose="020B0604020202020204" pitchFamily="34" charset="0"/>
              </a:rPr>
              <a:t>Iturea</a:t>
            </a:r>
            <a:r>
              <a:rPr lang="en-US" sz="2800" i="1" dirty="0">
                <a:solidFill>
                  <a:schemeClr val="accent4">
                    <a:lumMod val="60000"/>
                    <a:lumOff val="40000"/>
                  </a:schemeClr>
                </a:solidFill>
                <a:cs typeface="Arial" panose="020B0604020202020204" pitchFamily="34" charset="0"/>
              </a:rPr>
              <a:t> and </a:t>
            </a:r>
            <a:r>
              <a:rPr lang="en-US" sz="2800" i="1" dirty="0" err="1">
                <a:solidFill>
                  <a:schemeClr val="accent4">
                    <a:lumMod val="60000"/>
                    <a:lumOff val="40000"/>
                  </a:schemeClr>
                </a:solidFill>
                <a:cs typeface="Arial" panose="020B0604020202020204" pitchFamily="34" charset="0"/>
              </a:rPr>
              <a:t>Trachonitis</a:t>
            </a:r>
            <a:r>
              <a:rPr lang="en-US" sz="2800" i="1" dirty="0">
                <a:solidFill>
                  <a:schemeClr val="accent4">
                    <a:lumMod val="60000"/>
                    <a:lumOff val="40000"/>
                  </a:schemeClr>
                </a:solidFill>
                <a:cs typeface="Arial" panose="020B0604020202020204" pitchFamily="34" charset="0"/>
              </a:rPr>
              <a:t>, 4 BC to AD 34 (Luke 3:1)</a:t>
            </a:r>
          </a:p>
          <a:p>
            <a:pPr marL="798513" lvl="2" indent="-287338"/>
            <a:r>
              <a:rPr lang="en-US" sz="2800" b="1" i="1" dirty="0">
                <a:solidFill>
                  <a:schemeClr val="accent4">
                    <a:lumMod val="60000"/>
                    <a:lumOff val="40000"/>
                  </a:schemeClr>
                </a:solidFill>
                <a:cs typeface="Arial" panose="020B0604020202020204" pitchFamily="34" charset="0"/>
              </a:rPr>
              <a:t>Herod Antipas</a:t>
            </a:r>
            <a:r>
              <a:rPr lang="en-US" sz="2800" i="1" dirty="0">
                <a:solidFill>
                  <a:schemeClr val="accent4">
                    <a:lumMod val="60000"/>
                    <a:lumOff val="40000"/>
                  </a:schemeClr>
                </a:solidFill>
                <a:cs typeface="Arial" panose="020B0604020202020204" pitchFamily="34" charset="0"/>
              </a:rPr>
              <a:t>, Tetrarch of Galilee, 4 BC to AD 39                             (Matthew 14:3-12; Mark 6:17-29; Luke 13:32; 23:7-12)</a:t>
            </a:r>
          </a:p>
          <a:p>
            <a:pPr marL="341313" lvl="1" indent="-287338"/>
            <a:r>
              <a:rPr lang="en-US" sz="2800" u="sng" dirty="0">
                <a:solidFill>
                  <a:schemeClr val="bg1"/>
                </a:solidFill>
                <a:cs typeface="Arial" panose="020B0604020202020204" pitchFamily="34" charset="0"/>
              </a:rPr>
              <a:t>His Grandson:</a:t>
            </a:r>
            <a:r>
              <a:rPr lang="en-US" sz="2800" dirty="0">
                <a:solidFill>
                  <a:schemeClr val="bg1"/>
                </a:solidFill>
                <a:cs typeface="Arial" panose="020B0604020202020204" pitchFamily="34" charset="0"/>
              </a:rPr>
              <a:t> </a:t>
            </a:r>
            <a:r>
              <a:rPr lang="en-US" sz="2800" b="1" i="1" dirty="0">
                <a:solidFill>
                  <a:schemeClr val="accent4">
                    <a:lumMod val="60000"/>
                    <a:lumOff val="40000"/>
                  </a:schemeClr>
                </a:solidFill>
                <a:cs typeface="Arial" panose="020B0604020202020204" pitchFamily="34" charset="0"/>
              </a:rPr>
              <a:t>Herod Agrippa I</a:t>
            </a:r>
            <a:r>
              <a:rPr lang="en-US" sz="2800" i="1" dirty="0">
                <a:solidFill>
                  <a:schemeClr val="accent4">
                    <a:lumMod val="60000"/>
                    <a:lumOff val="40000"/>
                  </a:schemeClr>
                </a:solidFill>
                <a:cs typeface="Arial" panose="020B0604020202020204" pitchFamily="34" charset="0"/>
              </a:rPr>
              <a:t>, king of Judea, AD 37-44 (Acts 12)</a:t>
            </a:r>
          </a:p>
          <a:p>
            <a:pPr marL="341313" lvl="1" indent="-287338"/>
            <a:r>
              <a:rPr lang="en-US" sz="2800" u="sng" dirty="0">
                <a:solidFill>
                  <a:schemeClr val="bg1"/>
                </a:solidFill>
                <a:cs typeface="Arial" panose="020B0604020202020204" pitchFamily="34" charset="0"/>
              </a:rPr>
              <a:t>His Great Grandchildren, born to Herod Agrippa I</a:t>
            </a:r>
          </a:p>
          <a:p>
            <a:pPr marL="798513" lvl="2" indent="-287338"/>
            <a:r>
              <a:rPr lang="en-US" sz="2400" i="1" dirty="0">
                <a:solidFill>
                  <a:schemeClr val="accent4">
                    <a:lumMod val="60000"/>
                    <a:lumOff val="40000"/>
                  </a:schemeClr>
                </a:solidFill>
                <a:cs typeface="Arial" panose="020B0604020202020204" pitchFamily="34" charset="0"/>
              </a:rPr>
              <a:t>Bernice, consort of her brother, Herod Agrippa II (Acts 25:13)</a:t>
            </a:r>
          </a:p>
          <a:p>
            <a:pPr marL="798513" lvl="2" indent="-287338"/>
            <a:r>
              <a:rPr lang="en-US" sz="2400" i="1" dirty="0">
                <a:solidFill>
                  <a:schemeClr val="accent4">
                    <a:lumMod val="60000"/>
                    <a:lumOff val="40000"/>
                  </a:schemeClr>
                </a:solidFill>
                <a:cs typeface="Arial" panose="020B0604020202020204" pitchFamily="34" charset="0"/>
              </a:rPr>
              <a:t>Herod </a:t>
            </a:r>
            <a:r>
              <a:rPr lang="en-US" sz="2400" b="1" i="1" dirty="0">
                <a:solidFill>
                  <a:schemeClr val="accent4">
                    <a:lumMod val="60000"/>
                    <a:lumOff val="40000"/>
                  </a:schemeClr>
                </a:solidFill>
                <a:cs typeface="Arial" panose="020B0604020202020204" pitchFamily="34" charset="0"/>
              </a:rPr>
              <a:t>Agrippa II</a:t>
            </a:r>
            <a:r>
              <a:rPr lang="en-US" sz="2400" i="1" dirty="0">
                <a:solidFill>
                  <a:schemeClr val="accent4">
                    <a:lumMod val="60000"/>
                    <a:lumOff val="40000"/>
                  </a:schemeClr>
                </a:solidFill>
                <a:cs typeface="Arial" panose="020B0604020202020204" pitchFamily="34" charset="0"/>
              </a:rPr>
              <a:t>, Tetrarch of Chalcis, AD 48-70</a:t>
            </a:r>
          </a:p>
          <a:p>
            <a:pPr marL="798513" lvl="2" indent="-287338"/>
            <a:r>
              <a:rPr lang="en-US" sz="2400" i="1" dirty="0">
                <a:solidFill>
                  <a:schemeClr val="accent4">
                    <a:lumMod val="60000"/>
                    <a:lumOff val="40000"/>
                  </a:schemeClr>
                </a:solidFill>
                <a:cs typeface="Arial" panose="020B0604020202020204" pitchFamily="34" charset="0"/>
              </a:rPr>
              <a:t>Drusilla, married Felix, governor of Judea, AD 52-59</a:t>
            </a:r>
          </a:p>
          <a:p>
            <a:pPr marL="798513" lvl="2" indent="-287338"/>
            <a:endParaRPr lang="en-US" sz="2400" dirty="0">
              <a:solidFill>
                <a:schemeClr val="accent4">
                  <a:lumMod val="20000"/>
                  <a:lumOff val="80000"/>
                </a:schemeClr>
              </a:solidFill>
              <a:latin typeface="Arial" panose="020B0604020202020204" pitchFamily="34" charset="0"/>
              <a:cs typeface="Arial" panose="020B0604020202020204" pitchFamily="34" charset="0"/>
            </a:endParaRPr>
          </a:p>
          <a:p>
            <a:endParaRPr lang="en-US" sz="3200" dirty="0">
              <a:solidFill>
                <a:schemeClr val="accent4">
                  <a:lumMod val="20000"/>
                  <a:lumOff val="80000"/>
                </a:schemeClr>
              </a:solidFill>
            </a:endParaRPr>
          </a:p>
          <a:p>
            <a:pPr lvl="1"/>
            <a:endParaRPr lang="en-US" sz="3200" dirty="0">
              <a:solidFill>
                <a:schemeClr val="accent4">
                  <a:lumMod val="20000"/>
                  <a:lumOff val="80000"/>
                </a:schemeClr>
              </a:solidFill>
            </a:endParaRPr>
          </a:p>
        </p:txBody>
      </p:sp>
    </p:spTree>
    <p:extLst>
      <p:ext uri="{BB962C8B-B14F-4D97-AF65-F5344CB8AC3E}">
        <p14:creationId xmlns:p14="http://schemas.microsoft.com/office/powerpoint/2010/main" val="195344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1000"/>
                                        <p:tgtEl>
                                          <p:spTgt spid="3">
                                            <p:txEl>
                                              <p:pRg st="7" end="7"/>
                                            </p:txEl>
                                          </p:spTgt>
                                        </p:tgtEl>
                                      </p:cBhvr>
                                    </p:animEffect>
                                    <p:anim calcmode="lin" valueType="num">
                                      <p:cBhvr>
                                        <p:cTn id="3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1000"/>
                                        <p:tgtEl>
                                          <p:spTgt spid="3">
                                            <p:txEl>
                                              <p:pRg st="8" end="8"/>
                                            </p:txEl>
                                          </p:spTgt>
                                        </p:tgtEl>
                                      </p:cBhvr>
                                    </p:animEffect>
                                    <p:anim calcmode="lin" valueType="num">
                                      <p:cBhvr>
                                        <p:cTn id="3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8" end="8"/>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1000"/>
                                        <p:tgtEl>
                                          <p:spTgt spid="3">
                                            <p:txEl>
                                              <p:pRg st="9" end="9"/>
                                            </p:txEl>
                                          </p:spTgt>
                                        </p:tgtEl>
                                      </p:cBhvr>
                                    </p:animEffect>
                                    <p:anim calcmode="lin" valueType="num">
                                      <p:cBhvr>
                                        <p:cTn id="4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1000"/>
                                        <p:tgtEl>
                                          <p:spTgt spid="3">
                                            <p:txEl>
                                              <p:pRg st="10" end="10"/>
                                            </p:txEl>
                                          </p:spTgt>
                                        </p:tgtEl>
                                      </p:cBhvr>
                                    </p:animEffect>
                                    <p:anim calcmode="lin" valueType="num">
                                      <p:cBhvr>
                                        <p:cTn id="4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fade">
                                      <p:cBhvr>
                                        <p:cTn id="51" dur="1000"/>
                                        <p:tgtEl>
                                          <p:spTgt spid="3">
                                            <p:txEl>
                                              <p:pRg st="11" end="11"/>
                                            </p:txEl>
                                          </p:spTgt>
                                        </p:tgtEl>
                                      </p:cBhvr>
                                    </p:animEffect>
                                    <p:anim calcmode="lin" valueType="num">
                                      <p:cBhvr>
                                        <p:cTn id="52"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Image result for herod family tree"/>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4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5923" y="-395416"/>
            <a:ext cx="12603892" cy="74140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4F5AE5A-8E83-728F-DE0E-6CC579C3F6BB}"/>
              </a:ext>
            </a:extLst>
          </p:cNvPr>
          <p:cNvSpPr/>
          <p:nvPr/>
        </p:nvSpPr>
        <p:spPr>
          <a:xfrm>
            <a:off x="5659396" y="2854411"/>
            <a:ext cx="4065372" cy="729048"/>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2D6EE42-C6BF-8B1D-0B78-82EDE324B72F}"/>
              </a:ext>
            </a:extLst>
          </p:cNvPr>
          <p:cNvSpPr/>
          <p:nvPr/>
        </p:nvSpPr>
        <p:spPr>
          <a:xfrm>
            <a:off x="3303373" y="4217773"/>
            <a:ext cx="1009135" cy="366584"/>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369FAD5-6915-09B6-40AF-56A0E71DA599}"/>
              </a:ext>
            </a:extLst>
          </p:cNvPr>
          <p:cNvSpPr/>
          <p:nvPr/>
        </p:nvSpPr>
        <p:spPr>
          <a:xfrm>
            <a:off x="2347785" y="5509053"/>
            <a:ext cx="2743200" cy="743466"/>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124991" y="0"/>
            <a:ext cx="1231699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11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3827" y="262095"/>
            <a:ext cx="11348387" cy="1089034"/>
          </a:xfrm>
        </p:spPr>
        <p:txBody>
          <a:bodyPr>
            <a:normAutofit/>
          </a:bodyPr>
          <a:lstStyle/>
          <a:p>
            <a:r>
              <a:rPr lang="en-US" b="1"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The Samaritans</a:t>
            </a:r>
            <a:endParaRPr lang="en-US"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endParaRPr>
          </a:p>
        </p:txBody>
      </p:sp>
      <p:sp>
        <p:nvSpPr>
          <p:cNvPr id="3" name="Content Placeholder 2"/>
          <p:cNvSpPr>
            <a:spLocks noGrp="1"/>
          </p:cNvSpPr>
          <p:nvPr>
            <p:ph idx="1"/>
          </p:nvPr>
        </p:nvSpPr>
        <p:spPr>
          <a:xfrm>
            <a:off x="353827" y="1132763"/>
            <a:ext cx="11506077" cy="5854889"/>
          </a:xfrm>
        </p:spPr>
        <p:txBody>
          <a:bodyPr>
            <a:normAutofit/>
          </a:bodyPr>
          <a:lstStyle/>
          <a:p>
            <a:pPr marL="457200" lvl="1" indent="-457200"/>
            <a:r>
              <a:rPr lang="en-US" sz="3200" b="1" dirty="0">
                <a:solidFill>
                  <a:schemeClr val="bg1"/>
                </a:solidFill>
                <a:cs typeface="Arial" panose="020B0604020202020204" pitchFamily="34" charset="0"/>
              </a:rPr>
              <a:t>Samaria</a:t>
            </a:r>
            <a:r>
              <a:rPr lang="en-US" sz="3200" dirty="0">
                <a:solidFill>
                  <a:schemeClr val="bg1"/>
                </a:solidFill>
                <a:cs typeface="Arial" panose="020B0604020202020204" pitchFamily="34" charset="0"/>
              </a:rPr>
              <a:t> was the capital of the northern kingdom of Israel</a:t>
            </a:r>
          </a:p>
          <a:p>
            <a:pPr marL="457200" lvl="1" indent="-457200"/>
            <a:r>
              <a:rPr lang="en-US" sz="3200" dirty="0">
                <a:solidFill>
                  <a:schemeClr val="bg1"/>
                </a:solidFill>
                <a:cs typeface="Arial" panose="020B0604020202020204" pitchFamily="34" charset="0"/>
              </a:rPr>
              <a:t>It was captured by the Assyrians in 722 BC, many of its inhabitants were transplanted to foreign lands, and foreigners were brought to Samaria (2 Kings 17 &amp; 18).*</a:t>
            </a:r>
          </a:p>
          <a:p>
            <a:pPr marL="457200" lvl="1" indent="-457200"/>
            <a:r>
              <a:rPr lang="en-US" sz="3200" dirty="0">
                <a:solidFill>
                  <a:schemeClr val="bg1"/>
                </a:solidFill>
                <a:cs typeface="Arial" panose="020B0604020202020204" pitchFamily="34" charset="0"/>
              </a:rPr>
              <a:t>When the Jews returned from captivity (536 BC), the Samaritans offered to help, but their offer was refused by Zerubbabel and Joshua (Ezra 4:3ff).</a:t>
            </a:r>
          </a:p>
          <a:p>
            <a:pPr marL="457200" lvl="1" indent="-457200"/>
            <a:r>
              <a:rPr lang="en-US" sz="3200" dirty="0">
                <a:solidFill>
                  <a:schemeClr val="bg1"/>
                </a:solidFill>
                <a:cs typeface="Arial" panose="020B0604020202020204" pitchFamily="34" charset="0"/>
              </a:rPr>
              <a:t>The Samaritans may have sided with the Seleucids during Maccabean times.</a:t>
            </a:r>
          </a:p>
          <a:p>
            <a:pPr marL="457200" lvl="1" indent="-457200"/>
            <a:r>
              <a:rPr lang="en-US" sz="3200" b="1" dirty="0">
                <a:solidFill>
                  <a:schemeClr val="bg1"/>
                </a:solidFill>
                <a:cs typeface="Arial" panose="020B0604020202020204" pitchFamily="34" charset="0"/>
              </a:rPr>
              <a:t>John Hyrcanus </a:t>
            </a:r>
            <a:r>
              <a:rPr lang="en-US" sz="3200" dirty="0">
                <a:solidFill>
                  <a:schemeClr val="bg1"/>
                </a:solidFill>
                <a:cs typeface="Arial" panose="020B0604020202020204" pitchFamily="34" charset="0"/>
              </a:rPr>
              <a:t>destroyed the Samaritan temple on Mount Gerizim in 128 BC.</a:t>
            </a:r>
          </a:p>
          <a:p>
            <a:pPr marL="457200" lvl="1" indent="-457200"/>
            <a:endParaRPr lang="en-US" sz="2800" dirty="0">
              <a:solidFill>
                <a:schemeClr val="accent4">
                  <a:lumMod val="20000"/>
                  <a:lumOff val="80000"/>
                </a:schemeClr>
              </a:solidFill>
              <a:cs typeface="Arial" panose="020B0604020202020204" pitchFamily="34" charset="0"/>
            </a:endParaRPr>
          </a:p>
          <a:p>
            <a:endParaRPr lang="en-US" sz="3200" dirty="0">
              <a:solidFill>
                <a:schemeClr val="accent4">
                  <a:lumMod val="20000"/>
                  <a:lumOff val="80000"/>
                </a:schemeClr>
              </a:solidFill>
            </a:endParaRPr>
          </a:p>
          <a:p>
            <a:pPr lvl="1"/>
            <a:endParaRPr lang="en-US" sz="3200" dirty="0">
              <a:solidFill>
                <a:schemeClr val="accent4">
                  <a:lumMod val="20000"/>
                  <a:lumOff val="80000"/>
                </a:schemeClr>
              </a:solidFill>
            </a:endParaRPr>
          </a:p>
        </p:txBody>
      </p:sp>
    </p:spTree>
    <p:extLst>
      <p:ext uri="{BB962C8B-B14F-4D97-AF65-F5344CB8AC3E}">
        <p14:creationId xmlns:p14="http://schemas.microsoft.com/office/powerpoint/2010/main" val="301685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8012" r="31292"/>
          <a:stretch/>
        </p:blipFill>
        <p:spPr>
          <a:xfrm>
            <a:off x="20" y="10"/>
            <a:ext cx="4635571" cy="6857990"/>
          </a:xfrm>
          <a:prstGeom prst="rect">
            <a:avLst/>
          </a:prstGeom>
          <a:effectLst/>
        </p:spPr>
      </p:pic>
      <p:cxnSp>
        <p:nvCxnSpPr>
          <p:cNvPr id="6" name="Straight Connector 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806C4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803803" y="206478"/>
            <a:ext cx="6586491" cy="771829"/>
          </a:xfrm>
        </p:spPr>
        <p:txBody>
          <a:bodyPr anchor="b">
            <a:normAutofit/>
          </a:bodyPr>
          <a:lstStyle/>
          <a:p>
            <a:r>
              <a:rPr lang="en-US" b="1"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The Samaritans</a:t>
            </a:r>
            <a:endParaRPr lang="en-US"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endParaRPr>
          </a:p>
        </p:txBody>
      </p:sp>
      <p:sp>
        <p:nvSpPr>
          <p:cNvPr id="3" name="Content Placeholder 2"/>
          <p:cNvSpPr>
            <a:spLocks noGrp="1"/>
          </p:cNvSpPr>
          <p:nvPr>
            <p:ph idx="1"/>
          </p:nvPr>
        </p:nvSpPr>
        <p:spPr>
          <a:xfrm>
            <a:off x="4803803" y="978307"/>
            <a:ext cx="7213723" cy="5859952"/>
          </a:xfrm>
          <a:solidFill>
            <a:schemeClr val="tx2">
              <a:lumMod val="50000"/>
            </a:schemeClr>
          </a:solidFill>
        </p:spPr>
        <p:txBody>
          <a:bodyPr>
            <a:normAutofit lnSpcReduction="10000"/>
          </a:bodyPr>
          <a:lstStyle/>
          <a:p>
            <a:pPr marL="280988" lvl="1" indent="-280988"/>
            <a:r>
              <a:rPr lang="en-US" sz="3200" b="1" dirty="0">
                <a:solidFill>
                  <a:schemeClr val="bg1"/>
                </a:solidFill>
                <a:cs typeface="Arial" panose="020B0604020202020204" pitchFamily="34" charset="0"/>
              </a:rPr>
              <a:t>Herod the Great </a:t>
            </a:r>
            <a:r>
              <a:rPr lang="en-US" sz="3200" dirty="0">
                <a:solidFill>
                  <a:schemeClr val="bg1"/>
                </a:solidFill>
                <a:cs typeface="Arial" panose="020B0604020202020204" pitchFamily="34" charset="0"/>
              </a:rPr>
              <a:t>rebuilt and beautified the city of Samaria and built a temple to Caesar Augustus there.</a:t>
            </a:r>
          </a:p>
          <a:p>
            <a:pPr marL="738188" lvl="3" indent="-280988"/>
            <a:r>
              <a:rPr lang="en-US" sz="3000" i="1" dirty="0">
                <a:solidFill>
                  <a:schemeClr val="accent4">
                    <a:lumMod val="60000"/>
                    <a:lumOff val="40000"/>
                  </a:schemeClr>
                </a:solidFill>
                <a:cs typeface="Arial" panose="020B0604020202020204" pitchFamily="34" charset="0"/>
              </a:rPr>
              <a:t>One of Herod’s wives was a Samaritan</a:t>
            </a:r>
            <a:r>
              <a:rPr lang="en-US" sz="2800" i="1" dirty="0">
                <a:solidFill>
                  <a:schemeClr val="accent4">
                    <a:lumMod val="60000"/>
                    <a:lumOff val="40000"/>
                  </a:schemeClr>
                </a:solidFill>
                <a:cs typeface="Arial" panose="020B0604020202020204" pitchFamily="34" charset="0"/>
              </a:rPr>
              <a:t>.</a:t>
            </a:r>
          </a:p>
          <a:p>
            <a:pPr marL="280988" lvl="1" indent="-280988"/>
            <a:r>
              <a:rPr lang="en-US" sz="3200" dirty="0">
                <a:solidFill>
                  <a:schemeClr val="bg1"/>
                </a:solidFill>
                <a:cs typeface="Arial" panose="020B0604020202020204" pitchFamily="34" charset="0"/>
              </a:rPr>
              <a:t>Pilate’s slaughter of Samaritans at Mount Gerizim led to his removal as procurator in AD 36.</a:t>
            </a:r>
          </a:p>
          <a:p>
            <a:pPr marL="280988" lvl="1" indent="-280988"/>
            <a:r>
              <a:rPr lang="en-US" sz="3200" dirty="0">
                <a:solidFill>
                  <a:schemeClr val="bg1"/>
                </a:solidFill>
                <a:cs typeface="Arial" panose="020B0604020202020204" pitchFamily="34" charset="0"/>
              </a:rPr>
              <a:t>Jews had no dealings with Samaritans, and this affected both travel and commerce in the first century AD.</a:t>
            </a:r>
          </a:p>
          <a:p>
            <a:pPr marL="280988" lvl="1" indent="-280988"/>
            <a:r>
              <a:rPr lang="en-US" sz="3200" dirty="0">
                <a:solidFill>
                  <a:schemeClr val="bg1"/>
                </a:solidFill>
                <a:cs typeface="Arial" panose="020B0604020202020204" pitchFamily="34" charset="0"/>
              </a:rPr>
              <a:t>But the Samaritans received both Jesus and the gospel favorably (John 4, Acts 8:1-25)</a:t>
            </a:r>
          </a:p>
          <a:p>
            <a:pPr marL="457200" lvl="1" indent="-457200"/>
            <a:endParaRPr lang="en-US" sz="2000" dirty="0">
              <a:cs typeface="Arial" panose="020B0604020202020204" pitchFamily="34" charset="0"/>
            </a:endParaRPr>
          </a:p>
          <a:p>
            <a:endParaRPr lang="en-US" sz="2000" dirty="0"/>
          </a:p>
          <a:p>
            <a:pPr lvl="1"/>
            <a:endParaRPr lang="en-US" sz="2000" dirty="0"/>
          </a:p>
        </p:txBody>
      </p:sp>
    </p:spTree>
    <p:extLst>
      <p:ext uri="{BB962C8B-B14F-4D97-AF65-F5344CB8AC3E}">
        <p14:creationId xmlns:p14="http://schemas.microsoft.com/office/powerpoint/2010/main" val="129365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245340"/>
          </a:xfrm>
        </p:spPr>
        <p:txBody>
          <a:bodyPr>
            <a:normAutofit/>
          </a:bodyPr>
          <a:lstStyle/>
          <a:p>
            <a:pPr algn="ctr"/>
            <a:r>
              <a:rPr lang="en-US" sz="4800" b="1" dirty="0">
                <a:solidFill>
                  <a:schemeClr val="accent4">
                    <a:lumMod val="20000"/>
                    <a:lumOff val="80000"/>
                  </a:schemeClr>
                </a:solidFill>
                <a:latin typeface="Papyrus" panose="03070502060502030205" pitchFamily="66" charset="0"/>
                <a:cs typeface="Arial" panose="020B0604020202020204" pitchFamily="34" charset="0"/>
              </a:rPr>
              <a:t>Mount Gerizim and Mount </a:t>
            </a:r>
            <a:r>
              <a:rPr lang="en-US" sz="4800" b="1" dirty="0" err="1">
                <a:solidFill>
                  <a:schemeClr val="accent4">
                    <a:lumMod val="20000"/>
                    <a:lumOff val="80000"/>
                  </a:schemeClr>
                </a:solidFill>
                <a:latin typeface="Papyrus" panose="03070502060502030205" pitchFamily="66" charset="0"/>
                <a:cs typeface="Arial" panose="020B0604020202020204" pitchFamily="34" charset="0"/>
              </a:rPr>
              <a:t>Ebal</a:t>
            </a:r>
            <a:br>
              <a:rPr lang="en-US" dirty="0">
                <a:solidFill>
                  <a:schemeClr val="accent4">
                    <a:lumMod val="20000"/>
                    <a:lumOff val="80000"/>
                  </a:schemeClr>
                </a:solidFill>
                <a:latin typeface="Papyrus" panose="03070502060502030205" pitchFamily="66" charset="0"/>
                <a:cs typeface="Arial" panose="020B0604020202020204" pitchFamily="34" charset="0"/>
              </a:rPr>
            </a:br>
            <a:r>
              <a:rPr lang="en-US" sz="3600" dirty="0">
                <a:solidFill>
                  <a:schemeClr val="accent4">
                    <a:lumMod val="20000"/>
                    <a:lumOff val="80000"/>
                  </a:schemeClr>
                </a:solidFill>
                <a:latin typeface="+mn-lt"/>
                <a:cs typeface="Arial" panose="020B0604020202020204" pitchFamily="34" charset="0"/>
              </a:rPr>
              <a:t>(Viewed from </a:t>
            </a:r>
            <a:r>
              <a:rPr lang="en-US" sz="3600" dirty="0" err="1">
                <a:solidFill>
                  <a:schemeClr val="accent4">
                    <a:lumMod val="20000"/>
                    <a:lumOff val="80000"/>
                  </a:schemeClr>
                </a:solidFill>
                <a:latin typeface="+mn-lt"/>
                <a:cs typeface="Arial" panose="020B0604020202020204" pitchFamily="34" charset="0"/>
              </a:rPr>
              <a:t>Sychar</a:t>
            </a:r>
            <a:r>
              <a:rPr lang="en-US" sz="3600" dirty="0">
                <a:solidFill>
                  <a:schemeClr val="accent4">
                    <a:lumMod val="20000"/>
                    <a:lumOff val="80000"/>
                  </a:schemeClr>
                </a:solidFill>
                <a:latin typeface="+mn-lt"/>
                <a:cs typeface="Arial" panose="020B0604020202020204" pitchFamily="34" charset="0"/>
              </a:rPr>
              <a:t>/</a:t>
            </a:r>
            <a:r>
              <a:rPr lang="en-US" sz="3600" dirty="0" err="1">
                <a:solidFill>
                  <a:schemeClr val="accent4">
                    <a:lumMod val="20000"/>
                    <a:lumOff val="80000"/>
                  </a:schemeClr>
                </a:solidFill>
                <a:latin typeface="+mn-lt"/>
                <a:cs typeface="Arial" panose="020B0604020202020204" pitchFamily="34" charset="0"/>
              </a:rPr>
              <a:t>Shechem</a:t>
            </a:r>
            <a:r>
              <a:rPr lang="en-US" sz="3600" dirty="0">
                <a:solidFill>
                  <a:schemeClr val="accent4">
                    <a:lumMod val="20000"/>
                    <a:lumOff val="80000"/>
                  </a:schemeClr>
                </a:solidFill>
                <a:latin typeface="+mn-lt"/>
                <a:cs typeface="Arial" panose="020B0604020202020204" pitchFamily="34" charset="0"/>
              </a:rPr>
              <a:t> – Modern Nablus)</a:t>
            </a:r>
            <a:endParaRPr lang="en-US" dirty="0">
              <a:solidFill>
                <a:schemeClr val="accent4">
                  <a:lumMod val="20000"/>
                  <a:lumOff val="80000"/>
                </a:schemeClr>
              </a:solidFill>
              <a:latin typeface="+mn-lt"/>
              <a:cs typeface="Arial" panose="020B0604020202020204" pitchFamily="34"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804984"/>
            <a:ext cx="12171312" cy="4053016"/>
          </a:xfrm>
        </p:spPr>
      </p:pic>
    </p:spTree>
    <p:extLst>
      <p:ext uri="{BB962C8B-B14F-4D97-AF65-F5344CB8AC3E}">
        <p14:creationId xmlns:p14="http://schemas.microsoft.com/office/powerpoint/2010/main" val="62939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0179" y="0"/>
            <a:ext cx="11348387" cy="1089034"/>
          </a:xfrm>
        </p:spPr>
        <p:txBody>
          <a:bodyPr>
            <a:normAutofit/>
          </a:bodyPr>
          <a:lstStyle/>
          <a:p>
            <a:r>
              <a:rPr lang="en-US" b="1"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Development of the Jewish Sects</a:t>
            </a:r>
            <a:endParaRPr lang="en-US"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endParaRPr>
          </a:p>
        </p:txBody>
      </p:sp>
      <p:sp>
        <p:nvSpPr>
          <p:cNvPr id="3" name="Content Placeholder 2"/>
          <p:cNvSpPr>
            <a:spLocks noGrp="1"/>
          </p:cNvSpPr>
          <p:nvPr>
            <p:ph idx="1"/>
          </p:nvPr>
        </p:nvSpPr>
        <p:spPr>
          <a:xfrm>
            <a:off x="340179" y="825972"/>
            <a:ext cx="11710794" cy="6211097"/>
          </a:xfrm>
        </p:spPr>
        <p:txBody>
          <a:bodyPr>
            <a:normAutofit/>
          </a:bodyPr>
          <a:lstStyle/>
          <a:p>
            <a:pPr marL="231775" lvl="1" indent="-231775"/>
            <a:r>
              <a:rPr lang="en-US" sz="3200" dirty="0">
                <a:solidFill>
                  <a:schemeClr val="accent4">
                    <a:lumMod val="20000"/>
                    <a:lumOff val="80000"/>
                  </a:schemeClr>
                </a:solidFill>
                <a:cs typeface="Arial" panose="020B0604020202020204" pitchFamily="34" charset="0"/>
              </a:rPr>
              <a:t>Hellenism was spread by </a:t>
            </a:r>
            <a:r>
              <a:rPr lang="en-US" sz="3200" b="1" dirty="0">
                <a:solidFill>
                  <a:schemeClr val="accent4">
                    <a:lumMod val="60000"/>
                    <a:lumOff val="40000"/>
                  </a:schemeClr>
                </a:solidFill>
                <a:cs typeface="Arial" panose="020B0604020202020204" pitchFamily="34" charset="0"/>
              </a:rPr>
              <a:t>Alexander the Great </a:t>
            </a:r>
            <a:r>
              <a:rPr lang="en-US" sz="3200" dirty="0">
                <a:solidFill>
                  <a:schemeClr val="accent4">
                    <a:lumMod val="20000"/>
                    <a:lumOff val="80000"/>
                  </a:schemeClr>
                </a:solidFill>
                <a:cs typeface="Arial" panose="020B0604020202020204" pitchFamily="34" charset="0"/>
              </a:rPr>
              <a:t>and his successors.</a:t>
            </a:r>
          </a:p>
          <a:p>
            <a:pPr marL="460375" lvl="2" indent="-231775"/>
            <a:r>
              <a:rPr lang="en-US" sz="2800" b="1" i="1" dirty="0">
                <a:solidFill>
                  <a:schemeClr val="bg1"/>
                </a:solidFill>
                <a:cs typeface="Arial" panose="020B0604020202020204" pitchFamily="34" charset="0"/>
              </a:rPr>
              <a:t>Jews encountered it in Palestine and throughout the Greco-Roman world.</a:t>
            </a:r>
          </a:p>
          <a:p>
            <a:pPr marL="231775" lvl="1" indent="-231775"/>
            <a:r>
              <a:rPr lang="en-US" sz="3200" dirty="0">
                <a:solidFill>
                  <a:schemeClr val="accent4">
                    <a:lumMod val="20000"/>
                    <a:lumOff val="80000"/>
                  </a:schemeClr>
                </a:solidFill>
                <a:cs typeface="Arial" panose="020B0604020202020204" pitchFamily="34" charset="0"/>
              </a:rPr>
              <a:t>Many Jews outside of Jerusalem (in places like Alexandria) were willing to adopt a Greek lifestyle and blend it with Judaism. </a:t>
            </a:r>
          </a:p>
          <a:p>
            <a:pPr marL="457200" lvl="2" indent="-219075"/>
            <a:r>
              <a:rPr lang="en-US" sz="2800" b="1" i="1" dirty="0">
                <a:solidFill>
                  <a:schemeClr val="bg1"/>
                </a:solidFill>
                <a:cs typeface="Arial" panose="020B0604020202020204" pitchFamily="34" charset="0"/>
              </a:rPr>
              <a:t>Some of those in Jerusalem who did so became the Sadducees</a:t>
            </a:r>
            <a:r>
              <a:rPr lang="en-US" sz="3200" b="1" i="1" dirty="0">
                <a:solidFill>
                  <a:schemeClr val="bg1"/>
                </a:solidFill>
                <a:cs typeface="Arial" panose="020B0604020202020204" pitchFamily="34" charset="0"/>
              </a:rPr>
              <a:t>.</a:t>
            </a:r>
          </a:p>
          <a:p>
            <a:pPr marL="238125" lvl="1" indent="-238125"/>
            <a:r>
              <a:rPr lang="en-US" sz="3200" dirty="0">
                <a:solidFill>
                  <a:schemeClr val="accent4">
                    <a:lumMod val="20000"/>
                    <a:lumOff val="80000"/>
                  </a:schemeClr>
                </a:solidFill>
                <a:cs typeface="Arial" panose="020B0604020202020204" pitchFamily="34" charset="0"/>
              </a:rPr>
              <a:t>Other Jews resisted being Hellenized and saw it as an attack on their religion.  They were known as the </a:t>
            </a:r>
            <a:r>
              <a:rPr lang="en-US" sz="3200" b="1" dirty="0">
                <a:solidFill>
                  <a:schemeClr val="accent4">
                    <a:lumMod val="60000"/>
                    <a:lumOff val="40000"/>
                  </a:schemeClr>
                </a:solidFill>
                <a:cs typeface="Arial" panose="020B0604020202020204" pitchFamily="34" charset="0"/>
              </a:rPr>
              <a:t>Hasidim or “pious ones.”</a:t>
            </a:r>
          </a:p>
          <a:p>
            <a:pPr marL="512763" lvl="2" indent="-274638"/>
            <a:r>
              <a:rPr lang="en-US" sz="2800" b="1" i="1" dirty="0">
                <a:solidFill>
                  <a:schemeClr val="bg1"/>
                </a:solidFill>
                <a:cs typeface="Arial" panose="020B0604020202020204" pitchFamily="34" charset="0"/>
              </a:rPr>
              <a:t>The Pharisees and Essenes came from the Hasidim.</a:t>
            </a:r>
          </a:p>
          <a:p>
            <a:pPr marL="231775" lvl="1" indent="-231775"/>
            <a:r>
              <a:rPr lang="en-US" sz="3200" dirty="0">
                <a:solidFill>
                  <a:schemeClr val="accent4">
                    <a:lumMod val="20000"/>
                    <a:lumOff val="80000"/>
                  </a:schemeClr>
                </a:solidFill>
                <a:cs typeface="Arial" panose="020B0604020202020204" pitchFamily="34" charset="0"/>
              </a:rPr>
              <a:t>During the time of the Maccabees the lines were drawn between the Hellenists and the Hasidim.</a:t>
            </a:r>
          </a:p>
          <a:p>
            <a:pPr marL="0" lvl="1" indent="0" algn="ctr">
              <a:buNone/>
            </a:pPr>
            <a:r>
              <a:rPr lang="en-US" sz="2800" b="1" i="1" dirty="0">
                <a:solidFill>
                  <a:schemeClr val="accent4">
                    <a:lumMod val="60000"/>
                    <a:lumOff val="40000"/>
                  </a:schemeClr>
                </a:solidFill>
                <a:cs typeface="Arial" panose="020B0604020202020204" pitchFamily="34" charset="0"/>
              </a:rPr>
              <a:t>Due to their desire for religious purity, the Hasidim were less willing to cooperate with Greek and Roman political authorities, so the power of the High Priesthood and much of the Sanhedrin fell into the hands of Hellenists.</a:t>
            </a:r>
          </a:p>
          <a:p>
            <a:pPr marL="1371600" lvl="3" indent="-457200" algn="ctr"/>
            <a:endParaRPr lang="en-US" sz="2800" dirty="0">
              <a:solidFill>
                <a:schemeClr val="accent4">
                  <a:lumMod val="20000"/>
                  <a:lumOff val="80000"/>
                </a:schemeClr>
              </a:solidFill>
              <a:cs typeface="Arial" panose="020B0604020202020204" pitchFamily="34" charset="0"/>
            </a:endParaRPr>
          </a:p>
          <a:p>
            <a:pPr marL="457200" lvl="1" indent="-457200"/>
            <a:endParaRPr lang="en-US" sz="3200" dirty="0">
              <a:solidFill>
                <a:schemeClr val="accent4">
                  <a:lumMod val="20000"/>
                  <a:lumOff val="80000"/>
                </a:schemeClr>
              </a:solidFill>
              <a:cs typeface="Arial" panose="020B0604020202020204" pitchFamily="34" charset="0"/>
            </a:endParaRPr>
          </a:p>
          <a:p>
            <a:endParaRPr lang="en-US" sz="3200" dirty="0">
              <a:solidFill>
                <a:schemeClr val="accent4">
                  <a:lumMod val="20000"/>
                  <a:lumOff val="80000"/>
                </a:schemeClr>
              </a:solidFill>
            </a:endParaRPr>
          </a:p>
          <a:p>
            <a:pPr lvl="1"/>
            <a:endParaRPr lang="en-US" sz="3200" dirty="0">
              <a:solidFill>
                <a:schemeClr val="accent4">
                  <a:lumMod val="20000"/>
                  <a:lumOff val="80000"/>
                </a:schemeClr>
              </a:solidFill>
            </a:endParaRPr>
          </a:p>
        </p:txBody>
      </p:sp>
    </p:spTree>
    <p:extLst>
      <p:ext uri="{BB962C8B-B14F-4D97-AF65-F5344CB8AC3E}">
        <p14:creationId xmlns:p14="http://schemas.microsoft.com/office/powerpoint/2010/main" val="71920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3827" y="139266"/>
            <a:ext cx="11348387" cy="1089034"/>
          </a:xfrm>
        </p:spPr>
        <p:txBody>
          <a:bodyPr>
            <a:normAutofit/>
          </a:bodyPr>
          <a:lstStyle/>
          <a:p>
            <a:r>
              <a:rPr lang="en-US" b="1"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The Pharisees</a:t>
            </a:r>
            <a:endParaRPr lang="en-US"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endParaRPr>
          </a:p>
        </p:txBody>
      </p:sp>
      <p:sp>
        <p:nvSpPr>
          <p:cNvPr id="3" name="Content Placeholder 2"/>
          <p:cNvSpPr>
            <a:spLocks noGrp="1"/>
          </p:cNvSpPr>
          <p:nvPr>
            <p:ph idx="1"/>
          </p:nvPr>
        </p:nvSpPr>
        <p:spPr>
          <a:xfrm>
            <a:off x="340179" y="921223"/>
            <a:ext cx="11710794" cy="6025486"/>
          </a:xfrm>
        </p:spPr>
        <p:txBody>
          <a:bodyPr>
            <a:normAutofit lnSpcReduction="10000"/>
          </a:bodyPr>
          <a:lstStyle/>
          <a:p>
            <a:pPr marL="231775" lvl="1" indent="-231775"/>
            <a:r>
              <a:rPr lang="en-US" sz="3200" b="1" dirty="0">
                <a:solidFill>
                  <a:schemeClr val="bg1"/>
                </a:solidFill>
                <a:cs typeface="Arial" panose="020B0604020202020204" pitchFamily="34" charset="0"/>
              </a:rPr>
              <a:t>Pharisee</a:t>
            </a:r>
            <a:r>
              <a:rPr lang="en-US" sz="3200" dirty="0">
                <a:solidFill>
                  <a:schemeClr val="bg1"/>
                </a:solidFill>
                <a:cs typeface="Arial" panose="020B0604020202020204" pitchFamily="34" charset="0"/>
              </a:rPr>
              <a:t> means </a:t>
            </a:r>
            <a:r>
              <a:rPr lang="en-US" sz="3200" b="1" dirty="0">
                <a:solidFill>
                  <a:schemeClr val="bg1"/>
                </a:solidFill>
                <a:cs typeface="Arial" panose="020B0604020202020204" pitchFamily="34" charset="0"/>
              </a:rPr>
              <a:t>“separated one.”  </a:t>
            </a:r>
          </a:p>
          <a:p>
            <a:pPr marL="688975" lvl="2" indent="-231775"/>
            <a:r>
              <a:rPr lang="en-US" sz="2800" i="1" dirty="0">
                <a:solidFill>
                  <a:schemeClr val="accent4">
                    <a:lumMod val="60000"/>
                    <a:lumOff val="40000"/>
                  </a:schemeClr>
                </a:solidFill>
                <a:cs typeface="Arial" panose="020B0604020202020204" pitchFamily="34" charset="0"/>
              </a:rPr>
              <a:t>They are the spiritual descendants of the Hasidim (pious ones).</a:t>
            </a:r>
          </a:p>
          <a:p>
            <a:pPr marL="231775" lvl="1" indent="-231775"/>
            <a:r>
              <a:rPr lang="en-US" sz="3200" b="1" dirty="0">
                <a:solidFill>
                  <a:schemeClr val="bg1"/>
                </a:solidFill>
                <a:cs typeface="Arial" panose="020B0604020202020204" pitchFamily="34" charset="0"/>
              </a:rPr>
              <a:t>They numbered 6,000 </a:t>
            </a:r>
            <a:r>
              <a:rPr lang="en-US" sz="3200" dirty="0">
                <a:solidFill>
                  <a:schemeClr val="bg1"/>
                </a:solidFill>
                <a:cs typeface="Arial" panose="020B0604020202020204" pitchFamily="34" charset="0"/>
              </a:rPr>
              <a:t>in the time of Herod the Great.</a:t>
            </a:r>
          </a:p>
          <a:p>
            <a:pPr marL="231775" lvl="1" indent="-231775"/>
            <a:r>
              <a:rPr lang="en-US" sz="3200" dirty="0">
                <a:solidFill>
                  <a:schemeClr val="bg1"/>
                </a:solidFill>
                <a:cs typeface="Arial" panose="020B0604020202020204" pitchFamily="34" charset="0"/>
              </a:rPr>
              <a:t>They believed in angels, spirits, an afterlife, etc.</a:t>
            </a:r>
          </a:p>
          <a:p>
            <a:pPr marL="231775" lvl="1" indent="-231775"/>
            <a:r>
              <a:rPr lang="en-US" sz="3200" dirty="0">
                <a:solidFill>
                  <a:schemeClr val="bg1"/>
                </a:solidFill>
                <a:cs typeface="Arial" panose="020B0604020202020204" pitchFamily="34" charset="0"/>
              </a:rPr>
              <a:t>They accepted all of what we know as the Old Testament, but also put great emphasis on oral laws and traditions.</a:t>
            </a:r>
          </a:p>
          <a:p>
            <a:pPr marL="231775" lvl="1" indent="-231775"/>
            <a:r>
              <a:rPr lang="en-US" sz="3200" dirty="0">
                <a:solidFill>
                  <a:schemeClr val="bg1"/>
                </a:solidFill>
                <a:cs typeface="Arial" panose="020B0604020202020204" pitchFamily="34" charset="0"/>
              </a:rPr>
              <a:t>They kept the Sabbath strictly but added extreme traditions as law.</a:t>
            </a:r>
          </a:p>
          <a:p>
            <a:pPr marL="231775" lvl="1" indent="-231775"/>
            <a:r>
              <a:rPr lang="en-US" sz="3200" dirty="0">
                <a:solidFill>
                  <a:schemeClr val="bg1"/>
                </a:solidFill>
                <a:cs typeface="Arial" panose="020B0604020202020204" pitchFamily="34" charset="0"/>
              </a:rPr>
              <a:t>They devised legal loopholes to God’s law and to their own traditions.</a:t>
            </a:r>
          </a:p>
          <a:p>
            <a:pPr marL="231775" lvl="1" indent="-231775"/>
            <a:endParaRPr lang="en-US" sz="700" i="1" dirty="0">
              <a:solidFill>
                <a:schemeClr val="bg1"/>
              </a:solidFill>
              <a:cs typeface="Arial" panose="020B0604020202020204" pitchFamily="34" charset="0"/>
            </a:endParaRPr>
          </a:p>
          <a:p>
            <a:pPr marL="0" lvl="1" indent="0" algn="ctr">
              <a:buNone/>
            </a:pPr>
            <a:r>
              <a:rPr lang="en-US" sz="2800" b="1" i="1" dirty="0">
                <a:solidFill>
                  <a:schemeClr val="accent4">
                    <a:lumMod val="60000"/>
                    <a:lumOff val="40000"/>
                  </a:schemeClr>
                </a:solidFill>
                <a:cs typeface="Arial" panose="020B0604020202020204" pitchFamily="34" charset="0"/>
              </a:rPr>
              <a:t>“The Pharisees fostered the synagogue as an institution of religious worship, outside and separate from the Temple. The synagogue may thus be considered a </a:t>
            </a:r>
            <a:r>
              <a:rPr lang="en-US" sz="2800" b="1" i="1" dirty="0" err="1">
                <a:solidFill>
                  <a:schemeClr val="accent4">
                    <a:lumMod val="60000"/>
                    <a:lumOff val="40000"/>
                  </a:schemeClr>
                </a:solidFill>
                <a:cs typeface="Arial" panose="020B0604020202020204" pitchFamily="34" charset="0"/>
              </a:rPr>
              <a:t>Pharasaic</a:t>
            </a:r>
            <a:r>
              <a:rPr lang="en-US" sz="2800" b="1" i="1" dirty="0">
                <a:solidFill>
                  <a:schemeClr val="accent4">
                    <a:lumMod val="60000"/>
                    <a:lumOff val="40000"/>
                  </a:schemeClr>
                </a:solidFill>
                <a:cs typeface="Arial" panose="020B0604020202020204" pitchFamily="34" charset="0"/>
              </a:rPr>
              <a:t> institution, since the Pharisees developed it, raised it to high eminence, and gave it a central place in Jewish religious life.”     </a:t>
            </a:r>
            <a:r>
              <a:rPr lang="en-US" sz="2800" i="1" dirty="0">
                <a:solidFill>
                  <a:schemeClr val="accent4">
                    <a:lumMod val="60000"/>
                    <a:lumOff val="40000"/>
                  </a:schemeClr>
                </a:solidFill>
                <a:cs typeface="Arial" panose="020B0604020202020204" pitchFamily="34" charset="0"/>
              </a:rPr>
              <a:t>                   </a:t>
            </a:r>
            <a:r>
              <a:rPr lang="en-US" dirty="0">
                <a:solidFill>
                  <a:schemeClr val="accent4">
                    <a:lumMod val="60000"/>
                    <a:lumOff val="40000"/>
                  </a:schemeClr>
                </a:solidFill>
                <a:cs typeface="Arial" panose="020B0604020202020204" pitchFamily="34" charset="0"/>
              </a:rPr>
              <a:t>(Encyclopedia Britannica, </a:t>
            </a:r>
            <a:r>
              <a:rPr lang="en-US" i="1" dirty="0">
                <a:solidFill>
                  <a:schemeClr val="accent4">
                    <a:lumMod val="60000"/>
                    <a:lumOff val="40000"/>
                  </a:schemeClr>
                </a:solidFill>
                <a:cs typeface="Arial" panose="020B0604020202020204" pitchFamily="34" charset="0"/>
              </a:rPr>
              <a:t>Pharisee</a:t>
            </a:r>
            <a:r>
              <a:rPr lang="en-US" dirty="0">
                <a:solidFill>
                  <a:schemeClr val="accent4">
                    <a:lumMod val="60000"/>
                    <a:lumOff val="40000"/>
                  </a:schemeClr>
                </a:solidFill>
                <a:cs typeface="Arial" panose="020B0604020202020204" pitchFamily="34" charset="0"/>
              </a:rPr>
              <a:t>)</a:t>
            </a:r>
          </a:p>
          <a:p>
            <a:pPr marL="1371600" lvl="3" indent="-457200"/>
            <a:endParaRPr lang="en-US" sz="2600" dirty="0">
              <a:solidFill>
                <a:schemeClr val="accent4">
                  <a:lumMod val="20000"/>
                  <a:lumOff val="80000"/>
                </a:schemeClr>
              </a:solidFill>
              <a:latin typeface="Arial" panose="020B0604020202020204" pitchFamily="34" charset="0"/>
              <a:cs typeface="Arial" panose="020B0604020202020204" pitchFamily="34" charset="0"/>
            </a:endParaRPr>
          </a:p>
          <a:p>
            <a:pPr marL="457200" lvl="1" indent="-457200"/>
            <a:endParaRPr lang="en-US" sz="2800" dirty="0">
              <a:solidFill>
                <a:schemeClr val="accent4">
                  <a:lumMod val="20000"/>
                  <a:lumOff val="80000"/>
                </a:schemeClr>
              </a:solidFill>
              <a:latin typeface="Arial" panose="020B0604020202020204" pitchFamily="34" charset="0"/>
              <a:cs typeface="Arial" panose="020B0604020202020204" pitchFamily="34" charset="0"/>
            </a:endParaRPr>
          </a:p>
          <a:p>
            <a:endParaRPr lang="en-US" sz="3200" dirty="0">
              <a:solidFill>
                <a:schemeClr val="accent4">
                  <a:lumMod val="20000"/>
                  <a:lumOff val="80000"/>
                </a:schemeClr>
              </a:solidFill>
            </a:endParaRPr>
          </a:p>
          <a:p>
            <a:pPr lvl="1"/>
            <a:endParaRPr lang="en-US" sz="3200" dirty="0">
              <a:solidFill>
                <a:schemeClr val="accent4">
                  <a:lumMod val="20000"/>
                  <a:lumOff val="80000"/>
                </a:schemeClr>
              </a:solidFill>
            </a:endParaRPr>
          </a:p>
        </p:txBody>
      </p:sp>
    </p:spTree>
    <p:extLst>
      <p:ext uri="{BB962C8B-B14F-4D97-AF65-F5344CB8AC3E}">
        <p14:creationId xmlns:p14="http://schemas.microsoft.com/office/powerpoint/2010/main" val="227233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40603" y="0"/>
            <a:ext cx="11348387" cy="1089034"/>
          </a:xfrm>
        </p:spPr>
        <p:txBody>
          <a:bodyPr>
            <a:normAutofit/>
          </a:bodyPr>
          <a:lstStyle/>
          <a:p>
            <a:r>
              <a:rPr lang="en-US" b="1"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The Sadducees</a:t>
            </a:r>
            <a:endParaRPr lang="en-US"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endParaRPr>
          </a:p>
        </p:txBody>
      </p:sp>
      <p:sp>
        <p:nvSpPr>
          <p:cNvPr id="3" name="Content Placeholder 2"/>
          <p:cNvSpPr>
            <a:spLocks noGrp="1"/>
          </p:cNvSpPr>
          <p:nvPr>
            <p:ph idx="1"/>
          </p:nvPr>
        </p:nvSpPr>
        <p:spPr>
          <a:xfrm>
            <a:off x="240603" y="832514"/>
            <a:ext cx="11710794" cy="6025486"/>
          </a:xfrm>
        </p:spPr>
        <p:txBody>
          <a:bodyPr>
            <a:normAutofit lnSpcReduction="10000"/>
          </a:bodyPr>
          <a:lstStyle/>
          <a:p>
            <a:pPr marL="231775" lvl="1" indent="-231775"/>
            <a:r>
              <a:rPr lang="en-US" sz="3200" dirty="0">
                <a:solidFill>
                  <a:schemeClr val="bg1"/>
                </a:solidFill>
                <a:cs typeface="Arial" panose="020B0604020202020204" pitchFamily="34" charset="0"/>
              </a:rPr>
              <a:t>Their name is derived from the sons of </a:t>
            </a:r>
            <a:r>
              <a:rPr lang="en-US" sz="3200" dirty="0" err="1">
                <a:solidFill>
                  <a:schemeClr val="bg1"/>
                </a:solidFill>
                <a:cs typeface="Arial" panose="020B0604020202020204" pitchFamily="34" charset="0"/>
              </a:rPr>
              <a:t>Zadok</a:t>
            </a:r>
            <a:r>
              <a:rPr lang="en-US" sz="3200" dirty="0">
                <a:solidFill>
                  <a:schemeClr val="bg1"/>
                </a:solidFill>
                <a:cs typeface="Arial" panose="020B0604020202020204" pitchFamily="34" charset="0"/>
              </a:rPr>
              <a:t>, priest in David’s time.</a:t>
            </a:r>
          </a:p>
          <a:p>
            <a:pPr marL="231775" lvl="1" indent="-231775"/>
            <a:r>
              <a:rPr lang="en-US" sz="3200" dirty="0">
                <a:solidFill>
                  <a:schemeClr val="bg1"/>
                </a:solidFill>
                <a:cs typeface="Arial" panose="020B0604020202020204" pitchFamily="34" charset="0"/>
              </a:rPr>
              <a:t>They were a smaller group than the Pharisees, but they wielded more political power because </a:t>
            </a:r>
            <a:r>
              <a:rPr lang="en-US" sz="3200" b="1" dirty="0">
                <a:solidFill>
                  <a:schemeClr val="accent4">
                    <a:lumMod val="60000"/>
                    <a:lumOff val="40000"/>
                  </a:schemeClr>
                </a:solidFill>
                <a:cs typeface="Arial" panose="020B0604020202020204" pitchFamily="34" charset="0"/>
              </a:rPr>
              <a:t>they controlled the priesthood </a:t>
            </a:r>
            <a:r>
              <a:rPr lang="en-US" sz="3200" dirty="0">
                <a:solidFill>
                  <a:schemeClr val="bg1"/>
                </a:solidFill>
                <a:cs typeface="Arial" panose="020B0604020202020204" pitchFamily="34" charset="0"/>
              </a:rPr>
              <a:t>and were </a:t>
            </a:r>
            <a:r>
              <a:rPr lang="en-US" sz="3200" b="1" dirty="0">
                <a:solidFill>
                  <a:schemeClr val="accent4">
                    <a:lumMod val="60000"/>
                    <a:lumOff val="40000"/>
                  </a:schemeClr>
                </a:solidFill>
                <a:cs typeface="Arial" panose="020B0604020202020204" pitchFamily="34" charset="0"/>
              </a:rPr>
              <a:t>willing to adopt to the culture of their Greco-Roman overlords.</a:t>
            </a:r>
          </a:p>
          <a:p>
            <a:pPr marL="231775" lvl="1" indent="-231775"/>
            <a:r>
              <a:rPr lang="en-US" sz="3200" dirty="0">
                <a:solidFill>
                  <a:schemeClr val="bg1"/>
                </a:solidFill>
                <a:cs typeface="Arial" panose="020B0604020202020204" pitchFamily="34" charset="0"/>
              </a:rPr>
              <a:t>They believed that only the Torah (books of Moses) were authoritative.</a:t>
            </a:r>
          </a:p>
          <a:p>
            <a:pPr marL="231775" lvl="1" indent="-231775"/>
            <a:r>
              <a:rPr lang="en-US" sz="3200" dirty="0">
                <a:solidFill>
                  <a:schemeClr val="bg1"/>
                </a:solidFill>
                <a:cs typeface="Arial" panose="020B0604020202020204" pitchFamily="34" charset="0"/>
              </a:rPr>
              <a:t>They denied the existence of angels, spirits, afterlife, etc.</a:t>
            </a:r>
          </a:p>
          <a:p>
            <a:pPr marL="231775" lvl="1" indent="-231775"/>
            <a:r>
              <a:rPr lang="en-US" sz="3200" dirty="0">
                <a:solidFill>
                  <a:schemeClr val="bg1"/>
                </a:solidFill>
                <a:cs typeface="Arial" panose="020B0604020202020204" pitchFamily="34" charset="0"/>
              </a:rPr>
              <a:t>Their religion was bound up in the temple, which they controlled.</a:t>
            </a:r>
          </a:p>
          <a:p>
            <a:pPr marL="231775" lvl="1" indent="-231775"/>
            <a:r>
              <a:rPr lang="en-US" sz="3200" dirty="0">
                <a:solidFill>
                  <a:schemeClr val="bg1"/>
                </a:solidFill>
                <a:cs typeface="Arial" panose="020B0604020202020204" pitchFamily="34" charset="0"/>
              </a:rPr>
              <a:t>They craved political power.</a:t>
            </a:r>
          </a:p>
          <a:p>
            <a:pPr marL="231775" lvl="1" indent="-231775"/>
            <a:r>
              <a:rPr lang="en-US" sz="3200" dirty="0">
                <a:solidFill>
                  <a:schemeClr val="bg1"/>
                </a:solidFill>
                <a:cs typeface="Arial" panose="020B0604020202020204" pitchFamily="34" charset="0"/>
              </a:rPr>
              <a:t>They were </a:t>
            </a:r>
            <a:r>
              <a:rPr lang="en-US" sz="3200" b="1" i="1" dirty="0">
                <a:solidFill>
                  <a:schemeClr val="bg1"/>
                </a:solidFill>
                <a:cs typeface="Arial" panose="020B0604020202020204" pitchFamily="34" charset="0"/>
              </a:rPr>
              <a:t>elitists</a:t>
            </a:r>
            <a:r>
              <a:rPr lang="en-US" sz="3200" dirty="0">
                <a:solidFill>
                  <a:schemeClr val="bg1"/>
                </a:solidFill>
                <a:cs typeface="Arial" panose="020B0604020202020204" pitchFamily="34" charset="0"/>
              </a:rPr>
              <a:t>, </a:t>
            </a:r>
            <a:r>
              <a:rPr lang="en-US" sz="3200" b="1" i="1" dirty="0">
                <a:solidFill>
                  <a:schemeClr val="bg1"/>
                </a:solidFill>
                <a:cs typeface="Arial" panose="020B0604020202020204" pitchFamily="34" charset="0"/>
              </a:rPr>
              <a:t>aristocratic</a:t>
            </a:r>
            <a:r>
              <a:rPr lang="en-US" sz="3200" dirty="0">
                <a:solidFill>
                  <a:schemeClr val="bg1"/>
                </a:solidFill>
                <a:cs typeface="Arial" panose="020B0604020202020204" pitchFamily="34" charset="0"/>
              </a:rPr>
              <a:t>, and </a:t>
            </a:r>
            <a:r>
              <a:rPr lang="en-US" sz="3200" b="1" i="1" dirty="0">
                <a:solidFill>
                  <a:schemeClr val="bg1"/>
                </a:solidFill>
                <a:cs typeface="Arial" panose="020B0604020202020204" pitchFamily="34" charset="0"/>
              </a:rPr>
              <a:t>religiously liberal</a:t>
            </a:r>
            <a:r>
              <a:rPr lang="en-US" sz="3200" dirty="0">
                <a:solidFill>
                  <a:schemeClr val="bg1"/>
                </a:solidFill>
                <a:cs typeface="Arial" panose="020B0604020202020204" pitchFamily="34" charset="0"/>
              </a:rPr>
              <a:t>.</a:t>
            </a:r>
          </a:p>
          <a:p>
            <a:pPr marL="0" lvl="1" indent="0" algn="ctr">
              <a:buNone/>
            </a:pPr>
            <a:r>
              <a:rPr lang="en-US" sz="2800" b="1" i="1" dirty="0">
                <a:solidFill>
                  <a:schemeClr val="accent4">
                    <a:lumMod val="60000"/>
                    <a:lumOff val="40000"/>
                  </a:schemeClr>
                </a:solidFill>
                <a:cs typeface="Arial" panose="020B0604020202020204" pitchFamily="34" charset="0"/>
              </a:rPr>
              <a:t>Jesus was a threat both to the Pharisees’ religious hold on the people and to the Sadducees political power.  Ultimately, both groups were eager to have Him crucified, and that purpose united the two factions in the Sanhedrin.</a:t>
            </a:r>
          </a:p>
          <a:p>
            <a:pPr marL="1371600" lvl="3" indent="-457200"/>
            <a:endParaRPr lang="en-US" sz="2600" dirty="0">
              <a:solidFill>
                <a:schemeClr val="bg1"/>
              </a:solidFill>
              <a:latin typeface="Arial" panose="020B0604020202020204" pitchFamily="34" charset="0"/>
              <a:cs typeface="Arial" panose="020B0604020202020204" pitchFamily="34" charset="0"/>
            </a:endParaRPr>
          </a:p>
          <a:p>
            <a:pPr marL="457200" lvl="1" indent="-457200"/>
            <a:endParaRPr lang="en-US" sz="2800" dirty="0">
              <a:solidFill>
                <a:schemeClr val="accent4">
                  <a:lumMod val="20000"/>
                  <a:lumOff val="80000"/>
                </a:schemeClr>
              </a:solidFill>
              <a:latin typeface="Arial" panose="020B0604020202020204" pitchFamily="34" charset="0"/>
              <a:cs typeface="Arial" panose="020B0604020202020204" pitchFamily="34" charset="0"/>
            </a:endParaRPr>
          </a:p>
          <a:p>
            <a:endParaRPr lang="en-US" sz="3200" dirty="0">
              <a:solidFill>
                <a:schemeClr val="accent4">
                  <a:lumMod val="20000"/>
                  <a:lumOff val="80000"/>
                </a:schemeClr>
              </a:solidFill>
            </a:endParaRPr>
          </a:p>
          <a:p>
            <a:pPr lvl="1"/>
            <a:endParaRPr lang="en-US" sz="3200" dirty="0">
              <a:solidFill>
                <a:schemeClr val="accent4">
                  <a:lumMod val="20000"/>
                  <a:lumOff val="80000"/>
                </a:schemeClr>
              </a:solidFill>
            </a:endParaRPr>
          </a:p>
        </p:txBody>
      </p:sp>
    </p:spTree>
    <p:extLst>
      <p:ext uri="{BB962C8B-B14F-4D97-AF65-F5344CB8AC3E}">
        <p14:creationId xmlns:p14="http://schemas.microsoft.com/office/powerpoint/2010/main" val="396620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064BC4-E0C0-4B00-8F02-A8CF7852BF9C}"/>
              </a:ext>
            </a:extLst>
          </p:cNvPr>
          <p:cNvSpPr txBox="1"/>
          <p:nvPr/>
        </p:nvSpPr>
        <p:spPr>
          <a:xfrm>
            <a:off x="384048" y="936010"/>
            <a:ext cx="11356848" cy="5755422"/>
          </a:xfrm>
          <a:prstGeom prst="rect">
            <a:avLst/>
          </a:prstGeom>
          <a:noFill/>
        </p:spPr>
        <p:txBody>
          <a:bodyPr wrap="square" rtlCol="0">
            <a:spAutoFit/>
          </a:bodyPr>
          <a:lstStyle/>
          <a:p>
            <a:r>
              <a:rPr lang="en-US" sz="2800" b="1" dirty="0">
                <a:solidFill>
                  <a:schemeClr val="bg1"/>
                </a:solidFill>
              </a:rPr>
              <a:t>The High Priesthood melded with civil government and political affairs from the time of the Maccabees onward.  </a:t>
            </a:r>
            <a:r>
              <a:rPr lang="en-US" sz="2800" dirty="0">
                <a:solidFill>
                  <a:schemeClr val="bg1"/>
                </a:solidFill>
              </a:rPr>
              <a:t>Consideration was initially given based on Hasmonean lineage, but political considerations also played a major part.</a:t>
            </a:r>
            <a:endParaRPr lang="en-US" sz="2800" dirty="0">
              <a:solidFill>
                <a:schemeClr val="bg1"/>
              </a:solidFill>
              <a:hlinkClick r:id="rId3" tooltip="Hasmonean">
                <a:extLst>
                  <a:ext uri="{A12FA001-AC4F-418D-AE19-62706E023703}">
                    <ahyp:hlinkClr xmlns:ahyp="http://schemas.microsoft.com/office/drawing/2018/hyperlinkcolor" val="tx"/>
                  </a:ext>
                </a:extLst>
              </a:hlinkClick>
            </a:endParaRPr>
          </a:p>
          <a:p>
            <a:pPr marL="238125" indent="-238125"/>
            <a:r>
              <a:rPr lang="en-US" sz="3200" b="1" u="sng" dirty="0">
                <a:solidFill>
                  <a:schemeClr val="accent4">
                    <a:lumMod val="60000"/>
                    <a:lumOff val="40000"/>
                  </a:schemeClr>
                </a:solidFill>
              </a:rPr>
              <a:t>The Hasmonean Dynasty</a:t>
            </a:r>
          </a:p>
          <a:p>
            <a:pPr marL="238125" indent="-238125">
              <a:buFont typeface="Arial" panose="020B0604020202020204" pitchFamily="34" charset="0"/>
              <a:buChar char="•"/>
            </a:pPr>
            <a:r>
              <a:rPr lang="en-US" sz="2800" dirty="0">
                <a:solidFill>
                  <a:schemeClr val="bg1"/>
                </a:solidFill>
                <a:hlinkClick r:id="rId4" tooltip="Jonathan Apphus">
                  <a:extLst>
                    <a:ext uri="{A12FA001-AC4F-418D-AE19-62706E023703}">
                      <ahyp:hlinkClr xmlns:ahyp="http://schemas.microsoft.com/office/drawing/2018/hyperlinkcolor" val="tx"/>
                    </a:ext>
                  </a:extLst>
                </a:hlinkClick>
              </a:rPr>
              <a:t>Jonathan </a:t>
            </a:r>
            <a:r>
              <a:rPr lang="en-US" sz="2800" dirty="0" err="1">
                <a:solidFill>
                  <a:schemeClr val="bg1"/>
                </a:solidFill>
                <a:hlinkClick r:id="rId4" tooltip="Jonathan Apphus">
                  <a:extLst>
                    <a:ext uri="{A12FA001-AC4F-418D-AE19-62706E023703}">
                      <ahyp:hlinkClr xmlns:ahyp="http://schemas.microsoft.com/office/drawing/2018/hyperlinkcolor" val="tx"/>
                    </a:ext>
                  </a:extLst>
                </a:hlinkClick>
              </a:rPr>
              <a:t>Apphus</a:t>
            </a:r>
            <a:r>
              <a:rPr lang="en-US" sz="2800" dirty="0">
                <a:solidFill>
                  <a:schemeClr val="bg1"/>
                </a:solidFill>
              </a:rPr>
              <a:t>, 153-143 BC</a:t>
            </a:r>
          </a:p>
          <a:p>
            <a:pPr marL="238125" indent="-238125">
              <a:buFont typeface="Arial" panose="020B0604020202020204" pitchFamily="34" charset="0"/>
              <a:buChar char="•"/>
            </a:pPr>
            <a:r>
              <a:rPr lang="en-US" sz="2800" dirty="0">
                <a:solidFill>
                  <a:schemeClr val="bg1"/>
                </a:solidFill>
                <a:hlinkClick r:id="rId5" tooltip="Simon Thassi">
                  <a:extLst>
                    <a:ext uri="{A12FA001-AC4F-418D-AE19-62706E023703}">
                      <ahyp:hlinkClr xmlns:ahyp="http://schemas.microsoft.com/office/drawing/2018/hyperlinkcolor" val="tx"/>
                    </a:ext>
                  </a:extLst>
                </a:hlinkClick>
              </a:rPr>
              <a:t>Simon </a:t>
            </a:r>
            <a:r>
              <a:rPr lang="en-US" sz="2800" dirty="0" err="1">
                <a:solidFill>
                  <a:schemeClr val="bg1"/>
                </a:solidFill>
                <a:hlinkClick r:id="rId5" tooltip="Simon Thassi">
                  <a:extLst>
                    <a:ext uri="{A12FA001-AC4F-418D-AE19-62706E023703}">
                      <ahyp:hlinkClr xmlns:ahyp="http://schemas.microsoft.com/office/drawing/2018/hyperlinkcolor" val="tx"/>
                    </a:ext>
                  </a:extLst>
                </a:hlinkClick>
              </a:rPr>
              <a:t>Thassi</a:t>
            </a:r>
            <a:r>
              <a:rPr lang="en-US" sz="2800" dirty="0">
                <a:solidFill>
                  <a:schemeClr val="bg1"/>
                </a:solidFill>
              </a:rPr>
              <a:t>, brother of Jonathan </a:t>
            </a:r>
            <a:r>
              <a:rPr lang="en-US" sz="2800" dirty="0" err="1">
                <a:solidFill>
                  <a:schemeClr val="bg1"/>
                </a:solidFill>
              </a:rPr>
              <a:t>Apphus</a:t>
            </a:r>
            <a:r>
              <a:rPr lang="en-US" sz="2800" dirty="0">
                <a:solidFill>
                  <a:schemeClr val="bg1"/>
                </a:solidFill>
              </a:rPr>
              <a:t>, 142-134 BC</a:t>
            </a:r>
          </a:p>
          <a:p>
            <a:pPr marL="238125" indent="-238125">
              <a:buFont typeface="Arial" panose="020B0604020202020204" pitchFamily="34" charset="0"/>
              <a:buChar char="•"/>
            </a:pPr>
            <a:r>
              <a:rPr lang="en-US" sz="2800" dirty="0">
                <a:solidFill>
                  <a:schemeClr val="bg1"/>
                </a:solidFill>
                <a:hlinkClick r:id="rId6" tooltip="John Hyrcanus I">
                  <a:extLst>
                    <a:ext uri="{A12FA001-AC4F-418D-AE19-62706E023703}">
                      <ahyp:hlinkClr xmlns:ahyp="http://schemas.microsoft.com/office/drawing/2018/hyperlinkcolor" val="tx"/>
                    </a:ext>
                  </a:extLst>
                </a:hlinkClick>
              </a:rPr>
              <a:t>John Hyrcanus I</a:t>
            </a:r>
            <a:r>
              <a:rPr lang="en-US" sz="2800" dirty="0">
                <a:solidFill>
                  <a:schemeClr val="bg1"/>
                </a:solidFill>
              </a:rPr>
              <a:t>, son of Simeon </a:t>
            </a:r>
            <a:r>
              <a:rPr lang="en-US" sz="2800" dirty="0" err="1">
                <a:solidFill>
                  <a:schemeClr val="bg1"/>
                </a:solidFill>
              </a:rPr>
              <a:t>Tassi</a:t>
            </a:r>
            <a:r>
              <a:rPr lang="en-US" sz="2800" dirty="0">
                <a:solidFill>
                  <a:schemeClr val="bg1"/>
                </a:solidFill>
              </a:rPr>
              <a:t>, 134-104 BC</a:t>
            </a:r>
          </a:p>
          <a:p>
            <a:pPr marL="238125" indent="-238125">
              <a:buFont typeface="Arial" panose="020B0604020202020204" pitchFamily="34" charset="0"/>
              <a:buChar char="•"/>
            </a:pPr>
            <a:r>
              <a:rPr lang="en-US" sz="2800" dirty="0" err="1">
                <a:solidFill>
                  <a:schemeClr val="bg1"/>
                </a:solidFill>
                <a:hlinkClick r:id="rId7" tooltip="Aristobulus I">
                  <a:extLst>
                    <a:ext uri="{A12FA001-AC4F-418D-AE19-62706E023703}">
                      <ahyp:hlinkClr xmlns:ahyp="http://schemas.microsoft.com/office/drawing/2018/hyperlinkcolor" val="tx"/>
                    </a:ext>
                  </a:extLst>
                </a:hlinkClick>
              </a:rPr>
              <a:t>Aristobulus</a:t>
            </a:r>
            <a:r>
              <a:rPr lang="en-US" sz="2800" dirty="0">
                <a:solidFill>
                  <a:schemeClr val="bg1"/>
                </a:solidFill>
                <a:hlinkClick r:id="rId7" tooltip="Aristobulus I">
                  <a:extLst>
                    <a:ext uri="{A12FA001-AC4F-418D-AE19-62706E023703}">
                      <ahyp:hlinkClr xmlns:ahyp="http://schemas.microsoft.com/office/drawing/2018/hyperlinkcolor" val="tx"/>
                    </a:ext>
                  </a:extLst>
                </a:hlinkClick>
              </a:rPr>
              <a:t> I</a:t>
            </a:r>
            <a:r>
              <a:rPr lang="en-US" sz="2800" dirty="0">
                <a:solidFill>
                  <a:schemeClr val="bg1"/>
                </a:solidFill>
              </a:rPr>
              <a:t>, son of John Hyrcanus, 104-103 BC</a:t>
            </a:r>
          </a:p>
          <a:p>
            <a:pPr marL="238125" indent="-238125">
              <a:buFont typeface="Arial" panose="020B0604020202020204" pitchFamily="34" charset="0"/>
              <a:buChar char="•"/>
            </a:pPr>
            <a:r>
              <a:rPr lang="en-US" sz="2800" dirty="0">
                <a:solidFill>
                  <a:schemeClr val="bg1"/>
                </a:solidFill>
                <a:hlinkClick r:id="rId8" tooltip="Alexander Jannaeus">
                  <a:extLst>
                    <a:ext uri="{A12FA001-AC4F-418D-AE19-62706E023703}">
                      <ahyp:hlinkClr xmlns:ahyp="http://schemas.microsoft.com/office/drawing/2018/hyperlinkcolor" val="tx"/>
                    </a:ext>
                  </a:extLst>
                </a:hlinkClick>
              </a:rPr>
              <a:t>Alexander </a:t>
            </a:r>
            <a:r>
              <a:rPr lang="en-US" sz="2800" dirty="0" err="1">
                <a:solidFill>
                  <a:schemeClr val="bg1"/>
                </a:solidFill>
                <a:hlinkClick r:id="rId8" tooltip="Alexander Jannaeus">
                  <a:extLst>
                    <a:ext uri="{A12FA001-AC4F-418D-AE19-62706E023703}">
                      <ahyp:hlinkClr xmlns:ahyp="http://schemas.microsoft.com/office/drawing/2018/hyperlinkcolor" val="tx"/>
                    </a:ext>
                  </a:extLst>
                </a:hlinkClick>
              </a:rPr>
              <a:t>Jannaeus</a:t>
            </a:r>
            <a:r>
              <a:rPr lang="en-US" sz="2800" dirty="0">
                <a:solidFill>
                  <a:schemeClr val="bg1"/>
                </a:solidFill>
              </a:rPr>
              <a:t>, son of John Hyrcanus, 103-76 BC</a:t>
            </a:r>
          </a:p>
          <a:p>
            <a:pPr marL="238125" indent="-238125">
              <a:buFont typeface="Arial" panose="020B0604020202020204" pitchFamily="34" charset="0"/>
              <a:buChar char="•"/>
            </a:pPr>
            <a:r>
              <a:rPr lang="en-US" sz="2800" dirty="0">
                <a:solidFill>
                  <a:schemeClr val="bg1"/>
                </a:solidFill>
                <a:hlinkClick r:id="rId9" tooltip="John Hyrcanus II">
                  <a:extLst>
                    <a:ext uri="{A12FA001-AC4F-418D-AE19-62706E023703}">
                      <ahyp:hlinkClr xmlns:ahyp="http://schemas.microsoft.com/office/drawing/2018/hyperlinkcolor" val="tx"/>
                    </a:ext>
                  </a:extLst>
                </a:hlinkClick>
              </a:rPr>
              <a:t>John Hyrcanus II</a:t>
            </a:r>
            <a:r>
              <a:rPr lang="en-US" sz="2800" dirty="0">
                <a:solidFill>
                  <a:schemeClr val="bg1"/>
                </a:solidFill>
              </a:rPr>
              <a:t>, son of Alexander </a:t>
            </a:r>
            <a:r>
              <a:rPr lang="en-US" sz="2800" dirty="0" err="1">
                <a:solidFill>
                  <a:schemeClr val="bg1"/>
                </a:solidFill>
              </a:rPr>
              <a:t>Jannaeus</a:t>
            </a:r>
            <a:r>
              <a:rPr lang="en-US" sz="2800" dirty="0">
                <a:solidFill>
                  <a:schemeClr val="bg1"/>
                </a:solidFill>
              </a:rPr>
              <a:t>, 76-66 BC</a:t>
            </a:r>
          </a:p>
          <a:p>
            <a:pPr marL="238125" indent="-238125">
              <a:buFont typeface="Arial" panose="020B0604020202020204" pitchFamily="34" charset="0"/>
              <a:buChar char="•"/>
            </a:pPr>
            <a:r>
              <a:rPr lang="en-US" sz="2800" dirty="0" err="1">
                <a:solidFill>
                  <a:schemeClr val="bg1"/>
                </a:solidFill>
                <a:hlinkClick r:id="rId10" tooltip="Aristobulus II">
                  <a:extLst>
                    <a:ext uri="{A12FA001-AC4F-418D-AE19-62706E023703}">
                      <ahyp:hlinkClr xmlns:ahyp="http://schemas.microsoft.com/office/drawing/2018/hyperlinkcolor" val="tx"/>
                    </a:ext>
                  </a:extLst>
                </a:hlinkClick>
              </a:rPr>
              <a:t>Aristobulus</a:t>
            </a:r>
            <a:r>
              <a:rPr lang="en-US" sz="2800" dirty="0">
                <a:solidFill>
                  <a:schemeClr val="bg1"/>
                </a:solidFill>
                <a:hlinkClick r:id="rId10" tooltip="Aristobulus II">
                  <a:extLst>
                    <a:ext uri="{A12FA001-AC4F-418D-AE19-62706E023703}">
                      <ahyp:hlinkClr xmlns:ahyp="http://schemas.microsoft.com/office/drawing/2018/hyperlinkcolor" val="tx"/>
                    </a:ext>
                  </a:extLst>
                </a:hlinkClick>
              </a:rPr>
              <a:t> II</a:t>
            </a:r>
            <a:r>
              <a:rPr lang="en-US" sz="2800" dirty="0">
                <a:solidFill>
                  <a:schemeClr val="bg1"/>
                </a:solidFill>
              </a:rPr>
              <a:t>, son of Alexander </a:t>
            </a:r>
            <a:r>
              <a:rPr lang="en-US" sz="2800" dirty="0" err="1">
                <a:solidFill>
                  <a:schemeClr val="bg1"/>
                </a:solidFill>
              </a:rPr>
              <a:t>Jannaeus</a:t>
            </a:r>
            <a:r>
              <a:rPr lang="en-US" sz="2800" dirty="0">
                <a:solidFill>
                  <a:schemeClr val="bg1"/>
                </a:solidFill>
              </a:rPr>
              <a:t>, 66-63 BC</a:t>
            </a:r>
          </a:p>
          <a:p>
            <a:pPr marL="238125" indent="-238125">
              <a:buFont typeface="Arial" panose="020B0604020202020204" pitchFamily="34" charset="0"/>
              <a:buChar char="•"/>
            </a:pPr>
            <a:r>
              <a:rPr lang="en-US" sz="2800" dirty="0">
                <a:solidFill>
                  <a:schemeClr val="bg1"/>
                </a:solidFill>
                <a:hlinkClick r:id="rId11" tooltip="Hyrcanus II">
                  <a:extLst>
                    <a:ext uri="{A12FA001-AC4F-418D-AE19-62706E023703}">
                      <ahyp:hlinkClr xmlns:ahyp="http://schemas.microsoft.com/office/drawing/2018/hyperlinkcolor" val="tx"/>
                    </a:ext>
                  </a:extLst>
                </a:hlinkClick>
              </a:rPr>
              <a:t>Hyrcanus II</a:t>
            </a:r>
            <a:r>
              <a:rPr lang="en-US" sz="2800" dirty="0">
                <a:solidFill>
                  <a:schemeClr val="bg1"/>
                </a:solidFill>
              </a:rPr>
              <a:t> (restored), 63-40 BC</a:t>
            </a:r>
          </a:p>
          <a:p>
            <a:pPr marL="238125" indent="-238125">
              <a:buFont typeface="Arial" panose="020B0604020202020204" pitchFamily="34" charset="0"/>
              <a:buChar char="•"/>
            </a:pPr>
            <a:r>
              <a:rPr lang="en-US" sz="2800" dirty="0" err="1">
                <a:solidFill>
                  <a:schemeClr val="bg1"/>
                </a:solidFill>
                <a:hlinkClick r:id="rId12" tooltip="Antigonus II Mattathias">
                  <a:extLst>
                    <a:ext uri="{A12FA001-AC4F-418D-AE19-62706E023703}">
                      <ahyp:hlinkClr xmlns:ahyp="http://schemas.microsoft.com/office/drawing/2018/hyperlinkcolor" val="tx"/>
                    </a:ext>
                  </a:extLst>
                </a:hlinkClick>
              </a:rPr>
              <a:t>Antigonus</a:t>
            </a:r>
            <a:r>
              <a:rPr lang="en-US" sz="2800" dirty="0">
                <a:solidFill>
                  <a:schemeClr val="bg1"/>
                </a:solidFill>
              </a:rPr>
              <a:t>, son of </a:t>
            </a:r>
            <a:r>
              <a:rPr lang="en-US" sz="2800" dirty="0" err="1">
                <a:solidFill>
                  <a:schemeClr val="bg1"/>
                </a:solidFill>
              </a:rPr>
              <a:t>Aristobulus</a:t>
            </a:r>
            <a:r>
              <a:rPr lang="en-US" sz="2800" dirty="0">
                <a:solidFill>
                  <a:schemeClr val="bg1"/>
                </a:solidFill>
              </a:rPr>
              <a:t> II, 40-</a:t>
            </a:r>
            <a:r>
              <a:rPr lang="en-US" sz="2800" b="1" dirty="0">
                <a:solidFill>
                  <a:schemeClr val="accent4">
                    <a:lumMod val="60000"/>
                    <a:lumOff val="40000"/>
                  </a:schemeClr>
                </a:solidFill>
              </a:rPr>
              <a:t>37 </a:t>
            </a:r>
            <a:r>
              <a:rPr lang="en-US" sz="2800" dirty="0">
                <a:solidFill>
                  <a:schemeClr val="bg1"/>
                </a:solidFill>
              </a:rPr>
              <a:t>BC</a:t>
            </a:r>
            <a:endParaRPr lang="en-US" sz="2400" dirty="0">
              <a:solidFill>
                <a:schemeClr val="bg1"/>
              </a:solidFill>
            </a:endParaRPr>
          </a:p>
        </p:txBody>
      </p:sp>
      <p:sp>
        <p:nvSpPr>
          <p:cNvPr id="7" name="TextBox 6">
            <a:extLst>
              <a:ext uri="{FF2B5EF4-FFF2-40B4-BE49-F238E27FC236}">
                <a16:creationId xmlns:a16="http://schemas.microsoft.com/office/drawing/2014/main" id="{8B953FA8-E5A4-49B4-9BD5-6D7182B7E6E7}"/>
              </a:ext>
            </a:extLst>
          </p:cNvPr>
          <p:cNvSpPr txBox="1"/>
          <p:nvPr/>
        </p:nvSpPr>
        <p:spPr>
          <a:xfrm>
            <a:off x="0" y="159782"/>
            <a:ext cx="3511296" cy="707886"/>
          </a:xfrm>
          <a:prstGeom prst="rect">
            <a:avLst/>
          </a:prstGeom>
          <a:noFill/>
        </p:spPr>
        <p:txBody>
          <a:bodyPr wrap="square" rtlCol="0">
            <a:spAutoFit/>
          </a:bodyPr>
          <a:lstStyle/>
          <a:p>
            <a:pPr algn="ctr"/>
            <a:r>
              <a:rPr lang="en-US" sz="4000" dirty="0">
                <a:solidFill>
                  <a:schemeClr val="bg1"/>
                </a:solidFill>
                <a:latin typeface="Tempus Sans ITC" panose="04020404030D07020202" pitchFamily="82" charset="0"/>
              </a:rPr>
              <a:t>High Priests</a:t>
            </a:r>
          </a:p>
        </p:txBody>
      </p:sp>
    </p:spTree>
    <p:extLst>
      <p:ext uri="{BB962C8B-B14F-4D97-AF65-F5344CB8AC3E}">
        <p14:creationId xmlns:p14="http://schemas.microsoft.com/office/powerpoint/2010/main" val="276963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0083-B653-49A8-AB97-2602CDB8B2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6E62E5-7037-443B-A420-56D05AF5456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091F610-D125-4716-A54C-D59E6BB65A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0" y="-381000"/>
            <a:ext cx="12191999" cy="7239000"/>
          </a:xfrm>
          <a:prstGeom prst="rect">
            <a:avLst/>
          </a:prstGeom>
        </p:spPr>
      </p:pic>
      <p:sp>
        <p:nvSpPr>
          <p:cNvPr id="5" name="Rectangle 4">
            <a:extLst>
              <a:ext uri="{FF2B5EF4-FFF2-40B4-BE49-F238E27FC236}">
                <a16:creationId xmlns:a16="http://schemas.microsoft.com/office/drawing/2014/main" id="{2BFD9A2D-5913-477A-AFFF-F194A805742D}"/>
              </a:ext>
            </a:extLst>
          </p:cNvPr>
          <p:cNvSpPr/>
          <p:nvPr/>
        </p:nvSpPr>
        <p:spPr>
          <a:xfrm>
            <a:off x="6477000" y="2407505"/>
            <a:ext cx="3733800" cy="1449387"/>
          </a:xfrm>
          <a:prstGeom prst="rect">
            <a:avLst/>
          </a:prstGeom>
          <a:solidFill>
            <a:srgbClr val="FF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24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5AD327-A586-47D5-8651-A0742442D054}"/>
              </a:ext>
            </a:extLst>
          </p:cNvPr>
          <p:cNvSpPr txBox="1"/>
          <p:nvPr/>
        </p:nvSpPr>
        <p:spPr>
          <a:xfrm>
            <a:off x="206502" y="631198"/>
            <a:ext cx="6377178" cy="6524863"/>
          </a:xfrm>
          <a:prstGeom prst="rect">
            <a:avLst/>
          </a:prstGeom>
          <a:noFill/>
        </p:spPr>
        <p:txBody>
          <a:bodyPr wrap="square" rtlCol="0">
            <a:spAutoFit/>
          </a:bodyPr>
          <a:lstStyle/>
          <a:p>
            <a:pPr algn="ctr">
              <a:lnSpc>
                <a:spcPct val="90000"/>
              </a:lnSpc>
            </a:pPr>
            <a:r>
              <a:rPr lang="en-US" sz="3200" b="1" dirty="0">
                <a:solidFill>
                  <a:schemeClr val="accent4">
                    <a:lumMod val="60000"/>
                    <a:lumOff val="40000"/>
                  </a:schemeClr>
                </a:solidFill>
              </a:rPr>
              <a:t>Under Roman Rule, the High priest served at the pleasure of the ruling Herod or the Roman Governor</a:t>
            </a:r>
          </a:p>
          <a:p>
            <a:pPr marL="165100" indent="-165100">
              <a:buFont typeface="Arial" panose="020B0604020202020204" pitchFamily="34" charset="0"/>
              <a:buChar char="•"/>
            </a:pPr>
            <a:r>
              <a:rPr lang="en-US" sz="2000" dirty="0" err="1">
                <a:solidFill>
                  <a:schemeClr val="bg1"/>
                </a:solidFill>
                <a:hlinkClick r:id="rId3" tooltip="Ananelus">
                  <a:extLst>
                    <a:ext uri="{A12FA001-AC4F-418D-AE19-62706E023703}">
                      <ahyp:hlinkClr xmlns:ahyp="http://schemas.microsoft.com/office/drawing/2018/hyperlinkcolor" val="tx"/>
                    </a:ext>
                  </a:extLst>
                </a:hlinkClick>
              </a:rPr>
              <a:t>Ananelus</a:t>
            </a:r>
            <a:r>
              <a:rPr lang="en-US" sz="2000" dirty="0">
                <a:solidFill>
                  <a:schemeClr val="bg1"/>
                </a:solidFill>
              </a:rPr>
              <a:t>, 37-36 BC</a:t>
            </a:r>
          </a:p>
          <a:p>
            <a:pPr marL="165100" indent="-165100">
              <a:buFont typeface="Arial" panose="020B0604020202020204" pitchFamily="34" charset="0"/>
              <a:buChar char="•"/>
            </a:pPr>
            <a:r>
              <a:rPr lang="en-US" sz="2000" dirty="0" err="1">
                <a:solidFill>
                  <a:schemeClr val="bg1"/>
                </a:solidFill>
                <a:hlinkClick r:id="rId4" tooltip="Aristobulus III of Judea">
                  <a:extLst>
                    <a:ext uri="{A12FA001-AC4F-418D-AE19-62706E023703}">
                      <ahyp:hlinkClr xmlns:ahyp="http://schemas.microsoft.com/office/drawing/2018/hyperlinkcolor" val="tx"/>
                    </a:ext>
                  </a:extLst>
                </a:hlinkClick>
              </a:rPr>
              <a:t>Aristobulus</a:t>
            </a:r>
            <a:r>
              <a:rPr lang="en-US" sz="2000" dirty="0">
                <a:solidFill>
                  <a:schemeClr val="bg1"/>
                </a:solidFill>
                <a:hlinkClick r:id="rId4" tooltip="Aristobulus III of Judea">
                  <a:extLst>
                    <a:ext uri="{A12FA001-AC4F-418D-AE19-62706E023703}">
                      <ahyp:hlinkClr xmlns:ahyp="http://schemas.microsoft.com/office/drawing/2018/hyperlinkcolor" val="tx"/>
                    </a:ext>
                  </a:extLst>
                </a:hlinkClick>
              </a:rPr>
              <a:t> III</a:t>
            </a:r>
            <a:r>
              <a:rPr lang="en-US" sz="2000" dirty="0">
                <a:solidFill>
                  <a:schemeClr val="bg1"/>
                </a:solidFill>
              </a:rPr>
              <a:t>, grandson of </a:t>
            </a:r>
            <a:r>
              <a:rPr lang="en-US" sz="2000" dirty="0" err="1">
                <a:solidFill>
                  <a:schemeClr val="bg1"/>
                </a:solidFill>
              </a:rPr>
              <a:t>Aristobulus</a:t>
            </a:r>
            <a:r>
              <a:rPr lang="en-US" sz="2000" dirty="0">
                <a:solidFill>
                  <a:schemeClr val="bg1"/>
                </a:solidFill>
              </a:rPr>
              <a:t> II &amp; Hyrcanus II, 36 BC. He was the last of the Hasmoneans; brother of Herod's second wife </a:t>
            </a:r>
            <a:r>
              <a:rPr lang="en-US" sz="2000" dirty="0" err="1">
                <a:solidFill>
                  <a:schemeClr val="bg1"/>
                </a:solidFill>
                <a:hlinkClick r:id="rId5" tooltip="Mariamne I">
                  <a:extLst>
                    <a:ext uri="{A12FA001-AC4F-418D-AE19-62706E023703}">
                      <ahyp:hlinkClr xmlns:ahyp="http://schemas.microsoft.com/office/drawing/2018/hyperlinkcolor" val="tx"/>
                    </a:ext>
                  </a:extLst>
                </a:hlinkClick>
              </a:rPr>
              <a:t>Mariamne</a:t>
            </a:r>
            <a:r>
              <a:rPr lang="en-US" sz="2000" dirty="0">
                <a:solidFill>
                  <a:schemeClr val="bg1"/>
                </a:solidFill>
                <a:hlinkClick r:id="rId5" tooltip="Mariamne I">
                  <a:extLst>
                    <a:ext uri="{A12FA001-AC4F-418D-AE19-62706E023703}">
                      <ahyp:hlinkClr xmlns:ahyp="http://schemas.microsoft.com/office/drawing/2018/hyperlinkcolor" val="tx"/>
                    </a:ext>
                  </a:extLst>
                </a:hlinkClick>
              </a:rPr>
              <a:t> I</a:t>
            </a:r>
            <a:r>
              <a:rPr lang="en-US" sz="2000" dirty="0">
                <a:solidFill>
                  <a:schemeClr val="bg1"/>
                </a:solidFill>
              </a:rPr>
              <a:t>.</a:t>
            </a:r>
          </a:p>
          <a:p>
            <a:pPr marL="165100" indent="-165100">
              <a:buFont typeface="Arial" panose="020B0604020202020204" pitchFamily="34" charset="0"/>
              <a:buChar char="•"/>
            </a:pPr>
            <a:r>
              <a:rPr lang="en-US" sz="2000" dirty="0" err="1">
                <a:solidFill>
                  <a:schemeClr val="bg1"/>
                </a:solidFill>
                <a:hlinkClick r:id="rId3" tooltip="Ananelus">
                  <a:extLst>
                    <a:ext uri="{A12FA001-AC4F-418D-AE19-62706E023703}">
                      <ahyp:hlinkClr xmlns:ahyp="http://schemas.microsoft.com/office/drawing/2018/hyperlinkcolor" val="tx"/>
                    </a:ext>
                  </a:extLst>
                </a:hlinkClick>
              </a:rPr>
              <a:t>Ananelus</a:t>
            </a:r>
            <a:r>
              <a:rPr lang="en-US" sz="2000" dirty="0">
                <a:solidFill>
                  <a:schemeClr val="bg1"/>
                </a:solidFill>
              </a:rPr>
              <a:t> (restored), 36-30 BC</a:t>
            </a:r>
          </a:p>
          <a:p>
            <a:pPr marL="165100" indent="-165100">
              <a:buFont typeface="Arial" panose="020B0604020202020204" pitchFamily="34" charset="0"/>
              <a:buChar char="•"/>
            </a:pPr>
            <a:r>
              <a:rPr lang="en-US" sz="2000" dirty="0">
                <a:solidFill>
                  <a:schemeClr val="bg1"/>
                </a:solidFill>
                <a:hlinkClick r:id="rId6" tooltip="Jesus, son of Fabus">
                  <a:extLst>
                    <a:ext uri="{A12FA001-AC4F-418D-AE19-62706E023703}">
                      <ahyp:hlinkClr xmlns:ahyp="http://schemas.microsoft.com/office/drawing/2018/hyperlinkcolor" val="tx"/>
                    </a:ext>
                  </a:extLst>
                </a:hlinkClick>
              </a:rPr>
              <a:t>Joshua ben </a:t>
            </a:r>
            <a:r>
              <a:rPr lang="en-US" sz="2000" dirty="0" err="1">
                <a:solidFill>
                  <a:schemeClr val="bg1"/>
                </a:solidFill>
                <a:hlinkClick r:id="rId6" tooltip="Jesus, son of Fabus">
                  <a:extLst>
                    <a:ext uri="{A12FA001-AC4F-418D-AE19-62706E023703}">
                      <ahyp:hlinkClr xmlns:ahyp="http://schemas.microsoft.com/office/drawing/2018/hyperlinkcolor" val="tx"/>
                    </a:ext>
                  </a:extLst>
                </a:hlinkClick>
              </a:rPr>
              <a:t>Fabus</a:t>
            </a:r>
            <a:r>
              <a:rPr lang="en-US" sz="2000" dirty="0">
                <a:solidFill>
                  <a:schemeClr val="bg1"/>
                </a:solidFill>
              </a:rPr>
              <a:t>, 30-23 BC</a:t>
            </a:r>
          </a:p>
          <a:p>
            <a:pPr marL="165100" indent="-165100">
              <a:buFont typeface="Arial" panose="020B0604020202020204" pitchFamily="34" charset="0"/>
              <a:buChar char="•"/>
            </a:pPr>
            <a:r>
              <a:rPr lang="en-US" sz="2000" dirty="0">
                <a:solidFill>
                  <a:schemeClr val="bg1"/>
                </a:solidFill>
                <a:hlinkClick r:id="rId7" tooltip="Simon son of Boethus">
                  <a:extLst>
                    <a:ext uri="{A12FA001-AC4F-418D-AE19-62706E023703}">
                      <ahyp:hlinkClr xmlns:ahyp="http://schemas.microsoft.com/office/drawing/2018/hyperlinkcolor" val="tx"/>
                    </a:ext>
                  </a:extLst>
                </a:hlinkClick>
              </a:rPr>
              <a:t>Simon ben </a:t>
            </a:r>
            <a:r>
              <a:rPr lang="en-US" sz="2000" dirty="0" err="1">
                <a:solidFill>
                  <a:schemeClr val="bg1"/>
                </a:solidFill>
                <a:hlinkClick r:id="rId7" tooltip="Simon son of Boethus">
                  <a:extLst>
                    <a:ext uri="{A12FA001-AC4F-418D-AE19-62706E023703}">
                      <ahyp:hlinkClr xmlns:ahyp="http://schemas.microsoft.com/office/drawing/2018/hyperlinkcolor" val="tx"/>
                    </a:ext>
                  </a:extLst>
                </a:hlinkClick>
              </a:rPr>
              <a:t>Boethus</a:t>
            </a:r>
            <a:r>
              <a:rPr lang="en-US" sz="2000" dirty="0">
                <a:solidFill>
                  <a:schemeClr val="bg1"/>
                </a:solidFill>
              </a:rPr>
              <a:t>, 23-5 BC (his daughter </a:t>
            </a:r>
            <a:r>
              <a:rPr lang="en-US" sz="2000" dirty="0" err="1">
                <a:solidFill>
                  <a:schemeClr val="bg1"/>
                </a:solidFill>
                <a:hlinkClick r:id="rId8" tooltip="Mariamne (third wife of Herod)">
                  <a:extLst>
                    <a:ext uri="{A12FA001-AC4F-418D-AE19-62706E023703}">
                      <ahyp:hlinkClr xmlns:ahyp="http://schemas.microsoft.com/office/drawing/2018/hyperlinkcolor" val="tx"/>
                    </a:ext>
                  </a:extLst>
                </a:hlinkClick>
              </a:rPr>
              <a:t>Mariamne</a:t>
            </a:r>
            <a:r>
              <a:rPr lang="en-US" sz="2000" dirty="0">
                <a:solidFill>
                  <a:schemeClr val="bg1"/>
                </a:solidFill>
                <a:hlinkClick r:id="rId8" tooltip="Mariamne (third wife of Herod)">
                  <a:extLst>
                    <a:ext uri="{A12FA001-AC4F-418D-AE19-62706E023703}">
                      <ahyp:hlinkClr xmlns:ahyp="http://schemas.microsoft.com/office/drawing/2018/hyperlinkcolor" val="tx"/>
                    </a:ext>
                  </a:extLst>
                </a:hlinkClick>
              </a:rPr>
              <a:t> II</a:t>
            </a:r>
            <a:r>
              <a:rPr lang="en-US" sz="2000" dirty="0">
                <a:solidFill>
                  <a:schemeClr val="bg1"/>
                </a:solidFill>
              </a:rPr>
              <a:t> was third wife of </a:t>
            </a:r>
            <a:r>
              <a:rPr lang="en-US" sz="2000" dirty="0">
                <a:solidFill>
                  <a:schemeClr val="bg1"/>
                </a:solidFill>
                <a:hlinkClick r:id="rId9" tooltip="Herod the Great">
                  <a:extLst>
                    <a:ext uri="{A12FA001-AC4F-418D-AE19-62706E023703}">
                      <ahyp:hlinkClr xmlns:ahyp="http://schemas.microsoft.com/office/drawing/2018/hyperlinkcolor" val="tx"/>
                    </a:ext>
                  </a:extLst>
                </a:hlinkClick>
              </a:rPr>
              <a:t>Herod the Great</a:t>
            </a:r>
            <a:r>
              <a:rPr lang="en-US" sz="2000" dirty="0">
                <a:solidFill>
                  <a:schemeClr val="bg1"/>
                </a:solidFill>
              </a:rPr>
              <a:t>)</a:t>
            </a:r>
          </a:p>
          <a:p>
            <a:pPr marL="165100" indent="-165100">
              <a:buFont typeface="Arial" panose="020B0604020202020204" pitchFamily="34" charset="0"/>
              <a:buChar char="•"/>
            </a:pPr>
            <a:r>
              <a:rPr lang="en-US" sz="2000" dirty="0">
                <a:solidFill>
                  <a:schemeClr val="bg1"/>
                </a:solidFill>
                <a:hlinkClick r:id="rId10" tooltip="Matthias ben Theophilus (page does not exist)">
                  <a:extLst>
                    <a:ext uri="{A12FA001-AC4F-418D-AE19-62706E023703}">
                      <ahyp:hlinkClr xmlns:ahyp="http://schemas.microsoft.com/office/drawing/2018/hyperlinkcolor" val="tx"/>
                    </a:ext>
                  </a:extLst>
                </a:hlinkClick>
              </a:rPr>
              <a:t>Matthias ben Theophilus</a:t>
            </a:r>
            <a:r>
              <a:rPr lang="en-US" sz="2000" dirty="0">
                <a:solidFill>
                  <a:schemeClr val="bg1"/>
                </a:solidFill>
              </a:rPr>
              <a:t>, 5-4 BC</a:t>
            </a:r>
          </a:p>
          <a:p>
            <a:pPr marL="165100" indent="-165100">
              <a:buFont typeface="Arial" panose="020B0604020202020204" pitchFamily="34" charset="0"/>
              <a:buChar char="•"/>
            </a:pPr>
            <a:r>
              <a:rPr lang="en-US" sz="2000" dirty="0" err="1">
                <a:solidFill>
                  <a:schemeClr val="bg1"/>
                </a:solidFill>
                <a:hlinkClick r:id="rId11" tooltip="Joazar ben Boethus">
                  <a:extLst>
                    <a:ext uri="{A12FA001-AC4F-418D-AE19-62706E023703}">
                      <ahyp:hlinkClr xmlns:ahyp="http://schemas.microsoft.com/office/drawing/2018/hyperlinkcolor" val="tx"/>
                    </a:ext>
                  </a:extLst>
                </a:hlinkClick>
              </a:rPr>
              <a:t>Joazar</a:t>
            </a:r>
            <a:r>
              <a:rPr lang="en-US" sz="2000" dirty="0">
                <a:solidFill>
                  <a:schemeClr val="bg1"/>
                </a:solidFill>
                <a:hlinkClick r:id="rId11" tooltip="Joazar ben Boethus">
                  <a:extLst>
                    <a:ext uri="{A12FA001-AC4F-418D-AE19-62706E023703}">
                      <ahyp:hlinkClr xmlns:ahyp="http://schemas.microsoft.com/office/drawing/2018/hyperlinkcolor" val="tx"/>
                    </a:ext>
                  </a:extLst>
                </a:hlinkClick>
              </a:rPr>
              <a:t> ben </a:t>
            </a:r>
            <a:r>
              <a:rPr lang="en-US" sz="2000" dirty="0" err="1">
                <a:solidFill>
                  <a:schemeClr val="bg1"/>
                </a:solidFill>
                <a:hlinkClick r:id="rId11" tooltip="Joazar ben Boethus">
                  <a:extLst>
                    <a:ext uri="{A12FA001-AC4F-418D-AE19-62706E023703}">
                      <ahyp:hlinkClr xmlns:ahyp="http://schemas.microsoft.com/office/drawing/2018/hyperlinkcolor" val="tx"/>
                    </a:ext>
                  </a:extLst>
                </a:hlinkClick>
              </a:rPr>
              <a:t>Boethus</a:t>
            </a:r>
            <a:r>
              <a:rPr lang="en-US" sz="2000" dirty="0">
                <a:solidFill>
                  <a:schemeClr val="bg1"/>
                </a:solidFill>
              </a:rPr>
              <a:t>, 4 BC</a:t>
            </a:r>
          </a:p>
          <a:p>
            <a:pPr marL="165100" indent="-165100">
              <a:buFont typeface="Arial" panose="020B0604020202020204" pitchFamily="34" charset="0"/>
              <a:buChar char="•"/>
            </a:pPr>
            <a:r>
              <a:rPr lang="en-US" sz="2000" dirty="0">
                <a:solidFill>
                  <a:schemeClr val="bg1"/>
                </a:solidFill>
                <a:hlinkClick r:id="rId12" tooltip="Eleazar ben Boethus">
                  <a:extLst>
                    <a:ext uri="{A12FA001-AC4F-418D-AE19-62706E023703}">
                      <ahyp:hlinkClr xmlns:ahyp="http://schemas.microsoft.com/office/drawing/2018/hyperlinkcolor" val="tx"/>
                    </a:ext>
                  </a:extLst>
                </a:hlinkClick>
              </a:rPr>
              <a:t>Eleazar ben </a:t>
            </a:r>
            <a:r>
              <a:rPr lang="en-US" sz="2000" dirty="0" err="1">
                <a:solidFill>
                  <a:schemeClr val="bg1"/>
                </a:solidFill>
                <a:hlinkClick r:id="rId12" tooltip="Eleazar ben Boethus">
                  <a:extLst>
                    <a:ext uri="{A12FA001-AC4F-418D-AE19-62706E023703}">
                      <ahyp:hlinkClr xmlns:ahyp="http://schemas.microsoft.com/office/drawing/2018/hyperlinkcolor" val="tx"/>
                    </a:ext>
                  </a:extLst>
                </a:hlinkClick>
              </a:rPr>
              <a:t>Boethus</a:t>
            </a:r>
            <a:r>
              <a:rPr lang="en-US" sz="2000" dirty="0">
                <a:solidFill>
                  <a:schemeClr val="bg1"/>
                </a:solidFill>
              </a:rPr>
              <a:t>, 4-3 BC</a:t>
            </a:r>
          </a:p>
          <a:p>
            <a:pPr marL="165100" indent="-165100">
              <a:buFont typeface="Arial" panose="020B0604020202020204" pitchFamily="34" charset="0"/>
              <a:buChar char="•"/>
            </a:pPr>
            <a:r>
              <a:rPr lang="en-US" sz="2000" dirty="0">
                <a:solidFill>
                  <a:schemeClr val="bg1"/>
                </a:solidFill>
                <a:hlinkClick r:id="rId13" tooltip="Joshua ben Sie">
                  <a:extLst>
                    <a:ext uri="{A12FA001-AC4F-418D-AE19-62706E023703}">
                      <ahyp:hlinkClr xmlns:ahyp="http://schemas.microsoft.com/office/drawing/2018/hyperlinkcolor" val="tx"/>
                    </a:ext>
                  </a:extLst>
                </a:hlinkClick>
              </a:rPr>
              <a:t>Joshua ben Sie</a:t>
            </a:r>
            <a:r>
              <a:rPr lang="en-US" sz="2000" dirty="0">
                <a:solidFill>
                  <a:schemeClr val="bg1"/>
                </a:solidFill>
              </a:rPr>
              <a:t>, 3 BC - ?</a:t>
            </a:r>
          </a:p>
          <a:p>
            <a:pPr marL="165100" indent="-165100">
              <a:buFont typeface="Arial" panose="020B0604020202020204" pitchFamily="34" charset="0"/>
              <a:buChar char="•"/>
            </a:pPr>
            <a:r>
              <a:rPr lang="en-US" sz="2000" dirty="0" err="1">
                <a:solidFill>
                  <a:schemeClr val="bg1"/>
                </a:solidFill>
                <a:hlinkClick r:id="rId11" tooltip="Joazar ben Boethus">
                  <a:extLst>
                    <a:ext uri="{A12FA001-AC4F-418D-AE19-62706E023703}">
                      <ahyp:hlinkClr xmlns:ahyp="http://schemas.microsoft.com/office/drawing/2018/hyperlinkcolor" val="tx"/>
                    </a:ext>
                  </a:extLst>
                </a:hlinkClick>
              </a:rPr>
              <a:t>Joazar</a:t>
            </a:r>
            <a:r>
              <a:rPr lang="en-US" sz="2000" dirty="0">
                <a:solidFill>
                  <a:schemeClr val="bg1"/>
                </a:solidFill>
                <a:hlinkClick r:id="rId11" tooltip="Joazar ben Boethus">
                  <a:extLst>
                    <a:ext uri="{A12FA001-AC4F-418D-AE19-62706E023703}">
                      <ahyp:hlinkClr xmlns:ahyp="http://schemas.microsoft.com/office/drawing/2018/hyperlinkcolor" val="tx"/>
                    </a:ext>
                  </a:extLst>
                </a:hlinkClick>
              </a:rPr>
              <a:t> ben </a:t>
            </a:r>
            <a:r>
              <a:rPr lang="en-US" sz="2000" dirty="0" err="1">
                <a:solidFill>
                  <a:schemeClr val="bg1"/>
                </a:solidFill>
                <a:hlinkClick r:id="rId11" tooltip="Joazar ben Boethus">
                  <a:extLst>
                    <a:ext uri="{A12FA001-AC4F-418D-AE19-62706E023703}">
                      <ahyp:hlinkClr xmlns:ahyp="http://schemas.microsoft.com/office/drawing/2018/hyperlinkcolor" val="tx"/>
                    </a:ext>
                  </a:extLst>
                </a:hlinkClick>
              </a:rPr>
              <a:t>Boethus</a:t>
            </a:r>
            <a:r>
              <a:rPr lang="en-US" sz="2000" dirty="0">
                <a:solidFill>
                  <a:schemeClr val="bg1"/>
                </a:solidFill>
              </a:rPr>
              <a:t> (restored), 6 AD</a:t>
            </a:r>
          </a:p>
          <a:p>
            <a:pPr marL="165100" indent="-165100">
              <a:buFont typeface="Arial" panose="020B0604020202020204" pitchFamily="34" charset="0"/>
              <a:buChar char="•"/>
            </a:pPr>
            <a:r>
              <a:rPr lang="en-US" sz="2400" dirty="0" err="1">
                <a:solidFill>
                  <a:schemeClr val="accent4">
                    <a:lumMod val="60000"/>
                    <a:lumOff val="40000"/>
                  </a:schemeClr>
                </a:solidFill>
                <a:hlinkClick r:id="rId14" tooltip="Annas">
                  <a:extLst>
                    <a:ext uri="{A12FA001-AC4F-418D-AE19-62706E023703}">
                      <ahyp:hlinkClr xmlns:ahyp="http://schemas.microsoft.com/office/drawing/2018/hyperlinkcolor" val="tx"/>
                    </a:ext>
                  </a:extLst>
                </a:hlinkClick>
              </a:rPr>
              <a:t>Ananus</a:t>
            </a:r>
            <a:r>
              <a:rPr lang="en-US" sz="2400" dirty="0">
                <a:solidFill>
                  <a:schemeClr val="accent4">
                    <a:lumMod val="60000"/>
                    <a:lumOff val="40000"/>
                  </a:schemeClr>
                </a:solidFill>
                <a:hlinkClick r:id="rId14" tooltip="Annas">
                  <a:extLst>
                    <a:ext uri="{A12FA001-AC4F-418D-AE19-62706E023703}">
                      <ahyp:hlinkClr xmlns:ahyp="http://schemas.microsoft.com/office/drawing/2018/hyperlinkcolor" val="tx"/>
                    </a:ext>
                  </a:extLst>
                </a:hlinkClick>
              </a:rPr>
              <a:t> ben Seth</a:t>
            </a:r>
            <a:r>
              <a:rPr lang="en-US" sz="2400" dirty="0">
                <a:solidFill>
                  <a:schemeClr val="accent4">
                    <a:lumMod val="60000"/>
                    <a:lumOff val="40000"/>
                  </a:schemeClr>
                </a:solidFill>
              </a:rPr>
              <a:t>, 6-15 AD</a:t>
            </a:r>
          </a:p>
          <a:p>
            <a:pPr marL="165100" indent="-165100">
              <a:buFont typeface="Arial" panose="020B0604020202020204" pitchFamily="34" charset="0"/>
              <a:buChar char="•"/>
            </a:pPr>
            <a:r>
              <a:rPr lang="en-US" sz="2000" dirty="0">
                <a:solidFill>
                  <a:schemeClr val="bg1"/>
                </a:solidFill>
                <a:hlinkClick r:id="rId15" tooltip="Ishmael ben Fabus">
                  <a:extLst>
                    <a:ext uri="{A12FA001-AC4F-418D-AE19-62706E023703}">
                      <ahyp:hlinkClr xmlns:ahyp="http://schemas.microsoft.com/office/drawing/2018/hyperlinkcolor" val="tx"/>
                    </a:ext>
                  </a:extLst>
                </a:hlinkClick>
              </a:rPr>
              <a:t>Ishmael ben </a:t>
            </a:r>
            <a:r>
              <a:rPr lang="en-US" sz="2000" dirty="0" err="1">
                <a:solidFill>
                  <a:schemeClr val="bg1"/>
                </a:solidFill>
                <a:hlinkClick r:id="rId15" tooltip="Ishmael ben Fabus">
                  <a:extLst>
                    <a:ext uri="{A12FA001-AC4F-418D-AE19-62706E023703}">
                      <ahyp:hlinkClr xmlns:ahyp="http://schemas.microsoft.com/office/drawing/2018/hyperlinkcolor" val="tx"/>
                    </a:ext>
                  </a:extLst>
                </a:hlinkClick>
              </a:rPr>
              <a:t>Fabus</a:t>
            </a:r>
            <a:r>
              <a:rPr lang="en-US" sz="2000" dirty="0">
                <a:solidFill>
                  <a:schemeClr val="bg1"/>
                </a:solidFill>
              </a:rPr>
              <a:t> (</a:t>
            </a:r>
            <a:r>
              <a:rPr lang="en-US" sz="2000" dirty="0" err="1">
                <a:solidFill>
                  <a:schemeClr val="bg1"/>
                </a:solidFill>
              </a:rPr>
              <a:t>Phiabi</a:t>
            </a:r>
            <a:r>
              <a:rPr lang="en-US" sz="2000" dirty="0">
                <a:solidFill>
                  <a:schemeClr val="bg1"/>
                </a:solidFill>
              </a:rPr>
              <a:t>), 15-16 AD</a:t>
            </a:r>
          </a:p>
          <a:p>
            <a:endParaRPr lang="en-US" dirty="0"/>
          </a:p>
        </p:txBody>
      </p:sp>
      <p:sp>
        <p:nvSpPr>
          <p:cNvPr id="6" name="TextBox 5">
            <a:extLst>
              <a:ext uri="{FF2B5EF4-FFF2-40B4-BE49-F238E27FC236}">
                <a16:creationId xmlns:a16="http://schemas.microsoft.com/office/drawing/2014/main" id="{3AC30AA9-0319-430A-8E09-DB94D3CB1178}"/>
              </a:ext>
            </a:extLst>
          </p:cNvPr>
          <p:cNvSpPr txBox="1"/>
          <p:nvPr/>
        </p:nvSpPr>
        <p:spPr>
          <a:xfrm>
            <a:off x="6583680" y="0"/>
            <a:ext cx="5401818" cy="7325082"/>
          </a:xfrm>
          <a:prstGeom prst="rect">
            <a:avLst/>
          </a:prstGeom>
          <a:noFill/>
        </p:spPr>
        <p:txBody>
          <a:bodyPr wrap="square" rtlCol="0">
            <a:spAutoFit/>
          </a:bodyPr>
          <a:lstStyle/>
          <a:p>
            <a:pPr marL="165100" indent="-165100">
              <a:buFont typeface="Arial" panose="020B0604020202020204" pitchFamily="34" charset="0"/>
              <a:buChar char="•"/>
            </a:pPr>
            <a:r>
              <a:rPr lang="en-US" sz="2000" dirty="0">
                <a:solidFill>
                  <a:schemeClr val="bg1"/>
                </a:solidFill>
                <a:hlinkClick r:id="rId16" tooltip="Eleazar ben Ananus">
                  <a:extLst>
                    <a:ext uri="{A12FA001-AC4F-418D-AE19-62706E023703}">
                      <ahyp:hlinkClr xmlns:ahyp="http://schemas.microsoft.com/office/drawing/2018/hyperlinkcolor" val="tx"/>
                    </a:ext>
                  </a:extLst>
                </a:hlinkClick>
              </a:rPr>
              <a:t>Eleazar ben </a:t>
            </a:r>
            <a:r>
              <a:rPr lang="en-US" sz="2000" dirty="0" err="1">
                <a:solidFill>
                  <a:schemeClr val="bg1"/>
                </a:solidFill>
                <a:hlinkClick r:id="rId16" tooltip="Eleazar ben Ananus">
                  <a:extLst>
                    <a:ext uri="{A12FA001-AC4F-418D-AE19-62706E023703}">
                      <ahyp:hlinkClr xmlns:ahyp="http://schemas.microsoft.com/office/drawing/2018/hyperlinkcolor" val="tx"/>
                    </a:ext>
                  </a:extLst>
                </a:hlinkClick>
              </a:rPr>
              <a:t>Ananus</a:t>
            </a:r>
            <a:r>
              <a:rPr lang="en-US" sz="2000" dirty="0">
                <a:solidFill>
                  <a:schemeClr val="bg1"/>
                </a:solidFill>
              </a:rPr>
              <a:t>, 16-17 AD</a:t>
            </a:r>
          </a:p>
          <a:p>
            <a:pPr marL="165100" indent="-165100">
              <a:buFont typeface="Arial" panose="020B0604020202020204" pitchFamily="34" charset="0"/>
              <a:buChar char="•"/>
            </a:pPr>
            <a:r>
              <a:rPr lang="en-US" sz="2000" dirty="0">
                <a:solidFill>
                  <a:schemeClr val="bg1"/>
                </a:solidFill>
                <a:hlinkClick r:id="rId17" tooltip="Simon ben Camithus">
                  <a:extLst>
                    <a:ext uri="{A12FA001-AC4F-418D-AE19-62706E023703}">
                      <ahyp:hlinkClr xmlns:ahyp="http://schemas.microsoft.com/office/drawing/2018/hyperlinkcolor" val="tx"/>
                    </a:ext>
                  </a:extLst>
                </a:hlinkClick>
              </a:rPr>
              <a:t>Simon ben </a:t>
            </a:r>
            <a:r>
              <a:rPr lang="en-US" sz="2000" dirty="0" err="1">
                <a:solidFill>
                  <a:schemeClr val="bg1"/>
                </a:solidFill>
                <a:hlinkClick r:id="rId17" tooltip="Simon ben Camithus">
                  <a:extLst>
                    <a:ext uri="{A12FA001-AC4F-418D-AE19-62706E023703}">
                      <ahyp:hlinkClr xmlns:ahyp="http://schemas.microsoft.com/office/drawing/2018/hyperlinkcolor" val="tx"/>
                    </a:ext>
                  </a:extLst>
                </a:hlinkClick>
              </a:rPr>
              <a:t>Camithus</a:t>
            </a:r>
            <a:r>
              <a:rPr lang="en-US" sz="2000" dirty="0">
                <a:solidFill>
                  <a:schemeClr val="bg1"/>
                </a:solidFill>
              </a:rPr>
              <a:t>, 17-18 AD</a:t>
            </a:r>
          </a:p>
          <a:p>
            <a:pPr marL="165100" indent="-165100">
              <a:buFont typeface="Arial" panose="020B0604020202020204" pitchFamily="34" charset="0"/>
              <a:buChar char="•"/>
            </a:pPr>
            <a:r>
              <a:rPr lang="en-US" sz="2400" dirty="0">
                <a:solidFill>
                  <a:schemeClr val="accent4">
                    <a:lumMod val="60000"/>
                    <a:lumOff val="40000"/>
                  </a:schemeClr>
                </a:solidFill>
                <a:hlinkClick r:id="rId18" tooltip="Caiaphas">
                  <a:extLst>
                    <a:ext uri="{A12FA001-AC4F-418D-AE19-62706E023703}">
                      <ahyp:hlinkClr xmlns:ahyp="http://schemas.microsoft.com/office/drawing/2018/hyperlinkcolor" val="tx"/>
                    </a:ext>
                  </a:extLst>
                </a:hlinkClick>
              </a:rPr>
              <a:t>Joseph ben Caiaphas</a:t>
            </a:r>
            <a:r>
              <a:rPr lang="en-US" sz="2000" dirty="0">
                <a:solidFill>
                  <a:schemeClr val="accent4">
                    <a:lumMod val="60000"/>
                    <a:lumOff val="40000"/>
                  </a:schemeClr>
                </a:solidFill>
              </a:rPr>
              <a:t>,18-36 AD (son-in-law of the high priest </a:t>
            </a:r>
            <a:r>
              <a:rPr lang="en-US" sz="2000" dirty="0" err="1">
                <a:solidFill>
                  <a:schemeClr val="accent4">
                    <a:lumMod val="60000"/>
                    <a:lumOff val="40000"/>
                  </a:schemeClr>
                </a:solidFill>
              </a:rPr>
              <a:t>Ananus</a:t>
            </a:r>
            <a:r>
              <a:rPr lang="en-US" sz="2000" dirty="0">
                <a:solidFill>
                  <a:schemeClr val="accent4">
                    <a:lumMod val="60000"/>
                    <a:lumOff val="40000"/>
                  </a:schemeClr>
                </a:solidFill>
              </a:rPr>
              <a:t> ben Seth)</a:t>
            </a:r>
          </a:p>
          <a:p>
            <a:pPr marL="165100" indent="-165100">
              <a:buFont typeface="Arial" panose="020B0604020202020204" pitchFamily="34" charset="0"/>
              <a:buChar char="•"/>
            </a:pPr>
            <a:r>
              <a:rPr lang="en-US" sz="2000" dirty="0">
                <a:solidFill>
                  <a:schemeClr val="bg1"/>
                </a:solidFill>
                <a:hlinkClick r:id="rId19" tooltip="Jonathan ben Ananus">
                  <a:extLst>
                    <a:ext uri="{A12FA001-AC4F-418D-AE19-62706E023703}">
                      <ahyp:hlinkClr xmlns:ahyp="http://schemas.microsoft.com/office/drawing/2018/hyperlinkcolor" val="tx"/>
                    </a:ext>
                  </a:extLst>
                </a:hlinkClick>
              </a:rPr>
              <a:t>Jonathan ben </a:t>
            </a:r>
            <a:r>
              <a:rPr lang="en-US" sz="2000" dirty="0" err="1">
                <a:solidFill>
                  <a:schemeClr val="bg1"/>
                </a:solidFill>
                <a:hlinkClick r:id="rId19" tooltip="Jonathan ben Ananus">
                  <a:extLst>
                    <a:ext uri="{A12FA001-AC4F-418D-AE19-62706E023703}">
                      <ahyp:hlinkClr xmlns:ahyp="http://schemas.microsoft.com/office/drawing/2018/hyperlinkcolor" val="tx"/>
                    </a:ext>
                  </a:extLst>
                </a:hlinkClick>
              </a:rPr>
              <a:t>Ananus</a:t>
            </a:r>
            <a:r>
              <a:rPr lang="en-US" sz="2000" dirty="0">
                <a:solidFill>
                  <a:schemeClr val="bg1"/>
                </a:solidFill>
              </a:rPr>
              <a:t>, 36-37 AD</a:t>
            </a:r>
          </a:p>
          <a:p>
            <a:pPr marL="165100" indent="-165100">
              <a:buFont typeface="Arial" panose="020B0604020202020204" pitchFamily="34" charset="0"/>
              <a:buChar char="•"/>
            </a:pPr>
            <a:r>
              <a:rPr lang="en-US" sz="2000" dirty="0">
                <a:solidFill>
                  <a:schemeClr val="bg1"/>
                </a:solidFill>
                <a:hlinkClick r:id="rId20" tooltip="Theophilus ben Ananus">
                  <a:extLst>
                    <a:ext uri="{A12FA001-AC4F-418D-AE19-62706E023703}">
                      <ahyp:hlinkClr xmlns:ahyp="http://schemas.microsoft.com/office/drawing/2018/hyperlinkcolor" val="tx"/>
                    </a:ext>
                  </a:extLst>
                </a:hlinkClick>
              </a:rPr>
              <a:t>Theophilus ben </a:t>
            </a:r>
            <a:r>
              <a:rPr lang="en-US" sz="2000" dirty="0" err="1">
                <a:solidFill>
                  <a:schemeClr val="bg1"/>
                </a:solidFill>
                <a:hlinkClick r:id="rId20" tooltip="Theophilus ben Ananus">
                  <a:extLst>
                    <a:ext uri="{A12FA001-AC4F-418D-AE19-62706E023703}">
                      <ahyp:hlinkClr xmlns:ahyp="http://schemas.microsoft.com/office/drawing/2018/hyperlinkcolor" val="tx"/>
                    </a:ext>
                  </a:extLst>
                </a:hlinkClick>
              </a:rPr>
              <a:t>Ananus</a:t>
            </a:r>
            <a:r>
              <a:rPr lang="en-US" sz="2000" dirty="0">
                <a:solidFill>
                  <a:schemeClr val="bg1"/>
                </a:solidFill>
              </a:rPr>
              <a:t>, 37-41 AD</a:t>
            </a:r>
          </a:p>
          <a:p>
            <a:pPr marL="165100" indent="-165100">
              <a:buFont typeface="Arial" panose="020B0604020202020204" pitchFamily="34" charset="0"/>
              <a:buChar char="•"/>
            </a:pPr>
            <a:r>
              <a:rPr lang="en-US" sz="2000" dirty="0">
                <a:solidFill>
                  <a:schemeClr val="bg1"/>
                </a:solidFill>
                <a:hlinkClick r:id="rId21" tooltip="Simon Cantatheras ben Boethus">
                  <a:extLst>
                    <a:ext uri="{A12FA001-AC4F-418D-AE19-62706E023703}">
                      <ahyp:hlinkClr xmlns:ahyp="http://schemas.microsoft.com/office/drawing/2018/hyperlinkcolor" val="tx"/>
                    </a:ext>
                  </a:extLst>
                </a:hlinkClick>
              </a:rPr>
              <a:t>Simon </a:t>
            </a:r>
            <a:r>
              <a:rPr lang="en-US" sz="2000" dirty="0" err="1">
                <a:solidFill>
                  <a:schemeClr val="bg1"/>
                </a:solidFill>
                <a:hlinkClick r:id="rId21" tooltip="Simon Cantatheras ben Boethus">
                  <a:extLst>
                    <a:ext uri="{A12FA001-AC4F-418D-AE19-62706E023703}">
                      <ahyp:hlinkClr xmlns:ahyp="http://schemas.microsoft.com/office/drawing/2018/hyperlinkcolor" val="tx"/>
                    </a:ext>
                  </a:extLst>
                </a:hlinkClick>
              </a:rPr>
              <a:t>Cantatheras</a:t>
            </a:r>
            <a:r>
              <a:rPr lang="en-US" sz="2000" dirty="0">
                <a:solidFill>
                  <a:schemeClr val="bg1"/>
                </a:solidFill>
                <a:hlinkClick r:id="rId21" tooltip="Simon Cantatheras ben Boethus">
                  <a:extLst>
                    <a:ext uri="{A12FA001-AC4F-418D-AE19-62706E023703}">
                      <ahyp:hlinkClr xmlns:ahyp="http://schemas.microsoft.com/office/drawing/2018/hyperlinkcolor" val="tx"/>
                    </a:ext>
                  </a:extLst>
                </a:hlinkClick>
              </a:rPr>
              <a:t> ben </a:t>
            </a:r>
            <a:r>
              <a:rPr lang="en-US" sz="2000" dirty="0" err="1">
                <a:solidFill>
                  <a:schemeClr val="bg1"/>
                </a:solidFill>
                <a:hlinkClick r:id="rId21" tooltip="Simon Cantatheras ben Boethus">
                  <a:extLst>
                    <a:ext uri="{A12FA001-AC4F-418D-AE19-62706E023703}">
                      <ahyp:hlinkClr xmlns:ahyp="http://schemas.microsoft.com/office/drawing/2018/hyperlinkcolor" val="tx"/>
                    </a:ext>
                  </a:extLst>
                </a:hlinkClick>
              </a:rPr>
              <a:t>Boethus</a:t>
            </a:r>
            <a:r>
              <a:rPr lang="en-US" sz="2000" dirty="0">
                <a:solidFill>
                  <a:schemeClr val="bg1"/>
                </a:solidFill>
              </a:rPr>
              <a:t>, 41-43 AD</a:t>
            </a:r>
          </a:p>
          <a:p>
            <a:pPr marL="165100" indent="-165100">
              <a:buFont typeface="Arial" panose="020B0604020202020204" pitchFamily="34" charset="0"/>
              <a:buChar char="•"/>
            </a:pPr>
            <a:r>
              <a:rPr lang="en-US" sz="2000" dirty="0">
                <a:solidFill>
                  <a:schemeClr val="bg1"/>
                </a:solidFill>
                <a:hlinkClick r:id="rId22" tooltip="Matthias ben Ananus">
                  <a:extLst>
                    <a:ext uri="{A12FA001-AC4F-418D-AE19-62706E023703}">
                      <ahyp:hlinkClr xmlns:ahyp="http://schemas.microsoft.com/office/drawing/2018/hyperlinkcolor" val="tx"/>
                    </a:ext>
                  </a:extLst>
                </a:hlinkClick>
              </a:rPr>
              <a:t>Matthias ben </a:t>
            </a:r>
            <a:r>
              <a:rPr lang="en-US" sz="2000" dirty="0" err="1">
                <a:solidFill>
                  <a:schemeClr val="bg1"/>
                </a:solidFill>
                <a:hlinkClick r:id="rId22" tooltip="Matthias ben Ananus">
                  <a:extLst>
                    <a:ext uri="{A12FA001-AC4F-418D-AE19-62706E023703}">
                      <ahyp:hlinkClr xmlns:ahyp="http://schemas.microsoft.com/office/drawing/2018/hyperlinkcolor" val="tx"/>
                    </a:ext>
                  </a:extLst>
                </a:hlinkClick>
              </a:rPr>
              <a:t>Ananus</a:t>
            </a:r>
            <a:r>
              <a:rPr lang="en-US" sz="2000" dirty="0">
                <a:solidFill>
                  <a:schemeClr val="bg1"/>
                </a:solidFill>
              </a:rPr>
              <a:t>, 43 AD</a:t>
            </a:r>
          </a:p>
          <a:p>
            <a:pPr marL="165100" indent="-165100">
              <a:buFont typeface="Arial" panose="020B0604020202020204" pitchFamily="34" charset="0"/>
              <a:buChar char="•"/>
            </a:pPr>
            <a:r>
              <a:rPr lang="en-US" sz="2000" dirty="0" err="1">
                <a:solidFill>
                  <a:schemeClr val="bg1"/>
                </a:solidFill>
                <a:hlinkClick r:id="rId23" tooltip="Elioneus ben Simon Cantatheras">
                  <a:extLst>
                    <a:ext uri="{A12FA001-AC4F-418D-AE19-62706E023703}">
                      <ahyp:hlinkClr xmlns:ahyp="http://schemas.microsoft.com/office/drawing/2018/hyperlinkcolor" val="tx"/>
                    </a:ext>
                  </a:extLst>
                </a:hlinkClick>
              </a:rPr>
              <a:t>Elioneus</a:t>
            </a:r>
            <a:r>
              <a:rPr lang="en-US" sz="2000" dirty="0">
                <a:solidFill>
                  <a:schemeClr val="bg1"/>
                </a:solidFill>
                <a:hlinkClick r:id="rId23" tooltip="Elioneus ben Simon Cantatheras">
                  <a:extLst>
                    <a:ext uri="{A12FA001-AC4F-418D-AE19-62706E023703}">
                      <ahyp:hlinkClr xmlns:ahyp="http://schemas.microsoft.com/office/drawing/2018/hyperlinkcolor" val="tx"/>
                    </a:ext>
                  </a:extLst>
                </a:hlinkClick>
              </a:rPr>
              <a:t> ben Simon </a:t>
            </a:r>
            <a:r>
              <a:rPr lang="en-US" sz="2000" dirty="0" err="1">
                <a:solidFill>
                  <a:schemeClr val="bg1"/>
                </a:solidFill>
                <a:hlinkClick r:id="rId23" tooltip="Elioneus ben Simon Cantatheras">
                  <a:extLst>
                    <a:ext uri="{A12FA001-AC4F-418D-AE19-62706E023703}">
                      <ahyp:hlinkClr xmlns:ahyp="http://schemas.microsoft.com/office/drawing/2018/hyperlinkcolor" val="tx"/>
                    </a:ext>
                  </a:extLst>
                </a:hlinkClick>
              </a:rPr>
              <a:t>Cantatheras</a:t>
            </a:r>
            <a:r>
              <a:rPr lang="en-US" sz="2000" dirty="0">
                <a:solidFill>
                  <a:schemeClr val="bg1"/>
                </a:solidFill>
              </a:rPr>
              <a:t>, 43-44 AD</a:t>
            </a:r>
          </a:p>
          <a:p>
            <a:pPr marL="165100" indent="-165100">
              <a:buFont typeface="Arial" panose="020B0604020202020204" pitchFamily="34" charset="0"/>
              <a:buChar char="•"/>
            </a:pPr>
            <a:r>
              <a:rPr lang="en-US" sz="2000" dirty="0">
                <a:solidFill>
                  <a:schemeClr val="bg1"/>
                </a:solidFill>
                <a:hlinkClick r:id="rId19" tooltip="Jonathan ben Ananus">
                  <a:extLst>
                    <a:ext uri="{A12FA001-AC4F-418D-AE19-62706E023703}">
                      <ahyp:hlinkClr xmlns:ahyp="http://schemas.microsoft.com/office/drawing/2018/hyperlinkcolor" val="tx"/>
                    </a:ext>
                  </a:extLst>
                </a:hlinkClick>
              </a:rPr>
              <a:t>Jonathan ben </a:t>
            </a:r>
            <a:r>
              <a:rPr lang="en-US" sz="2000" dirty="0" err="1">
                <a:solidFill>
                  <a:schemeClr val="bg1"/>
                </a:solidFill>
                <a:hlinkClick r:id="rId19" tooltip="Jonathan ben Ananus">
                  <a:extLst>
                    <a:ext uri="{A12FA001-AC4F-418D-AE19-62706E023703}">
                      <ahyp:hlinkClr xmlns:ahyp="http://schemas.microsoft.com/office/drawing/2018/hyperlinkcolor" val="tx"/>
                    </a:ext>
                  </a:extLst>
                </a:hlinkClick>
              </a:rPr>
              <a:t>Ananus</a:t>
            </a:r>
            <a:r>
              <a:rPr lang="en-US" sz="2000" dirty="0">
                <a:solidFill>
                  <a:schemeClr val="bg1"/>
                </a:solidFill>
              </a:rPr>
              <a:t>, 44 (restored) AD</a:t>
            </a:r>
          </a:p>
          <a:p>
            <a:pPr marL="165100" indent="-165100">
              <a:buFont typeface="Arial" panose="020B0604020202020204" pitchFamily="34" charset="0"/>
              <a:buChar char="•"/>
            </a:pPr>
            <a:r>
              <a:rPr lang="en-US" sz="2000" dirty="0">
                <a:solidFill>
                  <a:schemeClr val="bg1"/>
                </a:solidFill>
                <a:hlinkClick r:id="rId24" tooltip="Josephus ben Camydus (page does not exist)">
                  <a:extLst>
                    <a:ext uri="{A12FA001-AC4F-418D-AE19-62706E023703}">
                      <ahyp:hlinkClr xmlns:ahyp="http://schemas.microsoft.com/office/drawing/2018/hyperlinkcolor" val="tx"/>
                    </a:ext>
                  </a:extLst>
                </a:hlinkClick>
              </a:rPr>
              <a:t>Josephus ben </a:t>
            </a:r>
            <a:r>
              <a:rPr lang="en-US" sz="2000" dirty="0" err="1">
                <a:solidFill>
                  <a:schemeClr val="bg1"/>
                </a:solidFill>
                <a:hlinkClick r:id="rId24" tooltip="Josephus ben Camydus (page does not exist)">
                  <a:extLst>
                    <a:ext uri="{A12FA001-AC4F-418D-AE19-62706E023703}">
                      <ahyp:hlinkClr xmlns:ahyp="http://schemas.microsoft.com/office/drawing/2018/hyperlinkcolor" val="tx"/>
                    </a:ext>
                  </a:extLst>
                </a:hlinkClick>
              </a:rPr>
              <a:t>Camydus</a:t>
            </a:r>
            <a:r>
              <a:rPr lang="en-US" sz="2000" dirty="0">
                <a:solidFill>
                  <a:schemeClr val="bg1"/>
                </a:solidFill>
              </a:rPr>
              <a:t>, 44-46 AD</a:t>
            </a:r>
          </a:p>
          <a:p>
            <a:pPr marL="165100" indent="-165100">
              <a:buFont typeface="Arial" panose="020B0604020202020204" pitchFamily="34" charset="0"/>
              <a:buChar char="•"/>
            </a:pPr>
            <a:r>
              <a:rPr lang="en-US" sz="2000" dirty="0">
                <a:solidFill>
                  <a:schemeClr val="bg1"/>
                </a:solidFill>
                <a:hlinkClick r:id="rId25" tooltip="Ananias son of Nedebeus">
                  <a:extLst>
                    <a:ext uri="{A12FA001-AC4F-418D-AE19-62706E023703}">
                      <ahyp:hlinkClr xmlns:ahyp="http://schemas.microsoft.com/office/drawing/2018/hyperlinkcolor" val="tx"/>
                    </a:ext>
                  </a:extLst>
                </a:hlinkClick>
              </a:rPr>
              <a:t>Ananias son of </a:t>
            </a:r>
            <a:r>
              <a:rPr lang="en-US" sz="2000" dirty="0" err="1">
                <a:solidFill>
                  <a:schemeClr val="bg1"/>
                </a:solidFill>
                <a:hlinkClick r:id="rId25" tooltip="Ananias son of Nedebeus">
                  <a:extLst>
                    <a:ext uri="{A12FA001-AC4F-418D-AE19-62706E023703}">
                      <ahyp:hlinkClr xmlns:ahyp="http://schemas.microsoft.com/office/drawing/2018/hyperlinkcolor" val="tx"/>
                    </a:ext>
                  </a:extLst>
                </a:hlinkClick>
              </a:rPr>
              <a:t>Nedebeus</a:t>
            </a:r>
            <a:r>
              <a:rPr lang="en-US" sz="2000" dirty="0">
                <a:solidFill>
                  <a:schemeClr val="bg1"/>
                </a:solidFill>
              </a:rPr>
              <a:t>, 46-58 AD</a:t>
            </a:r>
          </a:p>
          <a:p>
            <a:pPr marL="165100" indent="-165100">
              <a:buFont typeface="Arial" panose="020B0604020202020204" pitchFamily="34" charset="0"/>
              <a:buChar char="•"/>
            </a:pPr>
            <a:r>
              <a:rPr lang="en-US" sz="2000" dirty="0">
                <a:solidFill>
                  <a:schemeClr val="bg1"/>
                </a:solidFill>
                <a:hlinkClick r:id="rId26" tooltip="Jonathan (High Priest) (page does not exist)">
                  <a:extLst>
                    <a:ext uri="{A12FA001-AC4F-418D-AE19-62706E023703}">
                      <ahyp:hlinkClr xmlns:ahyp="http://schemas.microsoft.com/office/drawing/2018/hyperlinkcolor" val="tx"/>
                    </a:ext>
                  </a:extLst>
                </a:hlinkClick>
              </a:rPr>
              <a:t>Jonathan</a:t>
            </a:r>
            <a:r>
              <a:rPr lang="en-US" sz="2000" dirty="0">
                <a:solidFill>
                  <a:schemeClr val="bg1"/>
                </a:solidFill>
              </a:rPr>
              <a:t>, 58 AD</a:t>
            </a:r>
          </a:p>
          <a:p>
            <a:pPr marL="165100" indent="-165100">
              <a:buFont typeface="Arial" panose="020B0604020202020204" pitchFamily="34" charset="0"/>
              <a:buChar char="•"/>
            </a:pPr>
            <a:r>
              <a:rPr lang="en-US" sz="2000" dirty="0">
                <a:solidFill>
                  <a:schemeClr val="bg1"/>
                </a:solidFill>
                <a:hlinkClick r:id="rId27" tooltip="Ishmael II ben Fabus (page does not exist)">
                  <a:extLst>
                    <a:ext uri="{A12FA001-AC4F-418D-AE19-62706E023703}">
                      <ahyp:hlinkClr xmlns:ahyp="http://schemas.microsoft.com/office/drawing/2018/hyperlinkcolor" val="tx"/>
                    </a:ext>
                  </a:extLst>
                </a:hlinkClick>
              </a:rPr>
              <a:t>Ishmael II ben </a:t>
            </a:r>
            <a:r>
              <a:rPr lang="en-US" sz="2000" dirty="0" err="1">
                <a:solidFill>
                  <a:schemeClr val="bg1"/>
                </a:solidFill>
                <a:hlinkClick r:id="rId27" tooltip="Ishmael II ben Fabus (page does not exist)">
                  <a:extLst>
                    <a:ext uri="{A12FA001-AC4F-418D-AE19-62706E023703}">
                      <ahyp:hlinkClr xmlns:ahyp="http://schemas.microsoft.com/office/drawing/2018/hyperlinkcolor" val="tx"/>
                    </a:ext>
                  </a:extLst>
                </a:hlinkClick>
              </a:rPr>
              <a:t>Fabus</a:t>
            </a:r>
            <a:r>
              <a:rPr lang="en-US" sz="2000" dirty="0">
                <a:solidFill>
                  <a:schemeClr val="bg1"/>
                </a:solidFill>
              </a:rPr>
              <a:t>, 58-62 AD (possible relation to priest of same name from 15-16?)</a:t>
            </a:r>
          </a:p>
          <a:p>
            <a:pPr marL="165100" indent="-165100">
              <a:buFont typeface="Arial" panose="020B0604020202020204" pitchFamily="34" charset="0"/>
              <a:buChar char="•"/>
            </a:pPr>
            <a:r>
              <a:rPr lang="en-US" sz="2000" dirty="0">
                <a:solidFill>
                  <a:schemeClr val="bg1"/>
                </a:solidFill>
                <a:hlinkClick r:id="rId28" tooltip="Joseph Cabi ben Simon">
                  <a:extLst>
                    <a:ext uri="{A12FA001-AC4F-418D-AE19-62706E023703}">
                      <ahyp:hlinkClr xmlns:ahyp="http://schemas.microsoft.com/office/drawing/2018/hyperlinkcolor" val="tx"/>
                    </a:ext>
                  </a:extLst>
                </a:hlinkClick>
              </a:rPr>
              <a:t>Joseph </a:t>
            </a:r>
            <a:r>
              <a:rPr lang="en-US" sz="2000" dirty="0" err="1">
                <a:solidFill>
                  <a:schemeClr val="bg1"/>
                </a:solidFill>
                <a:hlinkClick r:id="rId28" tooltip="Joseph Cabi ben Simon">
                  <a:extLst>
                    <a:ext uri="{A12FA001-AC4F-418D-AE19-62706E023703}">
                      <ahyp:hlinkClr xmlns:ahyp="http://schemas.microsoft.com/office/drawing/2018/hyperlinkcolor" val="tx"/>
                    </a:ext>
                  </a:extLst>
                </a:hlinkClick>
              </a:rPr>
              <a:t>Cabi</a:t>
            </a:r>
            <a:r>
              <a:rPr lang="en-US" sz="2000" dirty="0">
                <a:solidFill>
                  <a:schemeClr val="bg1"/>
                </a:solidFill>
                <a:hlinkClick r:id="rId28" tooltip="Joseph Cabi ben Simon">
                  <a:extLst>
                    <a:ext uri="{A12FA001-AC4F-418D-AE19-62706E023703}">
                      <ahyp:hlinkClr xmlns:ahyp="http://schemas.microsoft.com/office/drawing/2018/hyperlinkcolor" val="tx"/>
                    </a:ext>
                  </a:extLst>
                </a:hlinkClick>
              </a:rPr>
              <a:t> ben Simon</a:t>
            </a:r>
            <a:r>
              <a:rPr lang="en-US" sz="2000" dirty="0">
                <a:solidFill>
                  <a:schemeClr val="bg1"/>
                </a:solidFill>
              </a:rPr>
              <a:t>, 62-63 AD</a:t>
            </a:r>
          </a:p>
          <a:p>
            <a:pPr marL="165100" indent="-165100">
              <a:buFont typeface="Arial" panose="020B0604020202020204" pitchFamily="34" charset="0"/>
              <a:buChar char="•"/>
            </a:pPr>
            <a:r>
              <a:rPr lang="en-US" sz="2000" dirty="0" err="1">
                <a:solidFill>
                  <a:schemeClr val="bg1"/>
                </a:solidFill>
                <a:hlinkClick r:id="rId29" tooltip="Ananus ben Ananus">
                  <a:extLst>
                    <a:ext uri="{A12FA001-AC4F-418D-AE19-62706E023703}">
                      <ahyp:hlinkClr xmlns:ahyp="http://schemas.microsoft.com/office/drawing/2018/hyperlinkcolor" val="tx"/>
                    </a:ext>
                  </a:extLst>
                </a:hlinkClick>
              </a:rPr>
              <a:t>Ananus</a:t>
            </a:r>
            <a:r>
              <a:rPr lang="en-US" sz="2000" dirty="0">
                <a:solidFill>
                  <a:schemeClr val="bg1"/>
                </a:solidFill>
                <a:hlinkClick r:id="rId29" tooltip="Ananus ben Ananus">
                  <a:extLst>
                    <a:ext uri="{A12FA001-AC4F-418D-AE19-62706E023703}">
                      <ahyp:hlinkClr xmlns:ahyp="http://schemas.microsoft.com/office/drawing/2018/hyperlinkcolor" val="tx"/>
                    </a:ext>
                  </a:extLst>
                </a:hlinkClick>
              </a:rPr>
              <a:t> ben </a:t>
            </a:r>
            <a:r>
              <a:rPr lang="en-US" sz="2000" dirty="0" err="1">
                <a:solidFill>
                  <a:schemeClr val="bg1"/>
                </a:solidFill>
                <a:hlinkClick r:id="rId29" tooltip="Ananus ben Ananus">
                  <a:extLst>
                    <a:ext uri="{A12FA001-AC4F-418D-AE19-62706E023703}">
                      <ahyp:hlinkClr xmlns:ahyp="http://schemas.microsoft.com/office/drawing/2018/hyperlinkcolor" val="tx"/>
                    </a:ext>
                  </a:extLst>
                </a:hlinkClick>
              </a:rPr>
              <a:t>Ananus</a:t>
            </a:r>
            <a:r>
              <a:rPr lang="en-US" sz="2000" dirty="0">
                <a:solidFill>
                  <a:schemeClr val="bg1"/>
                </a:solidFill>
              </a:rPr>
              <a:t>, 63 AD</a:t>
            </a:r>
          </a:p>
          <a:p>
            <a:pPr marL="165100" indent="-165100">
              <a:buFont typeface="Arial" panose="020B0604020202020204" pitchFamily="34" charset="0"/>
              <a:buChar char="•"/>
            </a:pPr>
            <a:r>
              <a:rPr lang="en-US" sz="2000" dirty="0">
                <a:solidFill>
                  <a:schemeClr val="bg1"/>
                </a:solidFill>
                <a:hlinkClick r:id="rId30" tooltip="Jesus son of Damneus">
                  <a:extLst>
                    <a:ext uri="{A12FA001-AC4F-418D-AE19-62706E023703}">
                      <ahyp:hlinkClr xmlns:ahyp="http://schemas.microsoft.com/office/drawing/2018/hyperlinkcolor" val="tx"/>
                    </a:ext>
                  </a:extLst>
                </a:hlinkClick>
              </a:rPr>
              <a:t>Jesus son of </a:t>
            </a:r>
            <a:r>
              <a:rPr lang="en-US" sz="2000" dirty="0" err="1">
                <a:solidFill>
                  <a:schemeClr val="bg1"/>
                </a:solidFill>
                <a:hlinkClick r:id="rId30" tooltip="Jesus son of Damneus">
                  <a:extLst>
                    <a:ext uri="{A12FA001-AC4F-418D-AE19-62706E023703}">
                      <ahyp:hlinkClr xmlns:ahyp="http://schemas.microsoft.com/office/drawing/2018/hyperlinkcolor" val="tx"/>
                    </a:ext>
                  </a:extLst>
                </a:hlinkClick>
              </a:rPr>
              <a:t>Damneus</a:t>
            </a:r>
            <a:r>
              <a:rPr lang="en-US" sz="2000" dirty="0">
                <a:solidFill>
                  <a:schemeClr val="bg1"/>
                </a:solidFill>
              </a:rPr>
              <a:t>, 63 AD</a:t>
            </a:r>
          </a:p>
          <a:p>
            <a:pPr marL="165100" indent="-165100">
              <a:buFont typeface="Arial" panose="020B0604020202020204" pitchFamily="34" charset="0"/>
              <a:buChar char="•"/>
            </a:pPr>
            <a:r>
              <a:rPr lang="en-US" sz="2000" dirty="0">
                <a:solidFill>
                  <a:schemeClr val="bg1"/>
                </a:solidFill>
                <a:hlinkClick r:id="rId31" tooltip="Joshua ben Gamla">
                  <a:extLst>
                    <a:ext uri="{A12FA001-AC4F-418D-AE19-62706E023703}">
                      <ahyp:hlinkClr xmlns:ahyp="http://schemas.microsoft.com/office/drawing/2018/hyperlinkcolor" val="tx"/>
                    </a:ext>
                  </a:extLst>
                </a:hlinkClick>
              </a:rPr>
              <a:t>Joshua ben </a:t>
            </a:r>
            <a:r>
              <a:rPr lang="en-US" sz="2000" dirty="0" err="1">
                <a:solidFill>
                  <a:schemeClr val="bg1"/>
                </a:solidFill>
                <a:hlinkClick r:id="rId31" tooltip="Joshua ben Gamla">
                  <a:extLst>
                    <a:ext uri="{A12FA001-AC4F-418D-AE19-62706E023703}">
                      <ahyp:hlinkClr xmlns:ahyp="http://schemas.microsoft.com/office/drawing/2018/hyperlinkcolor" val="tx"/>
                    </a:ext>
                  </a:extLst>
                </a:hlinkClick>
              </a:rPr>
              <a:t>Gamla</a:t>
            </a:r>
            <a:r>
              <a:rPr lang="en-US" sz="2000" dirty="0">
                <a:solidFill>
                  <a:schemeClr val="bg1"/>
                </a:solidFill>
              </a:rPr>
              <a:t>, 63-64 AD (his wife </a:t>
            </a:r>
            <a:r>
              <a:rPr lang="en-US" sz="2000" dirty="0">
                <a:solidFill>
                  <a:schemeClr val="bg1"/>
                </a:solidFill>
                <a:hlinkClick r:id="rId32" tooltip="Martha daughter of Boethus">
                  <a:extLst>
                    <a:ext uri="{A12FA001-AC4F-418D-AE19-62706E023703}">
                      <ahyp:hlinkClr xmlns:ahyp="http://schemas.microsoft.com/office/drawing/2018/hyperlinkcolor" val="tx"/>
                    </a:ext>
                  </a:extLst>
                </a:hlinkClick>
              </a:rPr>
              <a:t>Martha</a:t>
            </a:r>
            <a:r>
              <a:rPr lang="en-US" sz="2000" dirty="0">
                <a:solidFill>
                  <a:schemeClr val="bg1"/>
                </a:solidFill>
              </a:rPr>
              <a:t> belonged to family of </a:t>
            </a:r>
            <a:r>
              <a:rPr lang="en-US" sz="2000" dirty="0" err="1">
                <a:solidFill>
                  <a:schemeClr val="bg1"/>
                </a:solidFill>
                <a:hlinkClick r:id="rId33" tooltip="Boethusians">
                  <a:extLst>
                    <a:ext uri="{A12FA001-AC4F-418D-AE19-62706E023703}">
                      <ahyp:hlinkClr xmlns:ahyp="http://schemas.microsoft.com/office/drawing/2018/hyperlinkcolor" val="tx"/>
                    </a:ext>
                  </a:extLst>
                </a:hlinkClick>
              </a:rPr>
              <a:t>Boethus</a:t>
            </a:r>
            <a:r>
              <a:rPr lang="en-US" sz="2000" dirty="0">
                <a:solidFill>
                  <a:schemeClr val="bg1"/>
                </a:solidFill>
              </a:rPr>
              <a:t>)</a:t>
            </a:r>
          </a:p>
          <a:p>
            <a:pPr marL="165100" indent="-165100">
              <a:buFont typeface="Arial" panose="020B0604020202020204" pitchFamily="34" charset="0"/>
              <a:buChar char="•"/>
            </a:pPr>
            <a:r>
              <a:rPr lang="en-US" sz="2000" dirty="0">
                <a:solidFill>
                  <a:schemeClr val="bg1"/>
                </a:solidFill>
                <a:hlinkClick r:id="rId34" tooltip="Mattathias ben Theophilus">
                  <a:extLst>
                    <a:ext uri="{A12FA001-AC4F-418D-AE19-62706E023703}">
                      <ahyp:hlinkClr xmlns:ahyp="http://schemas.microsoft.com/office/drawing/2018/hyperlinkcolor" val="tx"/>
                    </a:ext>
                  </a:extLst>
                </a:hlinkClick>
              </a:rPr>
              <a:t>Mattathias ben Theophilus</a:t>
            </a:r>
            <a:r>
              <a:rPr lang="en-US" sz="2000" dirty="0">
                <a:solidFill>
                  <a:schemeClr val="bg1"/>
                </a:solidFill>
              </a:rPr>
              <a:t>, 65-66 AD</a:t>
            </a:r>
          </a:p>
          <a:p>
            <a:pPr marL="165100" indent="-165100">
              <a:buFont typeface="Arial" panose="020B0604020202020204" pitchFamily="34" charset="0"/>
              <a:buChar char="•"/>
            </a:pPr>
            <a:r>
              <a:rPr lang="en-US" sz="2000" dirty="0" err="1">
                <a:solidFill>
                  <a:schemeClr val="bg1"/>
                </a:solidFill>
                <a:hlinkClick r:id="rId35" tooltip="Phannias ben Samuel">
                  <a:extLst>
                    <a:ext uri="{A12FA001-AC4F-418D-AE19-62706E023703}">
                      <ahyp:hlinkClr xmlns:ahyp="http://schemas.microsoft.com/office/drawing/2018/hyperlinkcolor" val="tx"/>
                    </a:ext>
                  </a:extLst>
                </a:hlinkClick>
              </a:rPr>
              <a:t>Phannias</a:t>
            </a:r>
            <a:r>
              <a:rPr lang="en-US" sz="2000" dirty="0">
                <a:solidFill>
                  <a:schemeClr val="bg1"/>
                </a:solidFill>
                <a:hlinkClick r:id="rId35" tooltip="Phannias ben Samuel">
                  <a:extLst>
                    <a:ext uri="{A12FA001-AC4F-418D-AE19-62706E023703}">
                      <ahyp:hlinkClr xmlns:ahyp="http://schemas.microsoft.com/office/drawing/2018/hyperlinkcolor" val="tx"/>
                    </a:ext>
                  </a:extLst>
                </a:hlinkClick>
              </a:rPr>
              <a:t> ben Samuel</a:t>
            </a:r>
            <a:r>
              <a:rPr lang="en-US" sz="2000" dirty="0">
                <a:solidFill>
                  <a:schemeClr val="bg1"/>
                </a:solidFill>
              </a:rPr>
              <a:t>, 67-70 AD</a:t>
            </a:r>
          </a:p>
          <a:p>
            <a:endParaRPr lang="en-US" dirty="0"/>
          </a:p>
        </p:txBody>
      </p:sp>
      <p:sp>
        <p:nvSpPr>
          <p:cNvPr id="7" name="TextBox 6">
            <a:extLst>
              <a:ext uri="{FF2B5EF4-FFF2-40B4-BE49-F238E27FC236}">
                <a16:creationId xmlns:a16="http://schemas.microsoft.com/office/drawing/2014/main" id="{8B953FA8-E5A4-49B4-9BD5-6D7182B7E6E7}"/>
              </a:ext>
            </a:extLst>
          </p:cNvPr>
          <p:cNvSpPr txBox="1"/>
          <p:nvPr/>
        </p:nvSpPr>
        <p:spPr>
          <a:xfrm>
            <a:off x="-292608" y="0"/>
            <a:ext cx="3511296" cy="707886"/>
          </a:xfrm>
          <a:prstGeom prst="rect">
            <a:avLst/>
          </a:prstGeom>
          <a:noFill/>
        </p:spPr>
        <p:txBody>
          <a:bodyPr wrap="square" rtlCol="0">
            <a:spAutoFit/>
          </a:bodyPr>
          <a:lstStyle/>
          <a:p>
            <a:pPr algn="ctr"/>
            <a:r>
              <a:rPr lang="en-US" sz="4000" dirty="0">
                <a:solidFill>
                  <a:schemeClr val="bg1"/>
                </a:solidFill>
                <a:latin typeface="Tempus Sans ITC" panose="04020404030D07020202" pitchFamily="82" charset="0"/>
              </a:rPr>
              <a:t>High Priests</a:t>
            </a:r>
          </a:p>
        </p:txBody>
      </p:sp>
    </p:spTree>
    <p:extLst>
      <p:ext uri="{BB962C8B-B14F-4D97-AF65-F5344CB8AC3E}">
        <p14:creationId xmlns:p14="http://schemas.microsoft.com/office/powerpoint/2010/main" val="145650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06CA12-64DB-401F-82BD-AF8784011498}"/>
              </a:ext>
            </a:extLst>
          </p:cNvPr>
          <p:cNvSpPr>
            <a:spLocks noGrp="1"/>
          </p:cNvSpPr>
          <p:nvPr>
            <p:ph type="title"/>
          </p:nvPr>
        </p:nvSpPr>
        <p:spPr>
          <a:xfrm>
            <a:off x="4819650" y="537761"/>
            <a:ext cx="5638994" cy="1697106"/>
          </a:xfrm>
        </p:spPr>
        <p:txBody>
          <a:bodyPr>
            <a:normAutofit/>
          </a:bodyPr>
          <a:lstStyle/>
          <a:p>
            <a:r>
              <a:rPr lang="en-US" sz="4800" dirty="0">
                <a:solidFill>
                  <a:srgbClr val="FFFFFF"/>
                </a:solidFill>
                <a:latin typeface="Tempus Sans ITC" panose="04020404030D07020202" pitchFamily="82" charset="0"/>
              </a:rPr>
              <a:t>Caiaphas Ossuary  and Coins</a:t>
            </a:r>
          </a:p>
        </p:txBody>
      </p:sp>
      <p:pic>
        <p:nvPicPr>
          <p:cNvPr id="5" name="Picture 4" descr="A close up of a box&#10;&#10;Description automatically generated">
            <a:extLst>
              <a:ext uri="{FF2B5EF4-FFF2-40B4-BE49-F238E27FC236}">
                <a16:creationId xmlns:a16="http://schemas.microsoft.com/office/drawing/2014/main" id="{945FCFD9-5416-4D37-8CCB-16DEF0193887}"/>
              </a:ext>
            </a:extLst>
          </p:cNvPr>
          <p:cNvPicPr>
            <a:picLocks noChangeAspect="1"/>
          </p:cNvPicPr>
          <p:nvPr/>
        </p:nvPicPr>
        <p:blipFill>
          <a:blip r:embed="rId3"/>
          <a:stretch>
            <a:fillRect/>
          </a:stretch>
        </p:blipFill>
        <p:spPr>
          <a:xfrm>
            <a:off x="481886" y="499659"/>
            <a:ext cx="3662730" cy="2747047"/>
          </a:xfrm>
          <a:prstGeom prst="rect">
            <a:avLst/>
          </a:prstGeom>
        </p:spPr>
      </p:pic>
      <p:cxnSp>
        <p:nvCxnSpPr>
          <p:cNvPr id="12" name="Straight Connector 11">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animal, mollusk, invertebrate, indoor&#10;&#10;Description automatically generated">
            <a:extLst>
              <a:ext uri="{FF2B5EF4-FFF2-40B4-BE49-F238E27FC236}">
                <a16:creationId xmlns:a16="http://schemas.microsoft.com/office/drawing/2014/main" id="{A907BFC8-8B99-4C3A-B004-9744121F4A31}"/>
              </a:ext>
            </a:extLst>
          </p:cNvPr>
          <p:cNvPicPr>
            <a:picLocks noChangeAspect="1"/>
          </p:cNvPicPr>
          <p:nvPr/>
        </p:nvPicPr>
        <p:blipFill>
          <a:blip r:embed="rId4"/>
          <a:stretch>
            <a:fillRect/>
          </a:stretch>
        </p:blipFill>
        <p:spPr>
          <a:xfrm>
            <a:off x="481886" y="4105272"/>
            <a:ext cx="3662730" cy="1758110"/>
          </a:xfrm>
          <a:prstGeom prst="rect">
            <a:avLst/>
          </a:prstGeom>
        </p:spPr>
      </p:pic>
      <p:sp>
        <p:nvSpPr>
          <p:cNvPr id="3" name="Content Placeholder 2">
            <a:extLst>
              <a:ext uri="{FF2B5EF4-FFF2-40B4-BE49-F238E27FC236}">
                <a16:creationId xmlns:a16="http://schemas.microsoft.com/office/drawing/2014/main" id="{CE57FC9A-AD69-4CC9-B5F3-8185F43C7B52}"/>
              </a:ext>
            </a:extLst>
          </p:cNvPr>
          <p:cNvSpPr>
            <a:spLocks noGrp="1"/>
          </p:cNvSpPr>
          <p:nvPr>
            <p:ph idx="1"/>
          </p:nvPr>
        </p:nvSpPr>
        <p:spPr>
          <a:xfrm>
            <a:off x="4819650" y="2048256"/>
            <a:ext cx="6868766" cy="4331509"/>
          </a:xfrm>
          <a:solidFill>
            <a:schemeClr val="tx1">
              <a:lumMod val="75000"/>
              <a:lumOff val="25000"/>
            </a:schemeClr>
          </a:solidFill>
        </p:spPr>
        <p:txBody>
          <a:bodyPr anchor="t">
            <a:normAutofit fontScale="85000" lnSpcReduction="20000"/>
          </a:bodyPr>
          <a:lstStyle/>
          <a:p>
            <a:pPr marL="0" indent="0">
              <a:buNone/>
            </a:pPr>
            <a:r>
              <a:rPr lang="en-US" sz="3300" dirty="0">
                <a:solidFill>
                  <a:srgbClr val="FFFFFF"/>
                </a:solidFill>
              </a:rPr>
              <a:t>A bronze coin minted in 42/43 C.E. during the reign of Herod Agrippa I, proved to be yet another significant find in the Caiaphas burial chamber. Discovered inside the skull of an adult woman interred in an ossuary marked “Miriam, daughter of Simon,” the coin is the first known example of a pagan custom practiced at a Jewish burial in Jerusalem, although a similar case was found in a tomb near Jericho. The coin may represent payment to the Greek god Charon in exchange for safe passage for the deceased’s spirit across the River Styx—or some version of this custom. </a:t>
            </a:r>
            <a:r>
              <a:rPr lang="en-US" sz="1700" dirty="0">
                <a:solidFill>
                  <a:srgbClr val="FFFFFF"/>
                </a:solidFill>
              </a:rPr>
              <a:t>(“Discovered in Jerusalem- Burial Cave of the Caiaphas Family,” BAR Sep-Oct 1992.)</a:t>
            </a:r>
          </a:p>
        </p:txBody>
      </p:sp>
      <p:sp>
        <p:nvSpPr>
          <p:cNvPr id="6" name="TextBox 5">
            <a:extLst>
              <a:ext uri="{FF2B5EF4-FFF2-40B4-BE49-F238E27FC236}">
                <a16:creationId xmlns:a16="http://schemas.microsoft.com/office/drawing/2014/main" id="{A139DCDB-74EA-443B-9BE2-8C47A7F9199A}"/>
              </a:ext>
            </a:extLst>
          </p:cNvPr>
          <p:cNvSpPr txBox="1"/>
          <p:nvPr/>
        </p:nvSpPr>
        <p:spPr>
          <a:xfrm>
            <a:off x="439957" y="3241963"/>
            <a:ext cx="2639666" cy="307777"/>
          </a:xfrm>
          <a:prstGeom prst="rect">
            <a:avLst/>
          </a:prstGeom>
          <a:noFill/>
        </p:spPr>
        <p:txBody>
          <a:bodyPr wrap="square" rtlCol="0">
            <a:spAutoFit/>
          </a:bodyPr>
          <a:lstStyle/>
          <a:p>
            <a:r>
              <a:rPr lang="en-US" sz="1400" dirty="0"/>
              <a:t>Photo by Ferrell Jenkins</a:t>
            </a:r>
          </a:p>
        </p:txBody>
      </p:sp>
    </p:spTree>
    <p:extLst>
      <p:ext uri="{BB962C8B-B14F-4D97-AF65-F5344CB8AC3E}">
        <p14:creationId xmlns:p14="http://schemas.microsoft.com/office/powerpoint/2010/main" val="59936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3827" y="139266"/>
            <a:ext cx="11348387" cy="1089034"/>
          </a:xfrm>
        </p:spPr>
        <p:txBody>
          <a:bodyPr>
            <a:normAutofit/>
          </a:bodyPr>
          <a:lstStyle/>
          <a:p>
            <a:r>
              <a:rPr lang="en-US" b="1"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The Essenes</a:t>
            </a:r>
            <a:endParaRPr lang="en-US"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endParaRPr>
          </a:p>
        </p:txBody>
      </p:sp>
      <p:sp>
        <p:nvSpPr>
          <p:cNvPr id="3" name="Content Placeholder 2"/>
          <p:cNvSpPr>
            <a:spLocks noGrp="1"/>
          </p:cNvSpPr>
          <p:nvPr>
            <p:ph idx="1"/>
          </p:nvPr>
        </p:nvSpPr>
        <p:spPr>
          <a:xfrm>
            <a:off x="340179" y="1050877"/>
            <a:ext cx="11497994" cy="5991368"/>
          </a:xfrm>
        </p:spPr>
        <p:txBody>
          <a:bodyPr>
            <a:normAutofit/>
          </a:bodyPr>
          <a:lstStyle/>
          <a:p>
            <a:pPr marL="231775" lvl="1" indent="-231775"/>
            <a:r>
              <a:rPr lang="en-US" sz="3600" dirty="0">
                <a:solidFill>
                  <a:schemeClr val="bg1"/>
                </a:solidFill>
                <a:cs typeface="Arial" panose="020B0604020202020204" pitchFamily="34" charset="0"/>
              </a:rPr>
              <a:t>Little is known about the Essenes outside of a mention by Josephus and what archaeologists have uncovered at what </a:t>
            </a:r>
            <a:r>
              <a:rPr lang="en-US" sz="3600" b="1" i="1" dirty="0">
                <a:solidFill>
                  <a:schemeClr val="bg1"/>
                </a:solidFill>
                <a:cs typeface="Arial" panose="020B0604020202020204" pitchFamily="34" charset="0"/>
              </a:rPr>
              <a:t>appears to be </a:t>
            </a:r>
            <a:r>
              <a:rPr lang="en-US" sz="3600" dirty="0">
                <a:solidFill>
                  <a:schemeClr val="bg1"/>
                </a:solidFill>
                <a:cs typeface="Arial" panose="020B0604020202020204" pitchFamily="34" charset="0"/>
              </a:rPr>
              <a:t>the site of an Essene commune at Qumran</a:t>
            </a:r>
            <a:r>
              <a:rPr lang="en-US" sz="3200" dirty="0">
                <a:solidFill>
                  <a:schemeClr val="bg1"/>
                </a:solidFill>
                <a:cs typeface="Arial" panose="020B0604020202020204" pitchFamily="34" charset="0"/>
              </a:rPr>
              <a:t>.</a:t>
            </a:r>
          </a:p>
          <a:p>
            <a:pPr marL="630238" lvl="2" indent="-346075"/>
            <a:r>
              <a:rPr lang="en-US" sz="3200" b="1" i="1" dirty="0">
                <a:solidFill>
                  <a:schemeClr val="accent4">
                    <a:lumMod val="60000"/>
                    <a:lumOff val="40000"/>
                  </a:schemeClr>
                </a:solidFill>
                <a:cs typeface="Arial" panose="020B0604020202020204" pitchFamily="34" charset="0"/>
              </a:rPr>
              <a:t>They lived in secluded communes sharing their possessions.</a:t>
            </a:r>
          </a:p>
          <a:p>
            <a:pPr marL="630238" lvl="2" indent="-346075"/>
            <a:r>
              <a:rPr lang="en-US" sz="3200" b="1" i="1" dirty="0">
                <a:solidFill>
                  <a:schemeClr val="accent4">
                    <a:lumMod val="60000"/>
                    <a:lumOff val="40000"/>
                  </a:schemeClr>
                </a:solidFill>
                <a:cs typeface="Arial" panose="020B0604020202020204" pitchFamily="34" charset="0"/>
              </a:rPr>
              <a:t>They were restrained and sober, and they rejected all oaths.</a:t>
            </a:r>
          </a:p>
          <a:p>
            <a:pPr marL="630238" lvl="2" indent="-346075"/>
            <a:r>
              <a:rPr lang="en-US" sz="3200" b="1" i="1" dirty="0">
                <a:solidFill>
                  <a:schemeClr val="accent4">
                    <a:lumMod val="60000"/>
                    <a:lumOff val="40000"/>
                  </a:schemeClr>
                </a:solidFill>
                <a:cs typeface="Arial" panose="020B0604020202020204" pitchFamily="34" charset="0"/>
              </a:rPr>
              <a:t>Otherwise, many of their main doctrines were similar to the Pharisees.</a:t>
            </a:r>
          </a:p>
          <a:p>
            <a:pPr marL="630238" lvl="2" indent="-346075"/>
            <a:r>
              <a:rPr lang="en-US" sz="3200" b="1" i="1" dirty="0">
                <a:solidFill>
                  <a:schemeClr val="accent4">
                    <a:lumMod val="60000"/>
                    <a:lumOff val="40000"/>
                  </a:schemeClr>
                </a:solidFill>
                <a:cs typeface="Arial" panose="020B0604020202020204" pitchFamily="34" charset="0"/>
              </a:rPr>
              <a:t>They are not mentioned in the gospels.</a:t>
            </a:r>
          </a:p>
          <a:p>
            <a:pPr marL="231775" lvl="1" indent="-231775"/>
            <a:r>
              <a:rPr lang="en-US" sz="3600" dirty="0">
                <a:solidFill>
                  <a:schemeClr val="bg1"/>
                </a:solidFill>
                <a:cs typeface="Arial" panose="020B0604020202020204" pitchFamily="34" charset="0"/>
              </a:rPr>
              <a:t>Both Philo and Josephus indicate that there were about 4,000 of them in the first century.</a:t>
            </a:r>
          </a:p>
          <a:p>
            <a:pPr marL="457200" lvl="1" indent="-457200"/>
            <a:endParaRPr lang="en-US" sz="2800" dirty="0">
              <a:solidFill>
                <a:schemeClr val="accent4">
                  <a:lumMod val="20000"/>
                  <a:lumOff val="80000"/>
                </a:schemeClr>
              </a:solidFill>
              <a:latin typeface="Arial" panose="020B0604020202020204" pitchFamily="34" charset="0"/>
              <a:cs typeface="Arial" panose="020B0604020202020204" pitchFamily="34" charset="0"/>
            </a:endParaRPr>
          </a:p>
          <a:p>
            <a:endParaRPr lang="en-US" sz="3200" dirty="0">
              <a:solidFill>
                <a:schemeClr val="accent4">
                  <a:lumMod val="20000"/>
                  <a:lumOff val="80000"/>
                </a:schemeClr>
              </a:solidFill>
            </a:endParaRPr>
          </a:p>
          <a:p>
            <a:pPr lvl="1"/>
            <a:endParaRPr lang="en-US" sz="3200" dirty="0">
              <a:solidFill>
                <a:schemeClr val="accent4">
                  <a:lumMod val="20000"/>
                  <a:lumOff val="80000"/>
                </a:schemeClr>
              </a:solidFill>
            </a:endParaRPr>
          </a:p>
        </p:txBody>
      </p:sp>
    </p:spTree>
    <p:extLst>
      <p:ext uri="{BB962C8B-B14F-4D97-AF65-F5344CB8AC3E}">
        <p14:creationId xmlns:p14="http://schemas.microsoft.com/office/powerpoint/2010/main" val="69989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0542" b="3"/>
          <a:stretch/>
        </p:blipFill>
        <p:spPr>
          <a:xfrm>
            <a:off x="572442" y="477009"/>
            <a:ext cx="6757506" cy="5665221"/>
          </a:xfrm>
          <a:prstGeom prst="rect">
            <a:avLst/>
          </a:prstGeom>
        </p:spPr>
      </p:pic>
      <p:pic>
        <p:nvPicPr>
          <p:cNvPr id="7" name="Content Placeholder 3"/>
          <p:cNvPicPr>
            <a:picLocks noChangeAspect="1"/>
          </p:cNvPicPr>
          <p:nvPr/>
        </p:nvPicPr>
        <p:blipFill rotWithShape="1">
          <a:blip r:embed="rId4"/>
          <a:srcRect t="7143" b="17456"/>
          <a:stretch/>
        </p:blipFill>
        <p:spPr>
          <a:xfrm>
            <a:off x="6189339" y="3318387"/>
            <a:ext cx="5652637" cy="3196591"/>
          </a:xfrm>
          <a:prstGeom prst="rect">
            <a:avLst/>
          </a:prstGeom>
        </p:spPr>
      </p:pic>
      <p:sp>
        <p:nvSpPr>
          <p:cNvPr id="2" name="Title 1"/>
          <p:cNvSpPr>
            <a:spLocks noGrp="1"/>
          </p:cNvSpPr>
          <p:nvPr>
            <p:ph type="title"/>
          </p:nvPr>
        </p:nvSpPr>
        <p:spPr>
          <a:xfrm>
            <a:off x="7995763" y="640262"/>
            <a:ext cx="3846214" cy="1344975"/>
          </a:xfrm>
        </p:spPr>
        <p:txBody>
          <a:bodyPr>
            <a:normAutofit/>
          </a:bodyPr>
          <a:lstStyle/>
          <a:p>
            <a:r>
              <a:rPr lang="en-US" sz="4000" b="1" dirty="0">
                <a:solidFill>
                  <a:schemeClr val="accent4">
                    <a:lumMod val="20000"/>
                    <a:lumOff val="80000"/>
                  </a:schemeClr>
                </a:solidFill>
                <a:latin typeface="Tempus Sans ITC" panose="04020404030D07020202" pitchFamily="82" charset="0"/>
                <a:cs typeface="Arial" panose="020B0604020202020204" pitchFamily="34" charset="0"/>
              </a:rPr>
              <a:t>Possible Essene Ruins at Qumran</a:t>
            </a:r>
          </a:p>
        </p:txBody>
      </p:sp>
      <p:sp>
        <p:nvSpPr>
          <p:cNvPr id="9" name="Content Placeholder 8"/>
          <p:cNvSpPr>
            <a:spLocks noGrp="1"/>
          </p:cNvSpPr>
          <p:nvPr>
            <p:ph idx="1"/>
          </p:nvPr>
        </p:nvSpPr>
        <p:spPr>
          <a:xfrm>
            <a:off x="7995763" y="1985237"/>
            <a:ext cx="3170905" cy="910906"/>
          </a:xfrm>
        </p:spPr>
        <p:txBody>
          <a:bodyPr>
            <a:noAutofit/>
          </a:bodyPr>
          <a:lstStyle/>
          <a:p>
            <a:pPr marL="0" indent="0">
              <a:buNone/>
            </a:pPr>
            <a:r>
              <a:rPr lang="en-US" i="1" dirty="0">
                <a:solidFill>
                  <a:schemeClr val="bg1"/>
                </a:solidFill>
              </a:rPr>
              <a:t>At LEFT: Ritual Bath</a:t>
            </a:r>
          </a:p>
          <a:p>
            <a:pPr marL="0" indent="0">
              <a:buNone/>
            </a:pPr>
            <a:r>
              <a:rPr lang="en-US" i="1" dirty="0">
                <a:solidFill>
                  <a:schemeClr val="bg1"/>
                </a:solidFill>
              </a:rPr>
              <a:t>BELOW: Kiln</a:t>
            </a:r>
          </a:p>
        </p:txBody>
      </p:sp>
    </p:spTree>
    <p:extLst>
      <p:ext uri="{BB962C8B-B14F-4D97-AF65-F5344CB8AC3E}">
        <p14:creationId xmlns:p14="http://schemas.microsoft.com/office/powerpoint/2010/main" val="68858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5B905A-3D68-4404-B3D9-AC7B26E2F89F}"/>
              </a:ext>
            </a:extLst>
          </p:cNvPr>
          <p:cNvSpPr>
            <a:spLocks noGrp="1"/>
          </p:cNvSpPr>
          <p:nvPr>
            <p:ph type="title"/>
          </p:nvPr>
        </p:nvSpPr>
        <p:spPr>
          <a:xfrm>
            <a:off x="427749" y="208987"/>
            <a:ext cx="4150576" cy="1328153"/>
          </a:xfrm>
        </p:spPr>
        <p:txBody>
          <a:bodyPr vert="horz" lIns="91440" tIns="45720" rIns="91440" bIns="45720" rtlCol="0" anchor="b">
            <a:normAutofit/>
          </a:bodyPr>
          <a:lstStyle/>
          <a:p>
            <a:pPr algn="ctr"/>
            <a:r>
              <a:rPr lang="en-US" sz="4000" kern="1200" dirty="0">
                <a:solidFill>
                  <a:srgbClr val="FFFFFF"/>
                </a:solidFill>
                <a:latin typeface="Tempus Sans ITC" panose="04020404030D07020202" pitchFamily="82" charset="0"/>
              </a:rPr>
              <a:t>Qumran Caves &amp;  Wadi Qumran</a:t>
            </a: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40892FBF-00BF-4F17-8E52-E8C9A58FD2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400"/>
          <a:stretch/>
        </p:blipFill>
        <p:spPr bwMode="auto">
          <a:xfrm>
            <a:off x="4864608" y="321177"/>
            <a:ext cx="7150608" cy="6179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291C3839-D3F8-4975-A8ED-CE588BC322C5}"/>
              </a:ext>
            </a:extLst>
          </p:cNvPr>
          <p:cNvSpPr>
            <a:spLocks noGrp="1"/>
          </p:cNvSpPr>
          <p:nvPr>
            <p:ph idx="1"/>
          </p:nvPr>
        </p:nvSpPr>
        <p:spPr>
          <a:xfrm>
            <a:off x="518615" y="1647858"/>
            <a:ext cx="3968846" cy="4742153"/>
          </a:xfrm>
          <a:solidFill>
            <a:schemeClr val="tx1">
              <a:lumMod val="75000"/>
              <a:lumOff val="25000"/>
            </a:schemeClr>
          </a:solidFill>
        </p:spPr>
        <p:txBody>
          <a:bodyPr vert="horz" lIns="91440" tIns="45720" rIns="91440" bIns="45720" rtlCol="0">
            <a:normAutofit lnSpcReduction="10000"/>
          </a:bodyPr>
          <a:lstStyle/>
          <a:p>
            <a:pPr marL="0" indent="0" algn="ctr">
              <a:buNone/>
            </a:pPr>
            <a:r>
              <a:rPr lang="en-US" kern="1200" dirty="0">
                <a:solidFill>
                  <a:srgbClr val="FFFFFF"/>
                </a:solidFill>
                <a:latin typeface="+mn-lt"/>
                <a:ea typeface="+mn-ea"/>
                <a:cs typeface="+mn-cs"/>
              </a:rPr>
              <a:t>The majority of the Dead Sea Scrolls were discovered in caves adjacent to the Qumran settlement.  </a:t>
            </a:r>
          </a:p>
          <a:p>
            <a:pPr marL="0" indent="0" algn="ctr">
              <a:buNone/>
            </a:pPr>
            <a:r>
              <a:rPr lang="en-US" kern="1200" dirty="0">
                <a:solidFill>
                  <a:srgbClr val="FFFFFF"/>
                </a:solidFill>
                <a:latin typeface="+mn-lt"/>
                <a:ea typeface="+mn-ea"/>
                <a:cs typeface="+mn-cs"/>
              </a:rPr>
              <a:t>The Scrolls are mainly copies of religious writings and Bible texts that date from the 3</a:t>
            </a:r>
            <a:r>
              <a:rPr lang="en-US" kern="1200" baseline="30000" dirty="0">
                <a:solidFill>
                  <a:srgbClr val="FFFFFF"/>
                </a:solidFill>
                <a:latin typeface="+mn-lt"/>
                <a:ea typeface="+mn-ea"/>
                <a:cs typeface="+mn-cs"/>
              </a:rPr>
              <a:t>rd</a:t>
            </a:r>
            <a:r>
              <a:rPr lang="en-US" kern="1200" dirty="0">
                <a:solidFill>
                  <a:srgbClr val="FFFFFF"/>
                </a:solidFill>
                <a:latin typeface="+mn-lt"/>
                <a:ea typeface="+mn-ea"/>
                <a:cs typeface="+mn-cs"/>
              </a:rPr>
              <a:t> century B.C. to the 1</a:t>
            </a:r>
            <a:r>
              <a:rPr lang="en-US" kern="1200" baseline="30000" dirty="0">
                <a:solidFill>
                  <a:srgbClr val="FFFFFF"/>
                </a:solidFill>
                <a:latin typeface="+mn-lt"/>
                <a:ea typeface="+mn-ea"/>
                <a:cs typeface="+mn-cs"/>
              </a:rPr>
              <a:t>st</a:t>
            </a:r>
            <a:r>
              <a:rPr lang="en-US" kern="1200" dirty="0">
                <a:solidFill>
                  <a:srgbClr val="FFFFFF"/>
                </a:solidFill>
                <a:latin typeface="+mn-lt"/>
                <a:ea typeface="+mn-ea"/>
                <a:cs typeface="+mn-cs"/>
              </a:rPr>
              <a:t> century A.D.  They </a:t>
            </a:r>
            <a:r>
              <a:rPr lang="en-US" b="1" kern="1200" dirty="0">
                <a:solidFill>
                  <a:srgbClr val="FFFFFF"/>
                </a:solidFill>
                <a:latin typeface="+mn-lt"/>
                <a:ea typeface="+mn-ea"/>
                <a:cs typeface="+mn-cs"/>
              </a:rPr>
              <a:t>MAY</a:t>
            </a:r>
            <a:r>
              <a:rPr lang="en-US" kern="1200" dirty="0">
                <a:solidFill>
                  <a:srgbClr val="FFFFFF"/>
                </a:solidFill>
                <a:latin typeface="+mn-lt"/>
                <a:ea typeface="+mn-ea"/>
                <a:cs typeface="+mn-cs"/>
              </a:rPr>
              <a:t> have been produced and preserved by the Essenes.</a:t>
            </a:r>
          </a:p>
        </p:txBody>
      </p:sp>
    </p:spTree>
    <p:extLst>
      <p:ext uri="{BB962C8B-B14F-4D97-AF65-F5344CB8AC3E}">
        <p14:creationId xmlns:p14="http://schemas.microsoft.com/office/powerpoint/2010/main" val="385285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3827" y="139266"/>
            <a:ext cx="11348387" cy="1089034"/>
          </a:xfrm>
        </p:spPr>
        <p:txBody>
          <a:bodyPr>
            <a:normAutofit/>
          </a:bodyPr>
          <a:lstStyle/>
          <a:p>
            <a:r>
              <a:rPr lang="en-US" b="1"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The Zealots</a:t>
            </a:r>
            <a:endParaRPr lang="en-US"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endParaRPr>
          </a:p>
        </p:txBody>
      </p:sp>
      <p:sp>
        <p:nvSpPr>
          <p:cNvPr id="3" name="Content Placeholder 2"/>
          <p:cNvSpPr>
            <a:spLocks noGrp="1"/>
          </p:cNvSpPr>
          <p:nvPr>
            <p:ph idx="1"/>
          </p:nvPr>
        </p:nvSpPr>
        <p:spPr>
          <a:xfrm>
            <a:off x="340179" y="1050877"/>
            <a:ext cx="11710794" cy="5895831"/>
          </a:xfrm>
        </p:spPr>
        <p:txBody>
          <a:bodyPr>
            <a:normAutofit/>
          </a:bodyPr>
          <a:lstStyle/>
          <a:p>
            <a:pPr marL="231775" lvl="1" indent="-231775"/>
            <a:r>
              <a:rPr lang="en-US" sz="3600" dirty="0">
                <a:solidFill>
                  <a:schemeClr val="bg1"/>
                </a:solidFill>
                <a:cs typeface="Arial" panose="020B0604020202020204" pitchFamily="34" charset="0"/>
              </a:rPr>
              <a:t>Objected to God’s people being ruled by Gentiles, and so </a:t>
            </a:r>
            <a:r>
              <a:rPr lang="en-US" sz="3600" b="1" dirty="0">
                <a:solidFill>
                  <a:schemeClr val="bg1"/>
                </a:solidFill>
                <a:cs typeface="Arial" panose="020B0604020202020204" pitchFamily="34" charset="0"/>
              </a:rPr>
              <a:t>desired to overthrow Roman rule </a:t>
            </a:r>
            <a:r>
              <a:rPr lang="en-US" sz="3600" dirty="0">
                <a:solidFill>
                  <a:schemeClr val="bg1"/>
                </a:solidFill>
                <a:cs typeface="Arial" panose="020B0604020202020204" pitchFamily="34" charset="0"/>
              </a:rPr>
              <a:t>by force.</a:t>
            </a:r>
          </a:p>
          <a:p>
            <a:pPr marL="231775" lvl="1" indent="-231775"/>
            <a:r>
              <a:rPr lang="en-US" sz="3600" dirty="0">
                <a:solidFill>
                  <a:schemeClr val="bg1"/>
                </a:solidFill>
                <a:cs typeface="Arial" panose="020B0604020202020204" pitchFamily="34" charset="0"/>
              </a:rPr>
              <a:t>Began in AD 6 when Judas the Galilean and </a:t>
            </a:r>
            <a:r>
              <a:rPr lang="en-US" sz="3600" dirty="0" err="1">
                <a:solidFill>
                  <a:schemeClr val="bg1"/>
                </a:solidFill>
                <a:cs typeface="Arial" panose="020B0604020202020204" pitchFamily="34" charset="0"/>
              </a:rPr>
              <a:t>Zadduk</a:t>
            </a:r>
            <a:r>
              <a:rPr lang="en-US" sz="3600" dirty="0">
                <a:solidFill>
                  <a:schemeClr val="bg1"/>
                </a:solidFill>
                <a:cs typeface="Arial" panose="020B0604020202020204" pitchFamily="34" charset="0"/>
              </a:rPr>
              <a:t> the Pharisee rebelled against Rome.</a:t>
            </a:r>
          </a:p>
          <a:p>
            <a:pPr marL="231775" lvl="1" indent="-231775"/>
            <a:r>
              <a:rPr lang="en-US" sz="3600" dirty="0">
                <a:solidFill>
                  <a:schemeClr val="bg1"/>
                </a:solidFill>
                <a:cs typeface="Arial" panose="020B0604020202020204" pitchFamily="34" charset="0"/>
              </a:rPr>
              <a:t>They refused to pay taxes to Rome and regarded loyalty to Caesar as a sin.</a:t>
            </a:r>
          </a:p>
          <a:p>
            <a:pPr marL="231775" lvl="1" indent="-231775"/>
            <a:r>
              <a:rPr lang="en-US" sz="3600" dirty="0">
                <a:solidFill>
                  <a:schemeClr val="bg1"/>
                </a:solidFill>
                <a:cs typeface="Arial" panose="020B0604020202020204" pitchFamily="34" charset="0"/>
              </a:rPr>
              <a:t>Simon the Zealot or Canaanite (Aramaic for “zealot”) became a disciple of Christ (Luke 6:15; Acts 1:13; Mark 3:18)</a:t>
            </a:r>
          </a:p>
          <a:p>
            <a:pPr marL="688975" lvl="2" indent="-231775"/>
            <a:r>
              <a:rPr lang="en-US" sz="3200" b="1" i="1" dirty="0">
                <a:solidFill>
                  <a:schemeClr val="accent4">
                    <a:lumMod val="60000"/>
                    <a:lumOff val="40000"/>
                  </a:schemeClr>
                </a:solidFill>
                <a:cs typeface="Arial" panose="020B0604020202020204" pitchFamily="34" charset="0"/>
              </a:rPr>
              <a:t>Prior to doing so, he would have been a mortal enemy of Matthew the tax collector</a:t>
            </a:r>
            <a:r>
              <a:rPr lang="en-US" sz="3200" i="1" dirty="0">
                <a:solidFill>
                  <a:schemeClr val="accent4">
                    <a:lumMod val="60000"/>
                    <a:lumOff val="40000"/>
                  </a:schemeClr>
                </a:solidFill>
                <a:cs typeface="Arial" panose="020B0604020202020204" pitchFamily="34" charset="0"/>
              </a:rPr>
              <a:t>.</a:t>
            </a:r>
          </a:p>
          <a:p>
            <a:pPr marL="1371600" lvl="3" indent="-457200"/>
            <a:endParaRPr lang="en-US" sz="2600" dirty="0">
              <a:solidFill>
                <a:schemeClr val="accent4">
                  <a:lumMod val="20000"/>
                  <a:lumOff val="80000"/>
                </a:schemeClr>
              </a:solidFill>
              <a:latin typeface="Arial" panose="020B0604020202020204" pitchFamily="34" charset="0"/>
              <a:cs typeface="Arial" panose="020B0604020202020204" pitchFamily="34" charset="0"/>
            </a:endParaRPr>
          </a:p>
          <a:p>
            <a:pPr marL="457200" lvl="1" indent="-457200"/>
            <a:endParaRPr lang="en-US" sz="2800" dirty="0">
              <a:solidFill>
                <a:schemeClr val="accent4">
                  <a:lumMod val="20000"/>
                  <a:lumOff val="80000"/>
                </a:schemeClr>
              </a:solidFill>
              <a:latin typeface="Arial" panose="020B0604020202020204" pitchFamily="34" charset="0"/>
              <a:cs typeface="Arial" panose="020B0604020202020204" pitchFamily="34" charset="0"/>
            </a:endParaRPr>
          </a:p>
          <a:p>
            <a:endParaRPr lang="en-US" sz="3200" dirty="0">
              <a:solidFill>
                <a:schemeClr val="accent4">
                  <a:lumMod val="20000"/>
                  <a:lumOff val="80000"/>
                </a:schemeClr>
              </a:solidFill>
            </a:endParaRPr>
          </a:p>
          <a:p>
            <a:pPr lvl="1"/>
            <a:endParaRPr lang="en-US" sz="3200" dirty="0">
              <a:solidFill>
                <a:schemeClr val="accent4">
                  <a:lumMod val="20000"/>
                  <a:lumOff val="80000"/>
                </a:schemeClr>
              </a:solidFill>
            </a:endParaRPr>
          </a:p>
        </p:txBody>
      </p:sp>
    </p:spTree>
    <p:extLst>
      <p:ext uri="{BB962C8B-B14F-4D97-AF65-F5344CB8AC3E}">
        <p14:creationId xmlns:p14="http://schemas.microsoft.com/office/powerpoint/2010/main" val="135853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3827" y="139266"/>
            <a:ext cx="11348387" cy="1089034"/>
          </a:xfrm>
        </p:spPr>
        <p:txBody>
          <a:bodyPr>
            <a:normAutofit/>
          </a:bodyPr>
          <a:lstStyle/>
          <a:p>
            <a:r>
              <a:rPr lang="en-US" b="1"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The </a:t>
            </a:r>
            <a:r>
              <a:rPr lang="en-US" b="1" dirty="0" err="1">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Herodians</a:t>
            </a:r>
            <a:endParaRPr lang="en-US"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endParaRPr>
          </a:p>
        </p:txBody>
      </p:sp>
      <p:sp>
        <p:nvSpPr>
          <p:cNvPr id="3" name="Content Placeholder 2"/>
          <p:cNvSpPr>
            <a:spLocks noGrp="1"/>
          </p:cNvSpPr>
          <p:nvPr>
            <p:ph idx="1"/>
          </p:nvPr>
        </p:nvSpPr>
        <p:spPr>
          <a:xfrm>
            <a:off x="340179" y="1050877"/>
            <a:ext cx="11710794" cy="5895831"/>
          </a:xfrm>
        </p:spPr>
        <p:txBody>
          <a:bodyPr>
            <a:normAutofit/>
          </a:bodyPr>
          <a:lstStyle/>
          <a:p>
            <a:pPr marL="231775" lvl="1" indent="-231775"/>
            <a:r>
              <a:rPr lang="en-US" sz="3600" dirty="0">
                <a:solidFill>
                  <a:schemeClr val="bg1"/>
                </a:solidFill>
                <a:cs typeface="Arial" panose="020B0604020202020204" pitchFamily="34" charset="0"/>
              </a:rPr>
              <a:t>A small group of politically minded Jews. Connected to the Sadducees, “who supported the Herodian dynasty, and by implication, the Roman rule which had put the </a:t>
            </a:r>
            <a:r>
              <a:rPr lang="en-US" sz="3600" dirty="0" err="1">
                <a:solidFill>
                  <a:schemeClr val="bg1"/>
                </a:solidFill>
                <a:cs typeface="Arial" panose="020B0604020202020204" pitchFamily="34" charset="0"/>
              </a:rPr>
              <a:t>Herods</a:t>
            </a:r>
            <a:r>
              <a:rPr lang="en-US" sz="3600" dirty="0">
                <a:solidFill>
                  <a:schemeClr val="bg1"/>
                </a:solidFill>
                <a:cs typeface="Arial" panose="020B0604020202020204" pitchFamily="34" charset="0"/>
              </a:rPr>
              <a:t> in power” (Gundry).</a:t>
            </a:r>
            <a:endParaRPr lang="en-US" sz="3200" i="1" dirty="0">
              <a:solidFill>
                <a:schemeClr val="bg1"/>
              </a:solidFill>
              <a:cs typeface="Arial" panose="020B0604020202020204" pitchFamily="34" charset="0"/>
            </a:endParaRPr>
          </a:p>
          <a:p>
            <a:pPr marL="1371600" lvl="3" indent="-457200"/>
            <a:endParaRPr lang="en-US" sz="2600" dirty="0">
              <a:solidFill>
                <a:schemeClr val="accent4">
                  <a:lumMod val="20000"/>
                  <a:lumOff val="80000"/>
                </a:schemeClr>
              </a:solidFill>
              <a:latin typeface="Arial" panose="020B0604020202020204" pitchFamily="34" charset="0"/>
              <a:cs typeface="Arial" panose="020B0604020202020204" pitchFamily="34" charset="0"/>
            </a:endParaRPr>
          </a:p>
          <a:p>
            <a:pPr marL="457200" lvl="1" indent="-457200"/>
            <a:endParaRPr lang="en-US" sz="2800" dirty="0">
              <a:solidFill>
                <a:schemeClr val="accent4">
                  <a:lumMod val="20000"/>
                  <a:lumOff val="80000"/>
                </a:schemeClr>
              </a:solidFill>
              <a:latin typeface="Arial" panose="020B0604020202020204" pitchFamily="34" charset="0"/>
              <a:cs typeface="Arial" panose="020B0604020202020204" pitchFamily="34" charset="0"/>
            </a:endParaRPr>
          </a:p>
          <a:p>
            <a:endParaRPr lang="en-US" sz="3200" dirty="0">
              <a:solidFill>
                <a:schemeClr val="accent4">
                  <a:lumMod val="20000"/>
                  <a:lumOff val="80000"/>
                </a:schemeClr>
              </a:solidFill>
            </a:endParaRPr>
          </a:p>
          <a:p>
            <a:pPr lvl="1"/>
            <a:endParaRPr lang="en-US" sz="3200" dirty="0">
              <a:solidFill>
                <a:schemeClr val="accent4">
                  <a:lumMod val="20000"/>
                  <a:lumOff val="80000"/>
                </a:schemeClr>
              </a:solidFill>
            </a:endParaRPr>
          </a:p>
        </p:txBody>
      </p:sp>
    </p:spTree>
    <p:extLst>
      <p:ext uri="{BB962C8B-B14F-4D97-AF65-F5344CB8AC3E}">
        <p14:creationId xmlns:p14="http://schemas.microsoft.com/office/powerpoint/2010/main" val="198371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a:extLst>
              <a:ext uri="{FF2B5EF4-FFF2-40B4-BE49-F238E27FC236}">
                <a16:creationId xmlns:a16="http://schemas.microsoft.com/office/drawing/2014/main" id="{BDDB95CE-DA2F-4BB6-936D-9FB69A2983E9}"/>
              </a:ext>
            </a:extLst>
          </p:cNvPr>
          <p:cNvSpPr txBox="1">
            <a:spLocks noChangeArrowheads="1"/>
          </p:cNvSpPr>
          <p:nvPr/>
        </p:nvSpPr>
        <p:spPr bwMode="auto">
          <a:xfrm>
            <a:off x="1905000" y="365125"/>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prstClr val="white"/>
                </a:solidFill>
                <a:effectLst/>
                <a:uLnTx/>
                <a:uFillTx/>
                <a:latin typeface="Tempus Sans ITC" panose="04020404030D07020202" pitchFamily="82" charset="0"/>
                <a:ea typeface="+mn-ea"/>
                <a:cs typeface="+mn-cs"/>
              </a:rPr>
              <a:t>Jewish/Roman History</a:t>
            </a:r>
          </a:p>
        </p:txBody>
      </p:sp>
      <p:sp>
        <p:nvSpPr>
          <p:cNvPr id="158724" name="Rectangle 4">
            <a:extLst>
              <a:ext uri="{FF2B5EF4-FFF2-40B4-BE49-F238E27FC236}">
                <a16:creationId xmlns:a16="http://schemas.microsoft.com/office/drawing/2014/main" id="{ACD888BF-2389-4898-8A39-A76E3607EB83}"/>
              </a:ext>
            </a:extLst>
          </p:cNvPr>
          <p:cNvSpPr>
            <a:spLocks noChangeArrowheads="1"/>
          </p:cNvSpPr>
          <p:nvPr/>
        </p:nvSpPr>
        <p:spPr bwMode="auto">
          <a:xfrm>
            <a:off x="457200" y="1295400"/>
            <a:ext cx="11277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8572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20015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marR="0" lvl="0" indent="-4572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altLang="en-US" sz="3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In the wake of the demise of Antiochus IV and the end of Syrian domination, the high </a:t>
            </a:r>
            <a:r>
              <a:rPr kumimoji="0" lang="en-US" altLang="en-US" sz="3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priesthood</a:t>
            </a:r>
            <a:r>
              <a:rPr kumimoji="0" lang="en-US" altLang="en-US" sz="3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falls to the descendants of the </a:t>
            </a:r>
            <a:r>
              <a:rPr kumimoji="0" lang="en-US" altLang="en-US" sz="3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Maccabees </a:t>
            </a:r>
            <a:r>
              <a:rPr kumimoji="0" lang="en-US" altLang="en-US" sz="3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Wingdings" panose="05000000000000000000" pitchFamily="2" charset="2"/>
              </a:rPr>
              <a:t> </a:t>
            </a:r>
            <a:r>
              <a:rPr kumimoji="0" lang="en-US" altLang="en-US" sz="3200" b="1"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Arial" panose="020B0604020202020204" pitchFamily="34" charset="0"/>
                <a:sym typeface="Wingdings" panose="05000000000000000000" pitchFamily="2" charset="2"/>
              </a:rPr>
              <a:t>Simon</a:t>
            </a:r>
            <a:r>
              <a:rPr kumimoji="0" lang="en-US" altLang="en-US" sz="3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Wingdings" panose="05000000000000000000" pitchFamily="2" charset="2"/>
              </a:rPr>
              <a:t>  </a:t>
            </a:r>
            <a:r>
              <a:rPr kumimoji="0" lang="en-US" altLang="en-US" sz="32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Arial" panose="020B0604020202020204" pitchFamily="34" charset="0"/>
                <a:sym typeface="Wingdings" panose="05000000000000000000" pitchFamily="2" charset="2"/>
              </a:rPr>
              <a:t>John Hyrcanus.</a:t>
            </a:r>
            <a:endParaRPr kumimoji="0" lang="en-US" altLang="en-US" sz="32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Arial" panose="020B0604020202020204" pitchFamily="34" charset="0"/>
            </a:endParaRPr>
          </a:p>
          <a:p>
            <a:pPr marL="457200" marR="0" lvl="0" indent="-457200" algn="l" defTabSz="4572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3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Meanwhile, Julius Caesar enters onto the stage of history.</a:t>
            </a:r>
          </a:p>
          <a:p>
            <a:pPr marL="857250" marR="0" lvl="1" indent="-285750" algn="l" defTabSz="4572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3000" b="1" i="1"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He becomes a dominant Roman military figure, a rival of Pompey’s, eventually challenging and defeating Pompey in 48 BC at Pharsalus.</a:t>
            </a:r>
          </a:p>
          <a:p>
            <a:pPr marL="857250" marR="0" lvl="1" indent="-285750" algn="l" defTabSz="4572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3000" b="1" i="1"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Pompey flees to Egypt, but Caesar follows.</a:t>
            </a:r>
          </a:p>
          <a:p>
            <a:pPr marL="857250" marR="0" lvl="1" indent="-285750" algn="l" defTabSz="4572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3000" b="1" i="1"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Ptolemy assassinates Pompey, but Caesar becomes embroiled in a dynastic struggle between Ptolemy and Cleopatra.  In danger in Egypt, Caesar is rescued by the Idumean ruler Antipater.</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72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7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872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87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4" grpId="0" uiExpand="1"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2">
            <a:extLst>
              <a:ext uri="{FF2B5EF4-FFF2-40B4-BE49-F238E27FC236}">
                <a16:creationId xmlns:a16="http://schemas.microsoft.com/office/drawing/2014/main" id="{EFDC34C6-8DDC-495C-A172-B56685068BEB}"/>
              </a:ext>
            </a:extLst>
          </p:cNvPr>
          <p:cNvSpPr txBox="1">
            <a:spLocks noChangeArrowheads="1"/>
          </p:cNvSpPr>
          <p:nvPr/>
        </p:nvSpPr>
        <p:spPr bwMode="auto">
          <a:xfrm>
            <a:off x="1905000" y="381000"/>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prstClr val="white"/>
                </a:solidFill>
                <a:effectLst/>
                <a:uLnTx/>
                <a:uFillTx/>
                <a:latin typeface="Tempus Sans ITC" panose="04020404030D07020202" pitchFamily="82" charset="0"/>
                <a:ea typeface="+mn-ea"/>
                <a:cs typeface="+mn-cs"/>
              </a:rPr>
              <a:t>Jewish/Roman History</a:t>
            </a:r>
          </a:p>
        </p:txBody>
      </p:sp>
      <p:sp>
        <p:nvSpPr>
          <p:cNvPr id="161796" name="Rectangle 4">
            <a:extLst>
              <a:ext uri="{FF2B5EF4-FFF2-40B4-BE49-F238E27FC236}">
                <a16:creationId xmlns:a16="http://schemas.microsoft.com/office/drawing/2014/main" id="{5BE449DC-829F-4FCC-9A5B-CB5A8B5B45B5}"/>
              </a:ext>
            </a:extLst>
          </p:cNvPr>
          <p:cNvSpPr>
            <a:spLocks noChangeArrowheads="1"/>
          </p:cNvSpPr>
          <p:nvPr/>
        </p:nvSpPr>
        <p:spPr bwMode="auto">
          <a:xfrm>
            <a:off x="228600" y="1143000"/>
            <a:ext cx="119634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8572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20015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marR="0" lvl="0" indent="-457200" algn="l" defTabSz="457200" rtl="0" eaLnBrk="1" fontAlgn="auto" latinLnBrk="0" hangingPunct="1">
              <a:lnSpc>
                <a:spcPct val="100000"/>
              </a:lnSpc>
              <a:spcBef>
                <a:spcPct val="20000"/>
              </a:spcBef>
              <a:spcAft>
                <a:spcPts val="0"/>
              </a:spcAft>
              <a:buClrTx/>
              <a:buSzTx/>
              <a:buFontTx/>
              <a:buChar char="•"/>
              <a:tabLst/>
              <a:defRPr/>
            </a:pPr>
            <a:r>
              <a:rPr kumimoji="0" lang="en-US" altLang="en-US" sz="3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Antipater </a:t>
            </a:r>
            <a:r>
              <a:rPr kumimoji="0" lang="en-US" altLang="en-US" sz="3400" b="1"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(an Idumean)</a:t>
            </a:r>
          </a:p>
          <a:p>
            <a:pPr marL="857250" marR="0" lvl="1" indent="-285750" algn="l"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3000" b="1" i="1"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 –   Named Procurator of Judea by Caesar.</a:t>
            </a:r>
          </a:p>
          <a:p>
            <a:pPr marL="857250" marR="0" lvl="1" indent="-285750" algn="l"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3000" b="1" i="1"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 –   Hyrcanus II re-confirmed as High Priest.</a:t>
            </a:r>
          </a:p>
          <a:p>
            <a:pPr marL="857250" marR="0" lvl="1" indent="-285750" algn="l" defTabSz="457200" rtl="0" eaLnBrk="1" fontAlgn="auto" latinLnBrk="0" hangingPunct="1">
              <a:lnSpc>
                <a:spcPct val="100000"/>
              </a:lnSpc>
              <a:spcBef>
                <a:spcPct val="0"/>
              </a:spcBef>
              <a:spcAft>
                <a:spcPts val="0"/>
              </a:spcAft>
              <a:buClrTx/>
              <a:buSzTx/>
              <a:buFontTx/>
              <a:buNone/>
              <a:tabLst/>
              <a:defRPr/>
            </a:pPr>
            <a:r>
              <a:rPr kumimoji="0" lang="en-US" altLang="en-US" sz="3000" b="1" i="1"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 –   Antipater has 2 sons</a:t>
            </a:r>
          </a:p>
          <a:p>
            <a:pPr marL="1657350" marR="0" lvl="3" indent="-3429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Arial" panose="020B0604020202020204" pitchFamily="34" charset="0"/>
              </a:rPr>
              <a:t>Herod</a:t>
            </a:r>
            <a:r>
              <a:rPr kumimoji="0" lang="en-US" altLang="en-US" sz="3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altLang="en-US" sz="3200" b="0"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(military prefect in Galilee)</a:t>
            </a:r>
            <a:r>
              <a:rPr kumimoji="0" lang="en-US" altLang="en-US" sz="3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p>
          <a:p>
            <a:pPr marL="1657350" marR="0" lvl="3" indent="-3429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3200" b="1" i="0" u="none" strike="noStrike" kern="1200" cap="none" spc="0" normalizeH="0" baseline="0" noProof="0" dirty="0" err="1">
                <a:ln>
                  <a:noFill/>
                </a:ln>
                <a:solidFill>
                  <a:srgbClr val="70AD47">
                    <a:lumMod val="40000"/>
                    <a:lumOff val="60000"/>
                  </a:srgbClr>
                </a:solidFill>
                <a:effectLst/>
                <a:uLnTx/>
                <a:uFillTx/>
                <a:latin typeface="Calibri" panose="020F0502020204030204"/>
                <a:ea typeface="+mn-ea"/>
                <a:cs typeface="Arial" panose="020B0604020202020204" pitchFamily="34" charset="0"/>
              </a:rPr>
              <a:t>Phasael</a:t>
            </a:r>
            <a:r>
              <a:rPr kumimoji="0" lang="en-US" altLang="en-US" sz="32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Arial" panose="020B0604020202020204" pitchFamily="34" charset="0"/>
              </a:rPr>
              <a:t> </a:t>
            </a:r>
            <a:r>
              <a:rPr kumimoji="0" lang="en-US" altLang="en-US" sz="3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altLang="en-US" sz="3200" b="0"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(military prefect in Judea)</a:t>
            </a:r>
            <a:r>
              <a:rPr kumimoji="0" lang="en-US" altLang="en-US" sz="3200" b="1" i="1"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 </a:t>
            </a:r>
          </a:p>
          <a:p>
            <a:pPr marL="1657350" marR="0" lvl="3" indent="-3429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3200" b="1" i="1"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Antipater is poisoned in 43 B.C.</a:t>
            </a:r>
            <a:endParaRPr kumimoji="0" lang="en-US" altLang="en-US" sz="4000" b="0"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463550" marR="0" lvl="0" indent="-463550" algn="l" defTabSz="457200" rtl="0" eaLnBrk="1" fontAlgn="auto" latinLnBrk="0" hangingPunct="1">
              <a:lnSpc>
                <a:spcPct val="100000"/>
              </a:lnSpc>
              <a:spcBef>
                <a:spcPct val="0"/>
              </a:spcBef>
              <a:spcAft>
                <a:spcPts val="0"/>
              </a:spcAft>
              <a:buClrTx/>
              <a:buSzTx/>
              <a:buFontTx/>
              <a:buChar char="•"/>
              <a:tabLst/>
              <a:defRPr/>
            </a:pPr>
            <a:r>
              <a:rPr kumimoji="0" lang="en-US" altLang="en-US" sz="3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Mark Antony</a:t>
            </a:r>
          </a:p>
          <a:p>
            <a:pPr marL="857250" marR="0" lvl="1" indent="-285750" algn="l" defTabSz="457200" rtl="0" eaLnBrk="1" fontAlgn="auto" latinLnBrk="0" hangingPunct="1">
              <a:lnSpc>
                <a:spcPct val="100000"/>
              </a:lnSpc>
              <a:spcBef>
                <a:spcPct val="0"/>
              </a:spcBef>
              <a:spcAft>
                <a:spcPts val="0"/>
              </a:spcAft>
              <a:buClrTx/>
              <a:buSzTx/>
              <a:buFontTx/>
              <a:buChar char="–"/>
              <a:tabLst/>
              <a:defRPr/>
            </a:pPr>
            <a:r>
              <a:rPr kumimoji="0" lang="en-US" altLang="en-US" sz="3000" b="1" i="1"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Caesar is assassinated in 44 B.C. (Ides of March).</a:t>
            </a:r>
          </a:p>
          <a:p>
            <a:pPr marL="857250" marR="0" lvl="1" indent="-285750" algn="l" defTabSz="457200" rtl="0" eaLnBrk="1" fontAlgn="auto" latinLnBrk="0" hangingPunct="1">
              <a:lnSpc>
                <a:spcPct val="100000"/>
              </a:lnSpc>
              <a:spcBef>
                <a:spcPct val="0"/>
              </a:spcBef>
              <a:spcAft>
                <a:spcPts val="0"/>
              </a:spcAft>
              <a:buClrTx/>
              <a:buSzTx/>
              <a:buFontTx/>
              <a:buChar char="–"/>
              <a:tabLst/>
              <a:defRPr/>
            </a:pPr>
            <a:r>
              <a:rPr kumimoji="0" lang="en-US" altLang="en-US" sz="3000" b="1" i="1"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Mark Antony &amp; Octavian (Caesar’s nephew) defeat the conspirators.</a:t>
            </a:r>
          </a:p>
          <a:p>
            <a:pPr marL="857250" marR="0" lvl="1" indent="-285750" algn="l" defTabSz="457200" rtl="0" eaLnBrk="1" fontAlgn="auto" latinLnBrk="0" hangingPunct="1">
              <a:lnSpc>
                <a:spcPct val="100000"/>
              </a:lnSpc>
              <a:spcBef>
                <a:spcPct val="0"/>
              </a:spcBef>
              <a:spcAft>
                <a:spcPts val="0"/>
              </a:spcAft>
              <a:buClrTx/>
              <a:buSzTx/>
              <a:buFontTx/>
              <a:buChar char="–"/>
              <a:tabLst/>
              <a:defRPr/>
            </a:pPr>
            <a:r>
              <a:rPr kumimoji="0" lang="en-US" altLang="en-US" sz="3000" b="1" i="1"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Mark Antony controls Judea</a:t>
            </a:r>
            <a:r>
              <a:rPr kumimoji="0" lang="en-US" altLang="en-US" sz="2800" b="0" i="1"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Arial" panose="020B0604020202020204" pitchFamily="34" charset="0"/>
              </a:rPr>
              <a:t>.</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1796">
                                            <p:txEl>
                                              <p:pRg st="0" end="0"/>
                                            </p:txEl>
                                          </p:spTgt>
                                        </p:tgtEl>
                                        <p:attrNameLst>
                                          <p:attrName>style.visibility</p:attrName>
                                        </p:attrNameLst>
                                      </p:cBhvr>
                                      <p:to>
                                        <p:strVal val="visible"/>
                                      </p:to>
                                    </p:set>
                                    <p:animEffect transition="in" filter="fade">
                                      <p:cBhvr>
                                        <p:cTn id="7" dur="1000"/>
                                        <p:tgtEl>
                                          <p:spTgt spid="161796">
                                            <p:txEl>
                                              <p:pRg st="0" end="0"/>
                                            </p:txEl>
                                          </p:spTgt>
                                        </p:tgtEl>
                                      </p:cBhvr>
                                    </p:animEffect>
                                    <p:anim calcmode="lin" valueType="num">
                                      <p:cBhvr>
                                        <p:cTn id="8" dur="1000" fill="hold"/>
                                        <p:tgtEl>
                                          <p:spTgt spid="16179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179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1796">
                                            <p:txEl>
                                              <p:pRg st="1" end="1"/>
                                            </p:txEl>
                                          </p:spTgt>
                                        </p:tgtEl>
                                        <p:attrNameLst>
                                          <p:attrName>style.visibility</p:attrName>
                                        </p:attrNameLst>
                                      </p:cBhvr>
                                      <p:to>
                                        <p:strVal val="visible"/>
                                      </p:to>
                                    </p:set>
                                    <p:animEffect transition="in" filter="fade">
                                      <p:cBhvr>
                                        <p:cTn id="12" dur="1000"/>
                                        <p:tgtEl>
                                          <p:spTgt spid="161796">
                                            <p:txEl>
                                              <p:pRg st="1" end="1"/>
                                            </p:txEl>
                                          </p:spTgt>
                                        </p:tgtEl>
                                      </p:cBhvr>
                                    </p:animEffect>
                                    <p:anim calcmode="lin" valueType="num">
                                      <p:cBhvr>
                                        <p:cTn id="13" dur="1000" fill="hold"/>
                                        <p:tgtEl>
                                          <p:spTgt spid="16179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6179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1796">
                                            <p:txEl>
                                              <p:pRg st="2" end="2"/>
                                            </p:txEl>
                                          </p:spTgt>
                                        </p:tgtEl>
                                        <p:attrNameLst>
                                          <p:attrName>style.visibility</p:attrName>
                                        </p:attrNameLst>
                                      </p:cBhvr>
                                      <p:to>
                                        <p:strVal val="visible"/>
                                      </p:to>
                                    </p:set>
                                    <p:animEffect transition="in" filter="fade">
                                      <p:cBhvr>
                                        <p:cTn id="17" dur="1000"/>
                                        <p:tgtEl>
                                          <p:spTgt spid="161796">
                                            <p:txEl>
                                              <p:pRg st="2" end="2"/>
                                            </p:txEl>
                                          </p:spTgt>
                                        </p:tgtEl>
                                      </p:cBhvr>
                                    </p:animEffect>
                                    <p:anim calcmode="lin" valueType="num">
                                      <p:cBhvr>
                                        <p:cTn id="18" dur="1000" fill="hold"/>
                                        <p:tgtEl>
                                          <p:spTgt spid="16179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6179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1796">
                                            <p:txEl>
                                              <p:pRg st="3" end="3"/>
                                            </p:txEl>
                                          </p:spTgt>
                                        </p:tgtEl>
                                        <p:attrNameLst>
                                          <p:attrName>style.visibility</p:attrName>
                                        </p:attrNameLst>
                                      </p:cBhvr>
                                      <p:to>
                                        <p:strVal val="visible"/>
                                      </p:to>
                                    </p:set>
                                    <p:animEffect transition="in" filter="fade">
                                      <p:cBhvr>
                                        <p:cTn id="22" dur="1000"/>
                                        <p:tgtEl>
                                          <p:spTgt spid="161796">
                                            <p:txEl>
                                              <p:pRg st="3" end="3"/>
                                            </p:txEl>
                                          </p:spTgt>
                                        </p:tgtEl>
                                      </p:cBhvr>
                                    </p:animEffect>
                                    <p:anim calcmode="lin" valueType="num">
                                      <p:cBhvr>
                                        <p:cTn id="23" dur="1000" fill="hold"/>
                                        <p:tgtEl>
                                          <p:spTgt spid="16179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61796">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1796">
                                            <p:txEl>
                                              <p:pRg st="4" end="4"/>
                                            </p:txEl>
                                          </p:spTgt>
                                        </p:tgtEl>
                                        <p:attrNameLst>
                                          <p:attrName>style.visibility</p:attrName>
                                        </p:attrNameLst>
                                      </p:cBhvr>
                                      <p:to>
                                        <p:strVal val="visible"/>
                                      </p:to>
                                    </p:set>
                                    <p:animEffect transition="in" filter="fade">
                                      <p:cBhvr>
                                        <p:cTn id="27" dur="1000"/>
                                        <p:tgtEl>
                                          <p:spTgt spid="161796">
                                            <p:txEl>
                                              <p:pRg st="4" end="4"/>
                                            </p:txEl>
                                          </p:spTgt>
                                        </p:tgtEl>
                                      </p:cBhvr>
                                    </p:animEffect>
                                    <p:anim calcmode="lin" valueType="num">
                                      <p:cBhvr>
                                        <p:cTn id="28" dur="1000" fill="hold"/>
                                        <p:tgtEl>
                                          <p:spTgt spid="16179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61796">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1796">
                                            <p:txEl>
                                              <p:pRg st="5" end="5"/>
                                            </p:txEl>
                                          </p:spTgt>
                                        </p:tgtEl>
                                        <p:attrNameLst>
                                          <p:attrName>style.visibility</p:attrName>
                                        </p:attrNameLst>
                                      </p:cBhvr>
                                      <p:to>
                                        <p:strVal val="visible"/>
                                      </p:to>
                                    </p:set>
                                    <p:animEffect transition="in" filter="fade">
                                      <p:cBhvr>
                                        <p:cTn id="32" dur="1000"/>
                                        <p:tgtEl>
                                          <p:spTgt spid="161796">
                                            <p:txEl>
                                              <p:pRg st="5" end="5"/>
                                            </p:txEl>
                                          </p:spTgt>
                                        </p:tgtEl>
                                      </p:cBhvr>
                                    </p:animEffect>
                                    <p:anim calcmode="lin" valueType="num">
                                      <p:cBhvr>
                                        <p:cTn id="33" dur="1000" fill="hold"/>
                                        <p:tgtEl>
                                          <p:spTgt spid="161796">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61796">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1796">
                                            <p:txEl>
                                              <p:pRg st="6" end="6"/>
                                            </p:txEl>
                                          </p:spTgt>
                                        </p:tgtEl>
                                        <p:attrNameLst>
                                          <p:attrName>style.visibility</p:attrName>
                                        </p:attrNameLst>
                                      </p:cBhvr>
                                      <p:to>
                                        <p:strVal val="visible"/>
                                      </p:to>
                                    </p:set>
                                    <p:animEffect transition="in" filter="fade">
                                      <p:cBhvr>
                                        <p:cTn id="37" dur="1000"/>
                                        <p:tgtEl>
                                          <p:spTgt spid="161796">
                                            <p:txEl>
                                              <p:pRg st="6" end="6"/>
                                            </p:txEl>
                                          </p:spTgt>
                                        </p:tgtEl>
                                      </p:cBhvr>
                                    </p:animEffect>
                                    <p:anim calcmode="lin" valueType="num">
                                      <p:cBhvr>
                                        <p:cTn id="38" dur="1000" fill="hold"/>
                                        <p:tgtEl>
                                          <p:spTgt spid="161796">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6179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61796">
                                            <p:txEl>
                                              <p:pRg st="7" end="7"/>
                                            </p:txEl>
                                          </p:spTgt>
                                        </p:tgtEl>
                                        <p:attrNameLst>
                                          <p:attrName>style.visibility</p:attrName>
                                        </p:attrNameLst>
                                      </p:cBhvr>
                                      <p:to>
                                        <p:strVal val="visible"/>
                                      </p:to>
                                    </p:set>
                                    <p:animEffect transition="in" filter="fade">
                                      <p:cBhvr>
                                        <p:cTn id="44" dur="1000"/>
                                        <p:tgtEl>
                                          <p:spTgt spid="161796">
                                            <p:txEl>
                                              <p:pRg st="7" end="7"/>
                                            </p:txEl>
                                          </p:spTgt>
                                        </p:tgtEl>
                                      </p:cBhvr>
                                    </p:animEffect>
                                    <p:anim calcmode="lin" valueType="num">
                                      <p:cBhvr>
                                        <p:cTn id="45" dur="1000" fill="hold"/>
                                        <p:tgtEl>
                                          <p:spTgt spid="161796">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161796">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61796">
                                            <p:txEl>
                                              <p:pRg st="8" end="8"/>
                                            </p:txEl>
                                          </p:spTgt>
                                        </p:tgtEl>
                                        <p:attrNameLst>
                                          <p:attrName>style.visibility</p:attrName>
                                        </p:attrNameLst>
                                      </p:cBhvr>
                                      <p:to>
                                        <p:strVal val="visible"/>
                                      </p:to>
                                    </p:set>
                                    <p:animEffect transition="in" filter="fade">
                                      <p:cBhvr>
                                        <p:cTn id="49" dur="1000"/>
                                        <p:tgtEl>
                                          <p:spTgt spid="161796">
                                            <p:txEl>
                                              <p:pRg st="8" end="8"/>
                                            </p:txEl>
                                          </p:spTgt>
                                        </p:tgtEl>
                                      </p:cBhvr>
                                    </p:animEffect>
                                    <p:anim calcmode="lin" valueType="num">
                                      <p:cBhvr>
                                        <p:cTn id="50" dur="1000" fill="hold"/>
                                        <p:tgtEl>
                                          <p:spTgt spid="161796">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161796">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61796">
                                            <p:txEl>
                                              <p:pRg st="9" end="9"/>
                                            </p:txEl>
                                          </p:spTgt>
                                        </p:tgtEl>
                                        <p:attrNameLst>
                                          <p:attrName>style.visibility</p:attrName>
                                        </p:attrNameLst>
                                      </p:cBhvr>
                                      <p:to>
                                        <p:strVal val="visible"/>
                                      </p:to>
                                    </p:set>
                                    <p:animEffect transition="in" filter="fade">
                                      <p:cBhvr>
                                        <p:cTn id="54" dur="1000"/>
                                        <p:tgtEl>
                                          <p:spTgt spid="161796">
                                            <p:txEl>
                                              <p:pRg st="9" end="9"/>
                                            </p:txEl>
                                          </p:spTgt>
                                        </p:tgtEl>
                                      </p:cBhvr>
                                    </p:animEffect>
                                    <p:anim calcmode="lin" valueType="num">
                                      <p:cBhvr>
                                        <p:cTn id="55" dur="1000" fill="hold"/>
                                        <p:tgtEl>
                                          <p:spTgt spid="161796">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161796">
                                            <p:txEl>
                                              <p:pRg st="9" end="9"/>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61796">
                                            <p:txEl>
                                              <p:pRg st="10" end="10"/>
                                            </p:txEl>
                                          </p:spTgt>
                                        </p:tgtEl>
                                        <p:attrNameLst>
                                          <p:attrName>style.visibility</p:attrName>
                                        </p:attrNameLst>
                                      </p:cBhvr>
                                      <p:to>
                                        <p:strVal val="visible"/>
                                      </p:to>
                                    </p:set>
                                    <p:animEffect transition="in" filter="fade">
                                      <p:cBhvr>
                                        <p:cTn id="59" dur="1000"/>
                                        <p:tgtEl>
                                          <p:spTgt spid="161796">
                                            <p:txEl>
                                              <p:pRg st="10" end="10"/>
                                            </p:txEl>
                                          </p:spTgt>
                                        </p:tgtEl>
                                      </p:cBhvr>
                                    </p:animEffect>
                                    <p:anim calcmode="lin" valueType="num">
                                      <p:cBhvr>
                                        <p:cTn id="60" dur="1000" fill="hold"/>
                                        <p:tgtEl>
                                          <p:spTgt spid="161796">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161796">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2">
            <a:extLst>
              <a:ext uri="{FF2B5EF4-FFF2-40B4-BE49-F238E27FC236}">
                <a16:creationId xmlns:a16="http://schemas.microsoft.com/office/drawing/2014/main" id="{39EC00FA-248F-45FE-A5C5-6D2A9E75990F}"/>
              </a:ext>
            </a:extLst>
          </p:cNvPr>
          <p:cNvSpPr txBox="1">
            <a:spLocks noChangeArrowheads="1"/>
          </p:cNvSpPr>
          <p:nvPr/>
        </p:nvSpPr>
        <p:spPr bwMode="auto">
          <a:xfrm>
            <a:off x="1905000" y="365125"/>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prstClr val="white"/>
                </a:solidFill>
                <a:effectLst/>
                <a:uLnTx/>
                <a:uFillTx/>
                <a:latin typeface="Tempus Sans ITC" panose="04020404030D07020202" pitchFamily="82" charset="0"/>
                <a:ea typeface="+mn-ea"/>
                <a:cs typeface="+mn-cs"/>
              </a:rPr>
              <a:t>Jewish/Roman History</a:t>
            </a:r>
          </a:p>
        </p:txBody>
      </p:sp>
      <p:sp>
        <p:nvSpPr>
          <p:cNvPr id="162820" name="Rectangle 4">
            <a:extLst>
              <a:ext uri="{FF2B5EF4-FFF2-40B4-BE49-F238E27FC236}">
                <a16:creationId xmlns:a16="http://schemas.microsoft.com/office/drawing/2014/main" id="{C06E56A7-8BBF-4913-8B3F-D08DD9CEAD79}"/>
              </a:ext>
            </a:extLst>
          </p:cNvPr>
          <p:cNvSpPr>
            <a:spLocks noChangeArrowheads="1"/>
          </p:cNvSpPr>
          <p:nvPr/>
        </p:nvSpPr>
        <p:spPr bwMode="auto">
          <a:xfrm>
            <a:off x="685800" y="1295400"/>
            <a:ext cx="10820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8572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20015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marR="0" lvl="0" indent="-4572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altLang="en-US" sz="3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Mark Antony</a:t>
            </a:r>
            <a:endParaRPr kumimoji="0" lang="en-US" altLang="en-US" sz="3400" b="1"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8572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altLang="en-US" sz="3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Appoints Antipater’s 2 sons (</a:t>
            </a:r>
            <a:r>
              <a:rPr kumimoji="0" lang="en-US" altLang="en-US" sz="3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Herod</a:t>
            </a:r>
            <a:r>
              <a:rPr kumimoji="0" lang="en-US" altLang="en-US" sz="3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&amp; </a:t>
            </a:r>
            <a:r>
              <a:rPr kumimoji="0" lang="en-US" altLang="en-US" sz="32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Phasael</a:t>
            </a:r>
            <a:r>
              <a:rPr kumimoji="0" lang="en-US" altLang="en-US" sz="3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joint rulers in Judea.</a:t>
            </a:r>
          </a:p>
          <a:p>
            <a:pPr marL="8572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altLang="en-US" sz="3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Antigonus </a:t>
            </a:r>
            <a:r>
              <a:rPr kumimoji="0" lang="en-US" altLang="en-US" sz="3200" b="0"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(son of </a:t>
            </a:r>
            <a:r>
              <a:rPr kumimoji="0" lang="en-US" altLang="en-US" sz="3200" b="0" i="1"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Aristobolus</a:t>
            </a:r>
            <a:r>
              <a:rPr kumimoji="0" lang="en-US" altLang="en-US" sz="3200" b="0"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the defeated brother of Hyrcanus</a:t>
            </a:r>
            <a:r>
              <a:rPr kumimoji="0" lang="en-US" altLang="en-US" sz="3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II</a:t>
            </a:r>
            <a:r>
              <a:rPr kumimoji="0" lang="en-US" altLang="en-US" sz="3200" b="0"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a:t>
            </a:r>
            <a:r>
              <a:rPr kumimoji="0" lang="en-US" altLang="en-US" sz="3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began contending for office of High Priest, joining forces with the Parthians.</a:t>
            </a:r>
          </a:p>
          <a:p>
            <a:pPr marL="1200150" marR="0" lvl="2" indent="-2286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altLang="en-US" sz="3000" b="1" i="1"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Hyrcanus II is removed from office and mutilated.</a:t>
            </a:r>
          </a:p>
          <a:p>
            <a:pPr marL="1200150" marR="0" lvl="2" indent="-2286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altLang="en-US" sz="3000" b="1" i="1" u="none" strike="noStrike" kern="1200" cap="none" spc="0" normalizeH="0" baseline="0" noProof="0" dirty="0" err="1">
                <a:ln>
                  <a:noFill/>
                </a:ln>
                <a:solidFill>
                  <a:srgbClr val="FFC000">
                    <a:lumMod val="60000"/>
                    <a:lumOff val="40000"/>
                  </a:srgbClr>
                </a:solidFill>
                <a:effectLst/>
                <a:uLnTx/>
                <a:uFillTx/>
                <a:latin typeface="Calibri" panose="020F0502020204030204"/>
                <a:ea typeface="+mn-ea"/>
                <a:cs typeface="Arial" panose="020B0604020202020204" pitchFamily="34" charset="0"/>
              </a:rPr>
              <a:t>Phasael</a:t>
            </a:r>
            <a:r>
              <a:rPr kumimoji="0" lang="en-US" altLang="en-US" sz="3000" b="1" i="1"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 is captured and commits suicide in prison.</a:t>
            </a:r>
          </a:p>
          <a:p>
            <a:pPr marL="1200150" marR="0" lvl="2" indent="-2286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altLang="en-US" sz="3200" b="1" i="1" u="sng"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Herod escapes safely to Rome!</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2820">
                                            <p:txEl>
                                              <p:pRg st="2" end="2"/>
                                            </p:txEl>
                                          </p:spTgt>
                                        </p:tgtEl>
                                        <p:attrNameLst>
                                          <p:attrName>style.visibility</p:attrName>
                                        </p:attrNameLst>
                                      </p:cBhvr>
                                      <p:to>
                                        <p:strVal val="visible"/>
                                      </p:to>
                                    </p:set>
                                    <p:anim calcmode="lin" valueType="num">
                                      <p:cBhvr additive="base">
                                        <p:cTn id="7" dur="500" fill="hold"/>
                                        <p:tgtEl>
                                          <p:spTgt spid="16282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2820">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2820">
                                            <p:txEl>
                                              <p:pRg st="3" end="3"/>
                                            </p:txEl>
                                          </p:spTgt>
                                        </p:tgtEl>
                                        <p:attrNameLst>
                                          <p:attrName>style.visibility</p:attrName>
                                        </p:attrNameLst>
                                      </p:cBhvr>
                                      <p:to>
                                        <p:strVal val="visible"/>
                                      </p:to>
                                    </p:set>
                                    <p:anim calcmode="lin" valueType="num">
                                      <p:cBhvr additive="base">
                                        <p:cTn id="11" dur="500" fill="hold"/>
                                        <p:tgtEl>
                                          <p:spTgt spid="162820">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2820">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2820">
                                            <p:txEl>
                                              <p:pRg st="4" end="4"/>
                                            </p:txEl>
                                          </p:spTgt>
                                        </p:tgtEl>
                                        <p:attrNameLst>
                                          <p:attrName>style.visibility</p:attrName>
                                        </p:attrNameLst>
                                      </p:cBhvr>
                                      <p:to>
                                        <p:strVal val="visible"/>
                                      </p:to>
                                    </p:set>
                                    <p:anim calcmode="lin" valueType="num">
                                      <p:cBhvr additive="base">
                                        <p:cTn id="15" dur="500" fill="hold"/>
                                        <p:tgtEl>
                                          <p:spTgt spid="162820">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2820">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2820">
                                            <p:txEl>
                                              <p:pRg st="5" end="5"/>
                                            </p:txEl>
                                          </p:spTgt>
                                        </p:tgtEl>
                                        <p:attrNameLst>
                                          <p:attrName>style.visibility</p:attrName>
                                        </p:attrNameLst>
                                      </p:cBhvr>
                                      <p:to>
                                        <p:strVal val="visible"/>
                                      </p:to>
                                    </p:set>
                                    <p:anim calcmode="lin" valueType="num">
                                      <p:cBhvr additive="base">
                                        <p:cTn id="19" dur="500" fill="hold"/>
                                        <p:tgtEl>
                                          <p:spTgt spid="162820">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282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a:extLst>
              <a:ext uri="{FF2B5EF4-FFF2-40B4-BE49-F238E27FC236}">
                <a16:creationId xmlns:a16="http://schemas.microsoft.com/office/drawing/2014/main" id="{7AD3CE4F-ACB3-43E3-B6EF-C7661E4DD32A}"/>
              </a:ext>
            </a:extLst>
          </p:cNvPr>
          <p:cNvSpPr txBox="1">
            <a:spLocks noChangeArrowheads="1"/>
          </p:cNvSpPr>
          <p:nvPr/>
        </p:nvSpPr>
        <p:spPr bwMode="auto">
          <a:xfrm>
            <a:off x="1905000" y="365125"/>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prstClr val="white"/>
                </a:solidFill>
                <a:effectLst/>
                <a:uLnTx/>
                <a:uFillTx/>
                <a:latin typeface="Tempus Sans ITC" panose="04020404030D07020202" pitchFamily="82" charset="0"/>
                <a:ea typeface="+mn-ea"/>
                <a:cs typeface="+mn-cs"/>
              </a:rPr>
              <a:t>Jewish History</a:t>
            </a:r>
          </a:p>
        </p:txBody>
      </p:sp>
      <p:sp>
        <p:nvSpPr>
          <p:cNvPr id="163844" name="Rectangle 4">
            <a:extLst>
              <a:ext uri="{FF2B5EF4-FFF2-40B4-BE49-F238E27FC236}">
                <a16:creationId xmlns:a16="http://schemas.microsoft.com/office/drawing/2014/main" id="{27EAC7AC-A347-4417-AE82-3AB59696A8F0}"/>
              </a:ext>
            </a:extLst>
          </p:cNvPr>
          <p:cNvSpPr>
            <a:spLocks noChangeArrowheads="1"/>
          </p:cNvSpPr>
          <p:nvPr/>
        </p:nvSpPr>
        <p:spPr bwMode="auto">
          <a:xfrm>
            <a:off x="685800" y="1295400"/>
            <a:ext cx="112776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8572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20015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marR="0" lvl="0" indent="-4572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altLang="en-US" sz="3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Herod  (37-4 B.C.)</a:t>
            </a:r>
            <a:endParaRPr kumimoji="0" lang="en-US" altLang="en-US" sz="3400" b="1"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857250" marR="0" lvl="1" indent="-285750" algn="l" defTabSz="457200" rtl="0" eaLnBrk="1" fontAlgn="auto" latinLnBrk="0" hangingPunct="1">
              <a:lnSpc>
                <a:spcPct val="100000"/>
              </a:lnSpc>
              <a:spcBef>
                <a:spcPct val="0"/>
              </a:spcBef>
              <a:spcAft>
                <a:spcPts val="0"/>
              </a:spcAft>
              <a:buClrTx/>
              <a:buSzTx/>
              <a:buFontTx/>
              <a:buChar char="–"/>
              <a:tabLst/>
              <a:defRPr/>
            </a:pPr>
            <a:r>
              <a:rPr kumimoji="0" lang="en-US" altLang="en-US" sz="3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altLang="en-US" sz="3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Eventually gains control of all of Palestine.</a:t>
            </a:r>
            <a:endParaRPr kumimoji="0" lang="en-US" altLang="en-US" sz="3200" b="0"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857250" marR="0" lvl="1" indent="-285750" algn="l" defTabSz="457200" rtl="0" eaLnBrk="1" fontAlgn="auto" latinLnBrk="0" hangingPunct="1">
              <a:lnSpc>
                <a:spcPct val="100000"/>
              </a:lnSpc>
              <a:spcBef>
                <a:spcPct val="0"/>
              </a:spcBef>
              <a:spcAft>
                <a:spcPts val="0"/>
              </a:spcAft>
              <a:buClrTx/>
              <a:buSzTx/>
              <a:buFontTx/>
              <a:buChar char="–"/>
              <a:tabLst/>
              <a:defRPr/>
            </a:pPr>
            <a:r>
              <a:rPr kumimoji="0" lang="en-US" altLang="en-US" sz="3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Antigonus is captured and brought to Rome.</a:t>
            </a:r>
          </a:p>
          <a:p>
            <a:pPr marL="1320800" marR="0" lvl="2" indent="-349250" algn="l" defTabSz="457200" rtl="0" eaLnBrk="1" fontAlgn="auto" latinLnBrk="0" hangingPunct="1">
              <a:lnSpc>
                <a:spcPct val="100000"/>
              </a:lnSpc>
              <a:spcBef>
                <a:spcPct val="0"/>
              </a:spcBef>
              <a:spcAft>
                <a:spcPts val="0"/>
              </a:spcAft>
              <a:buClrTx/>
              <a:buSzTx/>
              <a:buFontTx/>
              <a:buChar char="•"/>
              <a:tabLst/>
              <a:defRPr/>
            </a:pPr>
            <a:r>
              <a:rPr kumimoji="0" lang="en-US" altLang="en-US" sz="3200" b="1" i="1"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Mark Antony beheads him at Herod’s request</a:t>
            </a:r>
            <a:r>
              <a:rPr kumimoji="0" lang="en-US" altLang="en-US" sz="3200" b="0" i="1"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a:t>
            </a:r>
          </a:p>
          <a:p>
            <a:pPr marL="857250" marR="0" lvl="1" indent="-285750" algn="l" defTabSz="457200" rtl="0" eaLnBrk="1" fontAlgn="auto" latinLnBrk="0" hangingPunct="1">
              <a:lnSpc>
                <a:spcPct val="100000"/>
              </a:lnSpc>
              <a:spcBef>
                <a:spcPct val="0"/>
              </a:spcBef>
              <a:spcAft>
                <a:spcPts val="0"/>
              </a:spcAft>
              <a:buClrTx/>
              <a:buSzTx/>
              <a:buFontTx/>
              <a:buChar char="–"/>
              <a:tabLst/>
              <a:defRPr/>
            </a:pPr>
            <a:r>
              <a:rPr kumimoji="0" lang="en-US" altLang="en-US" sz="3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Herod takes the title of “</a:t>
            </a:r>
            <a:r>
              <a:rPr kumimoji="0" lang="en-US" altLang="en-US" sz="3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Herod the Great</a:t>
            </a:r>
            <a:r>
              <a:rPr kumimoji="0" lang="en-US" altLang="en-US" sz="3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a:t>
            </a:r>
            <a:endParaRPr kumimoji="0" lang="en-US" altLang="en-US" sz="32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endParaRPr>
          </a:p>
          <a:p>
            <a:pPr marL="1200150" marR="0" lvl="2" indent="-228600" algn="l" defTabSz="457200" rtl="0" eaLnBrk="1" fontAlgn="auto" latinLnBrk="0" hangingPunct="1">
              <a:lnSpc>
                <a:spcPct val="100000"/>
              </a:lnSpc>
              <a:spcBef>
                <a:spcPct val="0"/>
              </a:spcBef>
              <a:spcAft>
                <a:spcPts val="0"/>
              </a:spcAft>
              <a:buClrTx/>
              <a:buSzTx/>
              <a:buFontTx/>
              <a:buChar char="•"/>
              <a:tabLst/>
              <a:defRPr/>
            </a:pPr>
            <a:r>
              <a:rPr kumimoji="0" lang="en-US" altLang="en-US"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 </a:t>
            </a:r>
            <a:r>
              <a:rPr kumimoji="0" lang="en-US" altLang="en-US" sz="3200" b="1" i="1"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He is made “King” of Judea (Matthew 2:3).</a:t>
            </a:r>
          </a:p>
          <a:p>
            <a:pPr marL="1200150" marR="0" lvl="2" indent="-228600" algn="l" defTabSz="457200" rtl="0" eaLnBrk="1" fontAlgn="auto" latinLnBrk="0" hangingPunct="1">
              <a:lnSpc>
                <a:spcPct val="100000"/>
              </a:lnSpc>
              <a:spcBef>
                <a:spcPct val="0"/>
              </a:spcBef>
              <a:spcAft>
                <a:spcPts val="0"/>
              </a:spcAft>
              <a:buClrTx/>
              <a:buSzTx/>
              <a:buFontTx/>
              <a:buChar char="•"/>
              <a:tabLst/>
              <a:defRPr/>
            </a:pPr>
            <a:r>
              <a:rPr kumimoji="0" lang="en-US" altLang="en-US" sz="3200" b="1" i="1"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 He convinces Rome to allow Jews their religious freedom.</a:t>
            </a:r>
          </a:p>
          <a:p>
            <a:pPr marL="1257300" marR="0" lvl="2" indent="-342900" algn="l" defTabSz="457200" rtl="0" eaLnBrk="1" fontAlgn="auto" latinLnBrk="0" hangingPunct="1">
              <a:lnSpc>
                <a:spcPct val="100000"/>
              </a:lnSpc>
              <a:spcBef>
                <a:spcPct val="0"/>
              </a:spcBef>
              <a:spcAft>
                <a:spcPts val="0"/>
              </a:spcAft>
              <a:buClrTx/>
              <a:buSzTx/>
              <a:buFontTx/>
              <a:buChar char="•"/>
              <a:tabLst/>
              <a:defRPr/>
            </a:pPr>
            <a:r>
              <a:rPr kumimoji="0" lang="en-US" altLang="en-US" sz="3200" b="1" i="1"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The Herodian family would play a major role in N.T. story                  (to both Jews &amp; Christians).</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44">
                                            <p:txEl>
                                              <p:pRg st="0" end="0"/>
                                            </p:txEl>
                                          </p:spTgt>
                                        </p:tgtEl>
                                        <p:attrNameLst>
                                          <p:attrName>style.visibility</p:attrName>
                                        </p:attrNameLst>
                                      </p:cBhvr>
                                      <p:to>
                                        <p:strVal val="visible"/>
                                      </p:to>
                                    </p:set>
                                    <p:animEffect transition="in" filter="fade">
                                      <p:cBhvr>
                                        <p:cTn id="7" dur="1000"/>
                                        <p:tgtEl>
                                          <p:spTgt spid="163844">
                                            <p:txEl>
                                              <p:pRg st="0" end="0"/>
                                            </p:txEl>
                                          </p:spTgt>
                                        </p:tgtEl>
                                      </p:cBhvr>
                                    </p:animEffect>
                                    <p:anim calcmode="lin" valueType="num">
                                      <p:cBhvr>
                                        <p:cTn id="8" dur="1000" fill="hold"/>
                                        <p:tgtEl>
                                          <p:spTgt spid="16384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384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3844">
                                            <p:txEl>
                                              <p:pRg st="1" end="1"/>
                                            </p:txEl>
                                          </p:spTgt>
                                        </p:tgtEl>
                                        <p:attrNameLst>
                                          <p:attrName>style.visibility</p:attrName>
                                        </p:attrNameLst>
                                      </p:cBhvr>
                                      <p:to>
                                        <p:strVal val="visible"/>
                                      </p:to>
                                    </p:set>
                                    <p:animEffect transition="in" filter="fade">
                                      <p:cBhvr>
                                        <p:cTn id="12" dur="1000"/>
                                        <p:tgtEl>
                                          <p:spTgt spid="163844">
                                            <p:txEl>
                                              <p:pRg st="1" end="1"/>
                                            </p:txEl>
                                          </p:spTgt>
                                        </p:tgtEl>
                                      </p:cBhvr>
                                    </p:animEffect>
                                    <p:anim calcmode="lin" valueType="num">
                                      <p:cBhvr>
                                        <p:cTn id="13" dur="1000" fill="hold"/>
                                        <p:tgtEl>
                                          <p:spTgt spid="16384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6384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3844">
                                            <p:txEl>
                                              <p:pRg st="2" end="2"/>
                                            </p:txEl>
                                          </p:spTgt>
                                        </p:tgtEl>
                                        <p:attrNameLst>
                                          <p:attrName>style.visibility</p:attrName>
                                        </p:attrNameLst>
                                      </p:cBhvr>
                                      <p:to>
                                        <p:strVal val="visible"/>
                                      </p:to>
                                    </p:set>
                                    <p:animEffect transition="in" filter="fade">
                                      <p:cBhvr>
                                        <p:cTn id="17" dur="1000"/>
                                        <p:tgtEl>
                                          <p:spTgt spid="163844">
                                            <p:txEl>
                                              <p:pRg st="2" end="2"/>
                                            </p:txEl>
                                          </p:spTgt>
                                        </p:tgtEl>
                                      </p:cBhvr>
                                    </p:animEffect>
                                    <p:anim calcmode="lin" valueType="num">
                                      <p:cBhvr>
                                        <p:cTn id="18" dur="1000" fill="hold"/>
                                        <p:tgtEl>
                                          <p:spTgt spid="16384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6384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3844">
                                            <p:txEl>
                                              <p:pRg st="3" end="3"/>
                                            </p:txEl>
                                          </p:spTgt>
                                        </p:tgtEl>
                                        <p:attrNameLst>
                                          <p:attrName>style.visibility</p:attrName>
                                        </p:attrNameLst>
                                      </p:cBhvr>
                                      <p:to>
                                        <p:strVal val="visible"/>
                                      </p:to>
                                    </p:set>
                                    <p:animEffect transition="in" filter="fade">
                                      <p:cBhvr>
                                        <p:cTn id="22" dur="1000"/>
                                        <p:tgtEl>
                                          <p:spTgt spid="163844">
                                            <p:txEl>
                                              <p:pRg st="3" end="3"/>
                                            </p:txEl>
                                          </p:spTgt>
                                        </p:tgtEl>
                                      </p:cBhvr>
                                    </p:animEffect>
                                    <p:anim calcmode="lin" valueType="num">
                                      <p:cBhvr>
                                        <p:cTn id="23" dur="1000" fill="hold"/>
                                        <p:tgtEl>
                                          <p:spTgt spid="16384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6384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3844">
                                            <p:txEl>
                                              <p:pRg st="4" end="4"/>
                                            </p:txEl>
                                          </p:spTgt>
                                        </p:tgtEl>
                                        <p:attrNameLst>
                                          <p:attrName>style.visibility</p:attrName>
                                        </p:attrNameLst>
                                      </p:cBhvr>
                                      <p:to>
                                        <p:strVal val="visible"/>
                                      </p:to>
                                    </p:set>
                                    <p:animEffect transition="in" filter="fade">
                                      <p:cBhvr>
                                        <p:cTn id="29" dur="1000"/>
                                        <p:tgtEl>
                                          <p:spTgt spid="163844">
                                            <p:txEl>
                                              <p:pRg st="4" end="4"/>
                                            </p:txEl>
                                          </p:spTgt>
                                        </p:tgtEl>
                                      </p:cBhvr>
                                    </p:animEffect>
                                    <p:anim calcmode="lin" valueType="num">
                                      <p:cBhvr>
                                        <p:cTn id="30" dur="1000" fill="hold"/>
                                        <p:tgtEl>
                                          <p:spTgt spid="16384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16384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3844">
                                            <p:txEl>
                                              <p:pRg st="5" end="5"/>
                                            </p:txEl>
                                          </p:spTgt>
                                        </p:tgtEl>
                                        <p:attrNameLst>
                                          <p:attrName>style.visibility</p:attrName>
                                        </p:attrNameLst>
                                      </p:cBhvr>
                                      <p:to>
                                        <p:strVal val="visible"/>
                                      </p:to>
                                    </p:set>
                                    <p:animEffect transition="in" filter="fade">
                                      <p:cBhvr>
                                        <p:cTn id="34" dur="1000"/>
                                        <p:tgtEl>
                                          <p:spTgt spid="163844">
                                            <p:txEl>
                                              <p:pRg st="5" end="5"/>
                                            </p:txEl>
                                          </p:spTgt>
                                        </p:tgtEl>
                                      </p:cBhvr>
                                    </p:animEffect>
                                    <p:anim calcmode="lin" valueType="num">
                                      <p:cBhvr>
                                        <p:cTn id="35" dur="1000" fill="hold"/>
                                        <p:tgtEl>
                                          <p:spTgt spid="16384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163844">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63844">
                                            <p:txEl>
                                              <p:pRg st="6" end="6"/>
                                            </p:txEl>
                                          </p:spTgt>
                                        </p:tgtEl>
                                        <p:attrNameLst>
                                          <p:attrName>style.visibility</p:attrName>
                                        </p:attrNameLst>
                                      </p:cBhvr>
                                      <p:to>
                                        <p:strVal val="visible"/>
                                      </p:to>
                                    </p:set>
                                    <p:animEffect transition="in" filter="fade">
                                      <p:cBhvr>
                                        <p:cTn id="39" dur="1000"/>
                                        <p:tgtEl>
                                          <p:spTgt spid="163844">
                                            <p:txEl>
                                              <p:pRg st="6" end="6"/>
                                            </p:txEl>
                                          </p:spTgt>
                                        </p:tgtEl>
                                      </p:cBhvr>
                                    </p:animEffect>
                                    <p:anim calcmode="lin" valueType="num">
                                      <p:cBhvr>
                                        <p:cTn id="40" dur="1000" fill="hold"/>
                                        <p:tgtEl>
                                          <p:spTgt spid="163844">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163844">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63844">
                                            <p:txEl>
                                              <p:pRg st="7" end="7"/>
                                            </p:txEl>
                                          </p:spTgt>
                                        </p:tgtEl>
                                        <p:attrNameLst>
                                          <p:attrName>style.visibility</p:attrName>
                                        </p:attrNameLst>
                                      </p:cBhvr>
                                      <p:to>
                                        <p:strVal val="visible"/>
                                      </p:to>
                                    </p:set>
                                    <p:animEffect transition="in" filter="fade">
                                      <p:cBhvr>
                                        <p:cTn id="44" dur="1000"/>
                                        <p:tgtEl>
                                          <p:spTgt spid="163844">
                                            <p:txEl>
                                              <p:pRg st="7" end="7"/>
                                            </p:txEl>
                                          </p:spTgt>
                                        </p:tgtEl>
                                      </p:cBhvr>
                                    </p:animEffect>
                                    <p:anim calcmode="lin" valueType="num">
                                      <p:cBhvr>
                                        <p:cTn id="45" dur="1000" fill="hold"/>
                                        <p:tgtEl>
                                          <p:spTgt spid="163844">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16384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a:extLst>
              <a:ext uri="{FF2B5EF4-FFF2-40B4-BE49-F238E27FC236}">
                <a16:creationId xmlns:a16="http://schemas.microsoft.com/office/drawing/2014/main" id="{2693FA4A-45AE-4AF5-ABC0-6EADAA220B4E}"/>
              </a:ext>
            </a:extLst>
          </p:cNvPr>
          <p:cNvSpPr txBox="1">
            <a:spLocks noChangeArrowheads="1"/>
          </p:cNvSpPr>
          <p:nvPr/>
        </p:nvSpPr>
        <p:spPr bwMode="auto">
          <a:xfrm>
            <a:off x="1905000" y="365125"/>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prstClr val="white"/>
                </a:solidFill>
                <a:effectLst/>
                <a:uLnTx/>
                <a:uFillTx/>
                <a:latin typeface="Tempus Sans ITC" panose="04020404030D07020202" pitchFamily="82" charset="0"/>
                <a:ea typeface="+mn-ea"/>
                <a:cs typeface="+mn-cs"/>
              </a:rPr>
              <a:t>Jewish/Roman History</a:t>
            </a:r>
          </a:p>
        </p:txBody>
      </p:sp>
      <p:sp>
        <p:nvSpPr>
          <p:cNvPr id="165892" name="Rectangle 4">
            <a:extLst>
              <a:ext uri="{FF2B5EF4-FFF2-40B4-BE49-F238E27FC236}">
                <a16:creationId xmlns:a16="http://schemas.microsoft.com/office/drawing/2014/main" id="{58E420A6-8270-43CE-B69D-694B65536591}"/>
              </a:ext>
            </a:extLst>
          </p:cNvPr>
          <p:cNvSpPr>
            <a:spLocks noChangeArrowheads="1"/>
          </p:cNvSpPr>
          <p:nvPr/>
        </p:nvSpPr>
        <p:spPr bwMode="auto">
          <a:xfrm>
            <a:off x="762000" y="1295400"/>
            <a:ext cx="10591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8572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20015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marR="0" lvl="0" indent="-4572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altLang="en-US" sz="3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Eventually Octavian and Mark Antony cannot co-exist</a:t>
            </a:r>
            <a:endParaRPr kumimoji="0" lang="en-US" altLang="en-US" sz="35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457200" marR="0" lvl="0" indent="-457200" algn="l" defTabSz="4572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3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Octavian defeats Mark Antony at the Battle of Actium in 31 BC.</a:t>
            </a:r>
          </a:p>
          <a:p>
            <a:pPr marL="457200" marR="0" lvl="0" indent="-457200" algn="l" defTabSz="4572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34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Octavian </a:t>
            </a:r>
            <a:r>
              <a:rPr kumimoji="0" lang="en-US" altLang="en-US" sz="3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becomes emperor in 27 BC when the Roman Senate confers upon him title of </a:t>
            </a:r>
            <a:r>
              <a:rPr kumimoji="0" lang="en-US" altLang="en-US" sz="34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a:t>
            </a:r>
            <a:r>
              <a:rPr kumimoji="0" lang="en-US" altLang="en-US" sz="34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Caesar Augustus</a:t>
            </a:r>
            <a:r>
              <a:rPr kumimoji="0" lang="en-US" altLang="en-US" sz="34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Arial" panose="020B0604020202020204" pitchFamily="34" charset="0"/>
              </a:rPr>
              <a:t>” </a:t>
            </a:r>
            <a:r>
              <a:rPr kumimoji="0" lang="en-US" altLang="en-US" sz="3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(Luke 2:1).</a:t>
            </a:r>
          </a:p>
        </p:txBody>
      </p:sp>
    </p:spTree>
  </p:cSld>
  <p:clrMapOvr>
    <a:masterClrMapping/>
  </p:clrMapOvr>
  <p:transition>
    <p:randomBa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3827" y="262094"/>
            <a:ext cx="11348387" cy="1325563"/>
          </a:xfrm>
        </p:spPr>
        <p:txBody>
          <a:bodyPr>
            <a:normAutofit/>
          </a:bodyPr>
          <a:lstStyle/>
          <a:p>
            <a:pPr algn="ctr"/>
            <a:r>
              <a:rPr lang="en-US" sz="4800" b="1" dirty="0" err="1">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Herods</a:t>
            </a:r>
            <a:r>
              <a:rPr lang="en-US" sz="4800" b="1"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 Samaritans, and Jewish Sects</a:t>
            </a:r>
            <a:endParaRPr lang="en-US" sz="4800"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endParaRPr>
          </a:p>
        </p:txBody>
      </p:sp>
      <p:sp>
        <p:nvSpPr>
          <p:cNvPr id="3" name="Content Placeholder 2"/>
          <p:cNvSpPr>
            <a:spLocks noGrp="1"/>
          </p:cNvSpPr>
          <p:nvPr>
            <p:ph idx="1"/>
          </p:nvPr>
        </p:nvSpPr>
        <p:spPr>
          <a:xfrm>
            <a:off x="353827" y="1351128"/>
            <a:ext cx="11069349" cy="5506872"/>
          </a:xfrm>
        </p:spPr>
        <p:txBody>
          <a:bodyPr>
            <a:normAutofit/>
          </a:bodyPr>
          <a:lstStyle/>
          <a:p>
            <a:pPr marL="341313" lvl="1" indent="-287338"/>
            <a:r>
              <a:rPr lang="en-US" sz="3600" dirty="0">
                <a:solidFill>
                  <a:schemeClr val="bg1"/>
                </a:solidFill>
                <a:cs typeface="Arial" panose="020B0604020202020204" pitchFamily="34" charset="0"/>
              </a:rPr>
              <a:t>The political, cultural and religious landscape of Palestine in the time of Christ must be understood in view of these groups.</a:t>
            </a:r>
          </a:p>
          <a:p>
            <a:pPr marL="341313" lvl="1" indent="-287338"/>
            <a:r>
              <a:rPr lang="en-US" sz="3600" dirty="0">
                <a:solidFill>
                  <a:schemeClr val="bg1"/>
                </a:solidFill>
                <a:cs typeface="Arial" panose="020B0604020202020204" pitchFamily="34" charset="0"/>
              </a:rPr>
              <a:t>Their origins have already been discussed, so students should be able to follow the historical connections to the creation of each group.</a:t>
            </a:r>
          </a:p>
          <a:p>
            <a:pPr marL="798513" lvl="2" indent="-287338"/>
            <a:r>
              <a:rPr lang="en-US" sz="3200" b="1" dirty="0">
                <a:solidFill>
                  <a:schemeClr val="accent4">
                    <a:lumMod val="60000"/>
                    <a:lumOff val="40000"/>
                  </a:schemeClr>
                </a:solidFill>
                <a:cs typeface="Arial" panose="020B0604020202020204" pitchFamily="34" charset="0"/>
              </a:rPr>
              <a:t>Samaritans: </a:t>
            </a:r>
            <a:r>
              <a:rPr lang="en-US" sz="3200" dirty="0">
                <a:solidFill>
                  <a:schemeClr val="accent4">
                    <a:lumMod val="60000"/>
                    <a:lumOff val="40000"/>
                  </a:schemeClr>
                </a:solidFill>
                <a:cs typeface="Arial" panose="020B0604020202020204" pitchFamily="34" charset="0"/>
              </a:rPr>
              <a:t>Israel, Assyria, and later the Maccabees.</a:t>
            </a:r>
          </a:p>
          <a:p>
            <a:pPr marL="798513" lvl="2" indent="-287338"/>
            <a:r>
              <a:rPr lang="en-US" sz="3200" b="1" dirty="0" err="1">
                <a:solidFill>
                  <a:schemeClr val="accent4">
                    <a:lumMod val="60000"/>
                    <a:lumOff val="40000"/>
                  </a:schemeClr>
                </a:solidFill>
                <a:cs typeface="Arial" panose="020B0604020202020204" pitchFamily="34" charset="0"/>
              </a:rPr>
              <a:t>Herods</a:t>
            </a:r>
            <a:r>
              <a:rPr lang="en-US" sz="3200" b="1" dirty="0">
                <a:solidFill>
                  <a:schemeClr val="accent4">
                    <a:lumMod val="60000"/>
                    <a:lumOff val="40000"/>
                  </a:schemeClr>
                </a:solidFill>
                <a:cs typeface="Arial" panose="020B0604020202020204" pitchFamily="34" charset="0"/>
              </a:rPr>
              <a:t>: </a:t>
            </a:r>
            <a:r>
              <a:rPr lang="en-US" sz="3200" dirty="0">
                <a:solidFill>
                  <a:schemeClr val="accent4">
                    <a:lumMod val="60000"/>
                    <a:lumOff val="40000"/>
                  </a:schemeClr>
                </a:solidFill>
                <a:cs typeface="Arial" panose="020B0604020202020204" pitchFamily="34" charset="0"/>
              </a:rPr>
              <a:t>Edom, Maccabees, Rome.</a:t>
            </a:r>
          </a:p>
          <a:p>
            <a:pPr marL="798513" lvl="2" indent="-287338"/>
            <a:r>
              <a:rPr lang="en-US" sz="3200" b="1" dirty="0">
                <a:solidFill>
                  <a:schemeClr val="accent4">
                    <a:lumMod val="60000"/>
                    <a:lumOff val="40000"/>
                  </a:schemeClr>
                </a:solidFill>
                <a:cs typeface="Arial" panose="020B0604020202020204" pitchFamily="34" charset="0"/>
              </a:rPr>
              <a:t>Jewish Sects</a:t>
            </a:r>
            <a:r>
              <a:rPr lang="en-US" sz="3200" dirty="0">
                <a:solidFill>
                  <a:schemeClr val="accent4">
                    <a:lumMod val="60000"/>
                    <a:lumOff val="40000"/>
                  </a:schemeClr>
                </a:solidFill>
                <a:cs typeface="Arial" panose="020B0604020202020204" pitchFamily="34" charset="0"/>
              </a:rPr>
              <a:t>: Greek Seleucids, Maccabees, Rome</a:t>
            </a:r>
          </a:p>
          <a:p>
            <a:pPr marL="914400" lvl="2" indent="-457200"/>
            <a:endParaRPr lang="en-US" sz="2400" dirty="0">
              <a:solidFill>
                <a:schemeClr val="accent4">
                  <a:lumMod val="20000"/>
                  <a:lumOff val="80000"/>
                </a:schemeClr>
              </a:solidFill>
            </a:endParaRPr>
          </a:p>
          <a:p>
            <a:endParaRPr lang="en-US" sz="3200" dirty="0">
              <a:solidFill>
                <a:schemeClr val="accent4">
                  <a:lumMod val="20000"/>
                  <a:lumOff val="80000"/>
                </a:schemeClr>
              </a:solidFill>
            </a:endParaRPr>
          </a:p>
          <a:p>
            <a:pPr lvl="1"/>
            <a:endParaRPr lang="en-US" sz="3200" dirty="0">
              <a:solidFill>
                <a:schemeClr val="accent4">
                  <a:lumMod val="20000"/>
                  <a:lumOff val="80000"/>
                </a:schemeClr>
              </a:solidFill>
            </a:endParaRPr>
          </a:p>
        </p:txBody>
      </p:sp>
    </p:spTree>
    <p:extLst>
      <p:ext uri="{BB962C8B-B14F-4D97-AF65-F5344CB8AC3E}">
        <p14:creationId xmlns:p14="http://schemas.microsoft.com/office/powerpoint/2010/main" val="245436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3827" y="262095"/>
            <a:ext cx="11348387" cy="1089034"/>
          </a:xfrm>
        </p:spPr>
        <p:txBody>
          <a:bodyPr>
            <a:normAutofit/>
          </a:bodyPr>
          <a:lstStyle/>
          <a:p>
            <a:r>
              <a:rPr lang="en-US" b="1"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Rome’s Influence in Israel</a:t>
            </a:r>
            <a:endParaRPr lang="en-US"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endParaRPr>
          </a:p>
        </p:txBody>
      </p:sp>
      <p:sp>
        <p:nvSpPr>
          <p:cNvPr id="3" name="Content Placeholder 2"/>
          <p:cNvSpPr>
            <a:spLocks noGrp="1"/>
          </p:cNvSpPr>
          <p:nvPr>
            <p:ph idx="1"/>
          </p:nvPr>
        </p:nvSpPr>
        <p:spPr>
          <a:xfrm>
            <a:off x="353827" y="1132764"/>
            <a:ext cx="7616466" cy="5629701"/>
          </a:xfrm>
        </p:spPr>
        <p:txBody>
          <a:bodyPr>
            <a:normAutofit/>
          </a:bodyPr>
          <a:lstStyle/>
          <a:p>
            <a:pPr marL="0" lvl="1" indent="0">
              <a:buNone/>
            </a:pPr>
            <a:r>
              <a:rPr lang="en-US" sz="3200" b="1" u="sng" dirty="0">
                <a:solidFill>
                  <a:schemeClr val="accent4">
                    <a:lumMod val="20000"/>
                    <a:lumOff val="80000"/>
                  </a:schemeClr>
                </a:solidFill>
                <a:cs typeface="Arial" panose="020B0604020202020204" pitchFamily="34" charset="0"/>
              </a:rPr>
              <a:t>Connection to Antipater</a:t>
            </a:r>
          </a:p>
          <a:p>
            <a:pPr marL="0" lvl="1" indent="0">
              <a:buNone/>
            </a:pPr>
            <a:r>
              <a:rPr lang="en-US" sz="3200" dirty="0">
                <a:solidFill>
                  <a:schemeClr val="accent4">
                    <a:lumMod val="20000"/>
                    <a:lumOff val="80000"/>
                  </a:schemeClr>
                </a:solidFill>
                <a:cs typeface="Arial" panose="020B0604020202020204" pitchFamily="34" charset="0"/>
              </a:rPr>
              <a:t>  </a:t>
            </a:r>
            <a:r>
              <a:rPr lang="en-US" sz="3200" dirty="0">
                <a:solidFill>
                  <a:schemeClr val="bg1"/>
                </a:solidFill>
                <a:cs typeface="Arial" panose="020B0604020202020204" pitchFamily="34" charset="0"/>
              </a:rPr>
              <a:t>Antipater was an Idumean ruler.</a:t>
            </a:r>
          </a:p>
          <a:p>
            <a:pPr marL="566738" lvl="2" indent="-274638"/>
            <a:r>
              <a:rPr lang="en-US" sz="2800" i="1" dirty="0">
                <a:solidFill>
                  <a:schemeClr val="accent4">
                    <a:lumMod val="60000"/>
                    <a:lumOff val="40000"/>
                  </a:schemeClr>
                </a:solidFill>
                <a:cs typeface="Arial" panose="020B0604020202020204" pitchFamily="34" charset="0"/>
              </a:rPr>
              <a:t>Descendants of the </a:t>
            </a:r>
            <a:r>
              <a:rPr lang="en-US" sz="2800" b="1" i="1" dirty="0" err="1">
                <a:solidFill>
                  <a:schemeClr val="accent4">
                    <a:lumMod val="60000"/>
                    <a:lumOff val="40000"/>
                  </a:schemeClr>
                </a:solidFill>
                <a:cs typeface="Arial" panose="020B0604020202020204" pitchFamily="34" charset="0"/>
              </a:rPr>
              <a:t>Edomites</a:t>
            </a:r>
            <a:r>
              <a:rPr lang="en-US" sz="2800" i="1" dirty="0">
                <a:solidFill>
                  <a:schemeClr val="accent4">
                    <a:lumMod val="60000"/>
                    <a:lumOff val="40000"/>
                  </a:schemeClr>
                </a:solidFill>
                <a:cs typeface="Arial" panose="020B0604020202020204" pitchFamily="34" charset="0"/>
              </a:rPr>
              <a:t>, the Idumeans occupied an area south of Jerusalem in the 2</a:t>
            </a:r>
            <a:r>
              <a:rPr lang="en-US" sz="2800" i="1" baseline="30000" dirty="0">
                <a:solidFill>
                  <a:schemeClr val="accent4">
                    <a:lumMod val="60000"/>
                    <a:lumOff val="40000"/>
                  </a:schemeClr>
                </a:solidFill>
                <a:cs typeface="Arial" panose="020B0604020202020204" pitchFamily="34" charset="0"/>
              </a:rPr>
              <a:t>nd</a:t>
            </a:r>
            <a:r>
              <a:rPr lang="en-US" sz="2800" i="1" dirty="0">
                <a:solidFill>
                  <a:schemeClr val="accent4">
                    <a:lumMod val="60000"/>
                    <a:lumOff val="40000"/>
                  </a:schemeClr>
                </a:solidFill>
                <a:cs typeface="Arial" panose="020B0604020202020204" pitchFamily="34" charset="0"/>
              </a:rPr>
              <a:t> century BC.</a:t>
            </a:r>
          </a:p>
          <a:p>
            <a:pPr marL="566738" lvl="2" indent="-274638"/>
            <a:r>
              <a:rPr lang="en-US" sz="2800" b="1" i="1" dirty="0">
                <a:solidFill>
                  <a:schemeClr val="accent4">
                    <a:lumMod val="60000"/>
                    <a:lumOff val="40000"/>
                  </a:schemeClr>
                </a:solidFill>
                <a:cs typeface="Arial" panose="020B0604020202020204" pitchFamily="34" charset="0"/>
              </a:rPr>
              <a:t>John Hyrcanus </a:t>
            </a:r>
            <a:r>
              <a:rPr lang="en-US" sz="2800" i="1" dirty="0">
                <a:solidFill>
                  <a:schemeClr val="accent4">
                    <a:lumMod val="60000"/>
                    <a:lumOff val="40000"/>
                  </a:schemeClr>
                </a:solidFill>
                <a:cs typeface="Arial" panose="020B0604020202020204" pitchFamily="34" charset="0"/>
              </a:rPr>
              <a:t>(135-104 BC) had compelled them to become Jews.</a:t>
            </a:r>
          </a:p>
          <a:p>
            <a:pPr marL="566738" lvl="2" indent="-274638"/>
            <a:r>
              <a:rPr lang="en-US" sz="2800" b="1" i="1" dirty="0">
                <a:solidFill>
                  <a:schemeClr val="accent4">
                    <a:lumMod val="60000"/>
                    <a:lumOff val="40000"/>
                  </a:schemeClr>
                </a:solidFill>
                <a:cs typeface="Arial" panose="020B0604020202020204" pitchFamily="34" charset="0"/>
              </a:rPr>
              <a:t>Antipater</a:t>
            </a:r>
            <a:r>
              <a:rPr lang="en-US" sz="2800" i="1" dirty="0">
                <a:solidFill>
                  <a:schemeClr val="accent4">
                    <a:lumMod val="60000"/>
                    <a:lumOff val="40000"/>
                  </a:schemeClr>
                </a:solidFill>
                <a:cs typeface="Arial" panose="020B0604020202020204" pitchFamily="34" charset="0"/>
              </a:rPr>
              <a:t> supported Hyrcanus II against his brother </a:t>
            </a:r>
            <a:r>
              <a:rPr lang="en-US" sz="2800" i="1" dirty="0" err="1">
                <a:solidFill>
                  <a:schemeClr val="accent4">
                    <a:lumMod val="60000"/>
                    <a:lumOff val="40000"/>
                  </a:schemeClr>
                </a:solidFill>
                <a:cs typeface="Arial" panose="020B0604020202020204" pitchFamily="34" charset="0"/>
              </a:rPr>
              <a:t>Aristobulus</a:t>
            </a:r>
            <a:r>
              <a:rPr lang="en-US" sz="2800" i="1" dirty="0">
                <a:solidFill>
                  <a:schemeClr val="accent4">
                    <a:lumMod val="60000"/>
                    <a:lumOff val="40000"/>
                  </a:schemeClr>
                </a:solidFill>
                <a:cs typeface="Arial" panose="020B0604020202020204" pitchFamily="34" charset="0"/>
              </a:rPr>
              <a:t> II.  </a:t>
            </a:r>
          </a:p>
          <a:p>
            <a:pPr marL="566738" lvl="2" indent="-274638"/>
            <a:r>
              <a:rPr lang="en-US" sz="2800" i="1" dirty="0">
                <a:solidFill>
                  <a:schemeClr val="accent4">
                    <a:lumMod val="60000"/>
                    <a:lumOff val="40000"/>
                  </a:schemeClr>
                </a:solidFill>
                <a:cs typeface="Arial" panose="020B0604020202020204" pitchFamily="34" charset="0"/>
              </a:rPr>
              <a:t>Antipater also supported Pompey until his death, then switched allegiance to Julius Caesar who made him governor of Judea.</a:t>
            </a:r>
          </a:p>
          <a:p>
            <a:pPr marL="566738" lvl="2" indent="-274638"/>
            <a:r>
              <a:rPr lang="en-US" sz="2800" i="1" dirty="0">
                <a:solidFill>
                  <a:schemeClr val="accent4">
                    <a:lumMod val="60000"/>
                    <a:lumOff val="40000"/>
                  </a:schemeClr>
                </a:solidFill>
                <a:cs typeface="Arial" panose="020B0604020202020204" pitchFamily="34" charset="0"/>
              </a:rPr>
              <a:t>He appointed his son </a:t>
            </a:r>
            <a:r>
              <a:rPr lang="en-US" sz="2800" b="1" i="1" dirty="0">
                <a:solidFill>
                  <a:schemeClr val="accent4">
                    <a:lumMod val="60000"/>
                    <a:lumOff val="40000"/>
                  </a:schemeClr>
                </a:solidFill>
                <a:cs typeface="Arial" panose="020B0604020202020204" pitchFamily="34" charset="0"/>
              </a:rPr>
              <a:t>Herod</a:t>
            </a:r>
            <a:r>
              <a:rPr lang="en-US" sz="2800" i="1" dirty="0">
                <a:solidFill>
                  <a:schemeClr val="accent4">
                    <a:lumMod val="60000"/>
                    <a:lumOff val="40000"/>
                  </a:schemeClr>
                </a:solidFill>
                <a:cs typeface="Arial" panose="020B0604020202020204" pitchFamily="34" charset="0"/>
              </a:rPr>
              <a:t> as Tetrarch.</a:t>
            </a:r>
          </a:p>
          <a:p>
            <a:pPr marL="736600" lvl="2" indent="-279400"/>
            <a:endParaRPr lang="en-US" sz="2800" dirty="0">
              <a:solidFill>
                <a:schemeClr val="accent4">
                  <a:lumMod val="20000"/>
                  <a:lumOff val="80000"/>
                </a:schemeClr>
              </a:solidFill>
              <a:latin typeface="Arial" panose="020B0604020202020204" pitchFamily="34" charset="0"/>
              <a:cs typeface="Arial" panose="020B0604020202020204" pitchFamily="34" charset="0"/>
            </a:endParaRPr>
          </a:p>
          <a:p>
            <a:pPr marL="914400" lvl="2" indent="-457200"/>
            <a:endParaRPr lang="en-US" sz="2800" dirty="0">
              <a:solidFill>
                <a:schemeClr val="accent4">
                  <a:lumMod val="20000"/>
                  <a:lumOff val="80000"/>
                </a:schemeClr>
              </a:solidFill>
              <a:latin typeface="Arial" panose="020B0604020202020204" pitchFamily="34" charset="0"/>
              <a:cs typeface="Arial" panose="020B0604020202020204" pitchFamily="34" charset="0"/>
            </a:endParaRPr>
          </a:p>
          <a:p>
            <a:endParaRPr lang="en-US" sz="3200" dirty="0">
              <a:solidFill>
                <a:schemeClr val="accent4">
                  <a:lumMod val="20000"/>
                  <a:lumOff val="80000"/>
                </a:schemeClr>
              </a:solidFill>
            </a:endParaRPr>
          </a:p>
          <a:p>
            <a:pPr lvl="1"/>
            <a:endParaRPr lang="en-US" sz="3200" dirty="0">
              <a:solidFill>
                <a:schemeClr val="accent4">
                  <a:lumMod val="20000"/>
                  <a:lumOff val="80000"/>
                </a:schemeClr>
              </a:solidFill>
            </a:endParaRPr>
          </a:p>
        </p:txBody>
      </p:sp>
      <p:sp>
        <p:nvSpPr>
          <p:cNvPr id="4" name="TextBox 3"/>
          <p:cNvSpPr txBox="1"/>
          <p:nvPr/>
        </p:nvSpPr>
        <p:spPr>
          <a:xfrm>
            <a:off x="8080086" y="5863446"/>
            <a:ext cx="3630471" cy="523220"/>
          </a:xfrm>
          <a:prstGeom prst="rect">
            <a:avLst/>
          </a:prstGeom>
          <a:noFill/>
        </p:spPr>
        <p:txBody>
          <a:bodyPr wrap="square" rtlCol="0">
            <a:spAutoFit/>
          </a:bodyPr>
          <a:lstStyle/>
          <a:p>
            <a:pPr algn="ctr"/>
            <a:r>
              <a:rPr lang="en-US" sz="2800" b="1" dirty="0">
                <a:solidFill>
                  <a:schemeClr val="accent4">
                    <a:lumMod val="20000"/>
                    <a:lumOff val="80000"/>
                  </a:schemeClr>
                </a:solidFill>
              </a:rPr>
              <a:t>Julius Caesar</a:t>
            </a:r>
            <a:endParaRPr lang="en-US" sz="2400" b="1" dirty="0">
              <a:solidFill>
                <a:schemeClr val="accent4">
                  <a:lumMod val="20000"/>
                  <a:lumOff val="80000"/>
                </a:schemeClr>
              </a:solidFill>
            </a:endParaRPr>
          </a:p>
        </p:txBody>
      </p:sp>
      <p:pic>
        <p:nvPicPr>
          <p:cNvPr id="2050" name="Picture 2" descr="Image result for julius caesar statue 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4410" y="586852"/>
            <a:ext cx="3496147" cy="5213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55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2876</Words>
  <Application>Microsoft Office PowerPoint</Application>
  <PresentationFormat>Widescreen</PresentationFormat>
  <Paragraphs>235</Paragraphs>
  <Slides>26</Slides>
  <Notes>26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Tempus Sans ITC</vt:lpstr>
      <vt:lpstr>Calibri Light</vt:lpstr>
      <vt:lpstr>Arial</vt:lpstr>
      <vt:lpstr>Calibri</vt:lpstr>
      <vt:lpstr>Papyrus</vt:lpstr>
      <vt:lpstr>Wingdings</vt:lpstr>
      <vt:lpstr>Office Theme</vt:lpstr>
      <vt:lpstr>1_Office Theme</vt:lpstr>
      <vt:lpstr>Captivity  Return  Years of Silence</vt:lpstr>
      <vt:lpstr>PowerPoint Presentation</vt:lpstr>
      <vt:lpstr>PowerPoint Presentation</vt:lpstr>
      <vt:lpstr>PowerPoint Presentation</vt:lpstr>
      <vt:lpstr>PowerPoint Presentation</vt:lpstr>
      <vt:lpstr>PowerPoint Presentation</vt:lpstr>
      <vt:lpstr>PowerPoint Presentation</vt:lpstr>
      <vt:lpstr>Herods, Samaritans, and Jewish Sects</vt:lpstr>
      <vt:lpstr>Rome’s Influence in Israel</vt:lpstr>
      <vt:lpstr>The Herodian Dynasty</vt:lpstr>
      <vt:lpstr>PowerPoint Presentation</vt:lpstr>
      <vt:lpstr>PowerPoint Presentation</vt:lpstr>
      <vt:lpstr>The Samaritans</vt:lpstr>
      <vt:lpstr>The Samaritans</vt:lpstr>
      <vt:lpstr>Mount Gerizim and Mount Ebal (Viewed from Sychar/Shechem – Modern Nablus)</vt:lpstr>
      <vt:lpstr>Development of the Jewish Sects</vt:lpstr>
      <vt:lpstr>The Pharisees</vt:lpstr>
      <vt:lpstr>The Sadducees</vt:lpstr>
      <vt:lpstr>PowerPoint Presentation</vt:lpstr>
      <vt:lpstr>PowerPoint Presentation</vt:lpstr>
      <vt:lpstr>Caiaphas Ossuary  and Coins</vt:lpstr>
      <vt:lpstr>The Essenes</vt:lpstr>
      <vt:lpstr>Possible Essene Ruins at Qumran</vt:lpstr>
      <vt:lpstr>Qumran Caves &amp;  Wadi Qumran</vt:lpstr>
      <vt:lpstr>The Zealots</vt:lpstr>
      <vt:lpstr>The Herodians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Captivity  Return  Years of Silence</dc:title>
  <dc:creator>Eastside Enlightener</dc:creator>
  <cp:lastModifiedBy>Steve Klein</cp:lastModifiedBy>
  <cp:revision>8</cp:revision>
  <cp:lastPrinted>2024-10-25T20:37:00Z</cp:lastPrinted>
  <dcterms:created xsi:type="dcterms:W3CDTF">2019-08-28T15:26:37Z</dcterms:created>
  <dcterms:modified xsi:type="dcterms:W3CDTF">2024-10-25T20:40:30Z</dcterms:modified>
</cp:coreProperties>
</file>