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28"/>
  </p:notesMasterIdLst>
  <p:handoutMasterIdLst>
    <p:handoutMasterId r:id="rId29"/>
  </p:handoutMasterIdLst>
  <p:sldIdLst>
    <p:sldId id="256" r:id="rId5"/>
    <p:sldId id="273" r:id="rId6"/>
    <p:sldId id="385" r:id="rId7"/>
    <p:sldId id="386" r:id="rId8"/>
    <p:sldId id="387" r:id="rId9"/>
    <p:sldId id="394" r:id="rId10"/>
    <p:sldId id="395" r:id="rId11"/>
    <p:sldId id="396" r:id="rId12"/>
    <p:sldId id="389" r:id="rId13"/>
    <p:sldId id="392" r:id="rId14"/>
    <p:sldId id="397" r:id="rId15"/>
    <p:sldId id="388" r:id="rId16"/>
    <p:sldId id="390" r:id="rId17"/>
    <p:sldId id="399" r:id="rId18"/>
    <p:sldId id="280" r:id="rId19"/>
    <p:sldId id="323" r:id="rId20"/>
    <p:sldId id="324" r:id="rId21"/>
    <p:sldId id="325" r:id="rId22"/>
    <p:sldId id="272" r:id="rId23"/>
    <p:sldId id="281" r:id="rId24"/>
    <p:sldId id="295" r:id="rId25"/>
    <p:sldId id="378" r:id="rId26"/>
    <p:sldId id="398" r:id="rId27"/>
  </p:sldIdLst>
  <p:sldSz cx="12192000" cy="6858000"/>
  <p:notesSz cx="7023100" cy="9309100"/>
  <p:embeddedFontLst>
    <p:embeddedFont>
      <p:font typeface="Arial Narrow" panose="020B0606020202030204" pitchFamily="34" charset="0"/>
      <p:regular r:id="rId30"/>
      <p:bold r:id="rId31"/>
      <p:italic r:id="rId32"/>
      <p:boldItalic r:id="rId33"/>
    </p:embeddedFont>
    <p:embeddedFont>
      <p:font typeface="Papyrus" panose="03070502060502030205" pitchFamily="66" charset="0"/>
      <p:regular r:id="rId34"/>
    </p:embeddedFont>
    <p:embeddedFont>
      <p:font typeface="Tahoma" panose="020B0604030504040204" pitchFamily="34" charset="0"/>
      <p:regular r:id="rId35"/>
      <p:bold r:id="rId36"/>
    </p:embeddedFont>
    <p:embeddedFont>
      <p:font typeface="Tempus Sans ITC" panose="04020404030D07020202" pitchFamily="8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3F"/>
    <a:srgbClr val="2E1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5" autoAdjust="0"/>
    <p:restoredTop sz="85854" autoAdjust="0"/>
  </p:normalViewPr>
  <p:slideViewPr>
    <p:cSldViewPr snapToGrid="0">
      <p:cViewPr varScale="1">
        <p:scale>
          <a:sx n="52" d="100"/>
          <a:sy n="52" d="100"/>
        </p:scale>
        <p:origin x="2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363"/>
          </a:xfrm>
          <a:prstGeom prst="rect">
            <a:avLst/>
          </a:prstGeom>
        </p:spPr>
        <p:txBody>
          <a:bodyPr vert="horz" lIns="92446" tIns="46223" rIns="92446" bIns="46223" rtlCol="0"/>
          <a:lstStyle>
            <a:lvl1pPr algn="r">
              <a:defRPr sz="1200"/>
            </a:lvl1pPr>
          </a:lstStyle>
          <a:p>
            <a:fld id="{BAAC441F-9E95-4BE3-9697-FE42F08936EC}" type="datetimeFigureOut">
              <a:rPr lang="en-US" smtClean="0"/>
              <a:t>10/30/2024</a:t>
            </a:fld>
            <a:endParaRPr lang="en-US"/>
          </a:p>
        </p:txBody>
      </p:sp>
      <p:sp>
        <p:nvSpPr>
          <p:cNvPr id="4" name="Footer Placeholder 3"/>
          <p:cNvSpPr>
            <a:spLocks noGrp="1"/>
          </p:cNvSpPr>
          <p:nvPr>
            <p:ph type="ftr" sz="quarter" idx="2"/>
          </p:nvPr>
        </p:nvSpPr>
        <p:spPr>
          <a:xfrm>
            <a:off x="0" y="8841738"/>
            <a:ext cx="3043343" cy="46736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8"/>
            <a:ext cx="3043343" cy="467363"/>
          </a:xfrm>
          <a:prstGeom prst="rect">
            <a:avLst/>
          </a:prstGeom>
        </p:spPr>
        <p:txBody>
          <a:bodyPr vert="horz" lIns="92446" tIns="46223" rIns="92446" bIns="46223" rtlCol="0" anchor="b"/>
          <a:lstStyle>
            <a:lvl1pPr algn="r">
              <a:defRPr sz="1200"/>
            </a:lvl1pPr>
          </a:lstStyle>
          <a:p>
            <a:fld id="{4099CA1C-B175-4086-9CA2-35A9919D3F6C}" type="slidenum">
              <a:rPr lang="en-US" smtClean="0"/>
              <a:t>‹#›</a:t>
            </a:fld>
            <a:endParaRPr lang="en-US"/>
          </a:p>
        </p:txBody>
      </p:sp>
    </p:spTree>
    <p:extLst>
      <p:ext uri="{BB962C8B-B14F-4D97-AF65-F5344CB8AC3E}">
        <p14:creationId xmlns:p14="http://schemas.microsoft.com/office/powerpoint/2010/main" val="204248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363"/>
          </a:xfrm>
          <a:prstGeom prst="rect">
            <a:avLst/>
          </a:prstGeom>
        </p:spPr>
        <p:txBody>
          <a:bodyPr vert="horz" lIns="92446" tIns="46223" rIns="92446" bIns="46223" rtlCol="0"/>
          <a:lstStyle>
            <a:lvl1pPr algn="r">
              <a:defRPr sz="1200"/>
            </a:lvl1pPr>
          </a:lstStyle>
          <a:p>
            <a:fld id="{8EB39085-D93C-4BF5-9FB4-70AF17E98237}" type="datetimeFigureOut">
              <a:rPr lang="en-US" smtClean="0"/>
              <a:t>10/30/2024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79687"/>
            <a:ext cx="5618480" cy="366577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43343" cy="46736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1738"/>
            <a:ext cx="3043343" cy="467363"/>
          </a:xfrm>
          <a:prstGeom prst="rect">
            <a:avLst/>
          </a:prstGeom>
        </p:spPr>
        <p:txBody>
          <a:bodyPr vert="horz" lIns="92446" tIns="46223" rIns="92446" bIns="46223" rtlCol="0" anchor="b"/>
          <a:lstStyle>
            <a:lvl1pPr algn="r">
              <a:defRPr sz="1200"/>
            </a:lvl1pPr>
          </a:lstStyle>
          <a:p>
            <a:fld id="{6384A07D-BCB6-4C8D-BF36-20C1F007D9ED}" type="slidenum">
              <a:rPr lang="en-US" smtClean="0"/>
              <a:t>‹#›</a:t>
            </a:fld>
            <a:endParaRPr lang="en-US"/>
          </a:p>
        </p:txBody>
      </p:sp>
    </p:spTree>
    <p:extLst>
      <p:ext uri="{BB962C8B-B14F-4D97-AF65-F5344CB8AC3E}">
        <p14:creationId xmlns:p14="http://schemas.microsoft.com/office/powerpoint/2010/main" val="412685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artifacts symbolizing the captivity, return, and years of silence. </a:t>
            </a:r>
          </a:p>
          <a:p>
            <a:r>
              <a:rPr lang="en-US" dirty="0"/>
              <a:t>This clay tablet from the Babylonian Chronicle (left) details major events in the Babylonian empire.  Each year is separated by a line.  This tablet records the exploits of Nebuchadnezzar from 605 to 594 BC, and specifically mentions taking captives and tribute from Jerusalem.  </a:t>
            </a:r>
          </a:p>
          <a:p>
            <a:r>
              <a:rPr lang="en-US" dirty="0"/>
              <a:t>The Cyrus </a:t>
            </a:r>
            <a:r>
              <a:rPr lang="en-US" dirty="0" err="1"/>
              <a:t>Cylindar</a:t>
            </a:r>
            <a:r>
              <a:rPr lang="en-US" dirty="0"/>
              <a:t> (center, circa 530 B.C.) records the policy of Cyrus of Persia to allow captive nations to return to their homelands and rebuild the cities and temples.  The Bible prophecies that Cyrus would do this 100 years before he was born (Isaiah 44:28).  </a:t>
            </a:r>
          </a:p>
          <a:p>
            <a:r>
              <a:rPr lang="en-US" dirty="0"/>
              <a:t>The Rosetta Stone (right) is a granodiorite stele, found in 1799, inscribed with three versions of a decree issued at Memphis, Egypt, in 196 BC during the Ptolemaic dynasty on behalf of King Ptolemy V. The top and middle texts are in Ancient Egyptian using hieroglyphic script and demotic scripts, respectively, while the bottom is in Ancient Greek. As the decree has only minor differences between the three versions, the Rosetta Stone proved to be the key to deciphering Egyptian hieroglyphs, thereby opening a window into ancient Egyptian history.</a:t>
            </a:r>
          </a:p>
        </p:txBody>
      </p:sp>
      <p:sp>
        <p:nvSpPr>
          <p:cNvPr id="4" name="Slide Number Placeholder 3"/>
          <p:cNvSpPr>
            <a:spLocks noGrp="1"/>
          </p:cNvSpPr>
          <p:nvPr>
            <p:ph type="sldNum" sz="quarter" idx="5"/>
          </p:nvPr>
        </p:nvSpPr>
        <p:spPr/>
        <p:txBody>
          <a:bodyPr/>
          <a:lstStyle/>
          <a:p>
            <a:pPr defTabSz="462229">
              <a:defRPr/>
            </a:pPr>
            <a:fld id="{74823A15-0BBF-41E3-9151-A9A17AB06B77}" type="slidenum">
              <a:rPr lang="en-US">
                <a:solidFill>
                  <a:prstClr val="black"/>
                </a:solidFill>
                <a:latin typeface="Calibri" panose="020F0502020204030204"/>
              </a:rPr>
              <a:pPr defTabSz="46222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84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10</a:t>
            </a:fld>
            <a:endParaRPr lang="en-US"/>
          </a:p>
        </p:txBody>
      </p:sp>
    </p:spTree>
    <p:extLst>
      <p:ext uri="{BB962C8B-B14F-4D97-AF65-F5344CB8AC3E}">
        <p14:creationId xmlns:p14="http://schemas.microsoft.com/office/powerpoint/2010/main" val="80275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4A07D-BCB6-4C8D-BF36-20C1F007D9ED}" type="slidenum">
              <a:rPr lang="en-US" smtClean="0"/>
              <a:t>11</a:t>
            </a:fld>
            <a:endParaRPr lang="en-US"/>
          </a:p>
        </p:txBody>
      </p:sp>
    </p:spTree>
    <p:extLst>
      <p:ext uri="{BB962C8B-B14F-4D97-AF65-F5344CB8AC3E}">
        <p14:creationId xmlns:p14="http://schemas.microsoft.com/office/powerpoint/2010/main" val="78053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4A07D-BCB6-4C8D-BF36-20C1F007D9ED}" type="slidenum">
              <a:rPr lang="en-US" smtClean="0"/>
              <a:t>12</a:t>
            </a:fld>
            <a:endParaRPr lang="en-US"/>
          </a:p>
        </p:txBody>
      </p:sp>
    </p:spTree>
    <p:extLst>
      <p:ext uri="{BB962C8B-B14F-4D97-AF65-F5344CB8AC3E}">
        <p14:creationId xmlns:p14="http://schemas.microsoft.com/office/powerpoint/2010/main" val="330519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13</a:t>
            </a:fld>
            <a:endParaRPr lang="en-US"/>
          </a:p>
        </p:txBody>
      </p:sp>
    </p:spTree>
    <p:extLst>
      <p:ext uri="{BB962C8B-B14F-4D97-AF65-F5344CB8AC3E}">
        <p14:creationId xmlns:p14="http://schemas.microsoft.com/office/powerpoint/2010/main" val="258420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4606602-0479-4845-91D4-D7AA8968F5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95F07C-7468-494B-9BF5-D15B0F13A75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8611" name="Rectangle 2">
            <a:extLst>
              <a:ext uri="{FF2B5EF4-FFF2-40B4-BE49-F238E27FC236}">
                <a16:creationId xmlns:a16="http://schemas.microsoft.com/office/drawing/2014/main" id="{A7A64DDD-6BC6-47DA-8516-A8BDB81A75C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CF80110-F9FD-444D-8046-1931872CAC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2Ki 25:21 Then the king of Babylon struck them and put them to death at Riblah in the land of Hamath. Thus </a:t>
            </a:r>
            <a:r>
              <a:rPr lang="en-US" altLang="en-US" b="1" dirty="0">
                <a:latin typeface="Arial" panose="020B0604020202020204" pitchFamily="34" charset="0"/>
              </a:rPr>
              <a:t>Judah was carried away captive from its own land.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86ABFA3-DBAF-4AF3-AA6C-FAA97ED267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52B328-E898-4D11-B5DD-4377C3BB0FA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5779" name="Rectangle 2">
            <a:extLst>
              <a:ext uri="{FF2B5EF4-FFF2-40B4-BE49-F238E27FC236}">
                <a16:creationId xmlns:a16="http://schemas.microsoft.com/office/drawing/2014/main" id="{3EFC77B2-A530-4613-B11D-1FA7377F29C5}"/>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104D521-2EFB-4C62-A492-C3BFB7D123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Ezr 1:1  Now in the first year of Cyrus king of Persia, that the word of the LORD by the mouth of Jeremiah might be fulfilled, the LORD stirred up the spirit of Cyrus king of Persia, so that he made a proclamation throughout all his kingdom, and also put it in writing, saying,</a:t>
            </a:r>
          </a:p>
          <a:p>
            <a:r>
              <a:rPr lang="en-US" altLang="en-US" dirty="0">
                <a:latin typeface="Arial" panose="020B0604020202020204" pitchFamily="34" charset="0"/>
              </a:rPr>
              <a:t> 2 Thus says Cyrus king of Persia: All the kingdoms of the earth the LORD God of heaven has given me. And </a:t>
            </a:r>
            <a:r>
              <a:rPr lang="en-US" altLang="en-US" b="1" dirty="0">
                <a:latin typeface="Arial" panose="020B0604020202020204" pitchFamily="34" charset="0"/>
              </a:rPr>
              <a:t>He has commanded me to build Him a house at Jerusalem which is in Judah</a:t>
            </a:r>
            <a:r>
              <a:rPr lang="en-US" altLang="en-US" dirty="0">
                <a:latin typeface="Arial" panose="020B0604020202020204" pitchFamily="34" charset="0"/>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6E7F98F-1592-46C8-AB3A-FF7645822E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DB459F-8931-4F07-A4AF-5FD33DA146E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7827" name="Rectangle 2">
            <a:extLst>
              <a:ext uri="{FF2B5EF4-FFF2-40B4-BE49-F238E27FC236}">
                <a16:creationId xmlns:a16="http://schemas.microsoft.com/office/drawing/2014/main" id="{C2FD74F8-0CBF-4FA4-8630-5BE0C7FDBBC7}"/>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BE22BA54-336E-4F9B-9794-85D049059B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823A15-0BBF-41E3-9151-A9A17AB06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34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4A07D-BCB6-4C8D-BF36-20C1F007D9ED}" type="slidenum">
              <a:rPr lang="en-US" smtClean="0"/>
              <a:t>23</a:t>
            </a:fld>
            <a:endParaRPr lang="en-US"/>
          </a:p>
        </p:txBody>
      </p:sp>
    </p:spTree>
    <p:extLst>
      <p:ext uri="{BB962C8B-B14F-4D97-AF65-F5344CB8AC3E}">
        <p14:creationId xmlns:p14="http://schemas.microsoft.com/office/powerpoint/2010/main" val="264302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229">
              <a:defRPr/>
            </a:pPr>
            <a:fld id="{74823A15-0BBF-41E3-9151-A9A17AB06B77}" type="slidenum">
              <a:rPr lang="en-US">
                <a:solidFill>
                  <a:prstClr val="black"/>
                </a:solidFill>
                <a:latin typeface="Calibri" panose="020F0502020204030204"/>
              </a:rPr>
              <a:pPr defTabSz="46222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9479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3</a:t>
            </a:fld>
            <a:endParaRPr lang="en-US"/>
          </a:p>
        </p:txBody>
      </p:sp>
    </p:spTree>
    <p:extLst>
      <p:ext uri="{BB962C8B-B14F-4D97-AF65-F5344CB8AC3E}">
        <p14:creationId xmlns:p14="http://schemas.microsoft.com/office/powerpoint/2010/main" val="249060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4</a:t>
            </a:fld>
            <a:endParaRPr lang="en-US"/>
          </a:p>
        </p:txBody>
      </p:sp>
    </p:spTree>
    <p:extLst>
      <p:ext uri="{BB962C8B-B14F-4D97-AF65-F5344CB8AC3E}">
        <p14:creationId xmlns:p14="http://schemas.microsoft.com/office/powerpoint/2010/main" val="424474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5</a:t>
            </a:fld>
            <a:endParaRPr lang="en-US"/>
          </a:p>
        </p:txBody>
      </p:sp>
    </p:spTree>
    <p:extLst>
      <p:ext uri="{BB962C8B-B14F-4D97-AF65-F5344CB8AC3E}">
        <p14:creationId xmlns:p14="http://schemas.microsoft.com/office/powerpoint/2010/main" val="274964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4A07D-BCB6-4C8D-BF36-20C1F007D9ED}" type="slidenum">
              <a:rPr lang="en-US" smtClean="0"/>
              <a:t>6</a:t>
            </a:fld>
            <a:endParaRPr lang="en-US"/>
          </a:p>
        </p:txBody>
      </p:sp>
    </p:spTree>
    <p:extLst>
      <p:ext uri="{BB962C8B-B14F-4D97-AF65-F5344CB8AC3E}">
        <p14:creationId xmlns:p14="http://schemas.microsoft.com/office/powerpoint/2010/main" val="315404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7</a:t>
            </a:fld>
            <a:endParaRPr lang="en-US"/>
          </a:p>
        </p:txBody>
      </p:sp>
    </p:spTree>
    <p:extLst>
      <p:ext uri="{BB962C8B-B14F-4D97-AF65-F5344CB8AC3E}">
        <p14:creationId xmlns:p14="http://schemas.microsoft.com/office/powerpoint/2010/main" val="127009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8</a:t>
            </a:fld>
            <a:endParaRPr lang="en-US"/>
          </a:p>
        </p:txBody>
      </p:sp>
    </p:spTree>
    <p:extLst>
      <p:ext uri="{BB962C8B-B14F-4D97-AF65-F5344CB8AC3E}">
        <p14:creationId xmlns:p14="http://schemas.microsoft.com/office/powerpoint/2010/main" val="429229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4A07D-BCB6-4C8D-BF36-20C1F007D9ED}" type="slidenum">
              <a:rPr lang="en-US" smtClean="0"/>
              <a:t>9</a:t>
            </a:fld>
            <a:endParaRPr lang="en-US"/>
          </a:p>
        </p:txBody>
      </p:sp>
    </p:spTree>
    <p:extLst>
      <p:ext uri="{BB962C8B-B14F-4D97-AF65-F5344CB8AC3E}">
        <p14:creationId xmlns:p14="http://schemas.microsoft.com/office/powerpoint/2010/main" val="159752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751E66-3687-4198-A30A-687E070C57C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15592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1E66-3687-4198-A30A-687E070C57C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201929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1E66-3687-4198-A30A-687E070C57C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40479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D1ED67B-D88D-47E8-8AB0-2BED0A9A3900}" type="slidenum">
              <a:rPr lang="en-US" altLang="en-US" smtClean="0"/>
              <a:pPr/>
              <a:t>‹#›</a:t>
            </a:fld>
            <a:endParaRPr lang="en-US" altLang="en-US"/>
          </a:p>
        </p:txBody>
      </p:sp>
    </p:spTree>
    <p:extLst>
      <p:ext uri="{BB962C8B-B14F-4D97-AF65-F5344CB8AC3E}">
        <p14:creationId xmlns:p14="http://schemas.microsoft.com/office/powerpoint/2010/main" val="154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0824E03-DEA3-4424-BDA8-06530E6E5836}" type="slidenum">
              <a:rPr lang="en-US" altLang="en-US" smtClean="0"/>
              <a:pPr/>
              <a:t>‹#›</a:t>
            </a:fld>
            <a:endParaRPr lang="en-US" altLang="en-US"/>
          </a:p>
        </p:txBody>
      </p:sp>
    </p:spTree>
    <p:extLst>
      <p:ext uri="{BB962C8B-B14F-4D97-AF65-F5344CB8AC3E}">
        <p14:creationId xmlns:p14="http://schemas.microsoft.com/office/powerpoint/2010/main" val="41587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7363B03-A26C-41CA-BF11-702798D46DA6}" type="slidenum">
              <a:rPr lang="en-US" altLang="en-US" smtClean="0"/>
              <a:pPr/>
              <a:t>‹#›</a:t>
            </a:fld>
            <a:endParaRPr lang="en-US" altLang="en-US"/>
          </a:p>
        </p:txBody>
      </p:sp>
    </p:spTree>
    <p:extLst>
      <p:ext uri="{BB962C8B-B14F-4D97-AF65-F5344CB8AC3E}">
        <p14:creationId xmlns:p14="http://schemas.microsoft.com/office/powerpoint/2010/main" val="174130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1CE2F5E-CE5C-4636-814F-24B568CAFEB1}" type="slidenum">
              <a:rPr lang="en-US" altLang="en-US" smtClean="0"/>
              <a:pPr/>
              <a:t>‹#›</a:t>
            </a:fld>
            <a:endParaRPr lang="en-US" altLang="en-US"/>
          </a:p>
        </p:txBody>
      </p:sp>
    </p:spTree>
    <p:extLst>
      <p:ext uri="{BB962C8B-B14F-4D97-AF65-F5344CB8AC3E}">
        <p14:creationId xmlns:p14="http://schemas.microsoft.com/office/powerpoint/2010/main" val="159846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A6E4C06-5AA5-4367-85B9-331F137143BA}" type="slidenum">
              <a:rPr lang="en-US" altLang="en-US" smtClean="0"/>
              <a:pPr/>
              <a:t>‹#›</a:t>
            </a:fld>
            <a:endParaRPr lang="en-US" altLang="en-US"/>
          </a:p>
        </p:txBody>
      </p:sp>
    </p:spTree>
    <p:extLst>
      <p:ext uri="{BB962C8B-B14F-4D97-AF65-F5344CB8AC3E}">
        <p14:creationId xmlns:p14="http://schemas.microsoft.com/office/powerpoint/2010/main" val="13189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9F639CC-D9C7-4DF0-BEF5-A916084C1D5B}" type="slidenum">
              <a:rPr lang="en-US" altLang="en-US" smtClean="0"/>
              <a:pPr/>
              <a:t>‹#›</a:t>
            </a:fld>
            <a:endParaRPr lang="en-US" altLang="en-US"/>
          </a:p>
        </p:txBody>
      </p:sp>
    </p:spTree>
    <p:extLst>
      <p:ext uri="{BB962C8B-B14F-4D97-AF65-F5344CB8AC3E}">
        <p14:creationId xmlns:p14="http://schemas.microsoft.com/office/powerpoint/2010/main" val="41929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CC4CC37-DB33-434E-8488-F089767D2190}" type="slidenum">
              <a:rPr lang="en-US" altLang="en-US" smtClean="0"/>
              <a:pPr/>
              <a:t>‹#›</a:t>
            </a:fld>
            <a:endParaRPr lang="en-US" altLang="en-US"/>
          </a:p>
        </p:txBody>
      </p:sp>
    </p:spTree>
    <p:extLst>
      <p:ext uri="{BB962C8B-B14F-4D97-AF65-F5344CB8AC3E}">
        <p14:creationId xmlns:p14="http://schemas.microsoft.com/office/powerpoint/2010/main" val="8551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A2C5704-86B4-469F-B321-5BDAE46760DC}" type="slidenum">
              <a:rPr lang="en-US" altLang="en-US" smtClean="0"/>
              <a:pPr/>
              <a:t>‹#›</a:t>
            </a:fld>
            <a:endParaRPr lang="en-US" altLang="en-US"/>
          </a:p>
        </p:txBody>
      </p:sp>
    </p:spTree>
    <p:extLst>
      <p:ext uri="{BB962C8B-B14F-4D97-AF65-F5344CB8AC3E}">
        <p14:creationId xmlns:p14="http://schemas.microsoft.com/office/powerpoint/2010/main" val="362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51E66-3687-4198-A30A-687E070C57C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253996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16D1044-1815-4D8F-B421-42669FA5622F}" type="slidenum">
              <a:rPr lang="en-US" altLang="en-US" smtClean="0"/>
              <a:pPr/>
              <a:t>‹#›</a:t>
            </a:fld>
            <a:endParaRPr lang="en-US" altLang="en-US"/>
          </a:p>
        </p:txBody>
      </p:sp>
    </p:spTree>
    <p:extLst>
      <p:ext uri="{BB962C8B-B14F-4D97-AF65-F5344CB8AC3E}">
        <p14:creationId xmlns:p14="http://schemas.microsoft.com/office/powerpoint/2010/main" val="2586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7E2176-1B4D-41F9-801F-60645F1FD317}" type="slidenum">
              <a:rPr lang="en-US" altLang="en-US" smtClean="0"/>
              <a:pPr/>
              <a:t>‹#›</a:t>
            </a:fld>
            <a:endParaRPr lang="en-US" altLang="en-US"/>
          </a:p>
        </p:txBody>
      </p:sp>
    </p:spTree>
    <p:extLst>
      <p:ext uri="{BB962C8B-B14F-4D97-AF65-F5344CB8AC3E}">
        <p14:creationId xmlns:p14="http://schemas.microsoft.com/office/powerpoint/2010/main" val="32879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B8DCA59-56D2-4DAB-8C25-3FD09057B31D}" type="slidenum">
              <a:rPr lang="en-US" altLang="en-US" smtClean="0"/>
              <a:pPr/>
              <a:t>‹#›</a:t>
            </a:fld>
            <a:endParaRPr lang="en-US" altLang="en-US"/>
          </a:p>
        </p:txBody>
      </p:sp>
    </p:spTree>
    <p:extLst>
      <p:ext uri="{BB962C8B-B14F-4D97-AF65-F5344CB8AC3E}">
        <p14:creationId xmlns:p14="http://schemas.microsoft.com/office/powerpoint/2010/main" val="293677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42B0D2E-53DB-466F-B854-05078B38D7F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74D3E93-EC07-455B-B2EF-1308A55C10C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DBE6E69-5CDE-4D9B-A342-011F2AB4A4FD}"/>
              </a:ext>
            </a:extLst>
          </p:cNvPr>
          <p:cNvSpPr>
            <a:spLocks noGrp="1" noChangeArrowheads="1"/>
          </p:cNvSpPr>
          <p:nvPr>
            <p:ph type="sldNum" sz="quarter" idx="12"/>
          </p:nvPr>
        </p:nvSpPr>
        <p:spPr>
          <a:ln/>
        </p:spPr>
        <p:txBody>
          <a:bodyPr/>
          <a:lstStyle>
            <a:lvl1pPr>
              <a:defRPr/>
            </a:lvl1pPr>
          </a:lstStyle>
          <a:p>
            <a:pPr>
              <a:defRPr/>
            </a:pPr>
            <a:fld id="{BC53F93A-9BC1-49C3-B419-7E9438D48F5A}" type="slidenum">
              <a:rPr lang="en-US" altLang="en-US"/>
              <a:pPr>
                <a:defRPr/>
              </a:pPr>
              <a:t>‹#›</a:t>
            </a:fld>
            <a:endParaRPr lang="en-US" altLang="en-US" dirty="0"/>
          </a:p>
        </p:txBody>
      </p:sp>
    </p:spTree>
    <p:extLst>
      <p:ext uri="{BB962C8B-B14F-4D97-AF65-F5344CB8AC3E}">
        <p14:creationId xmlns:p14="http://schemas.microsoft.com/office/powerpoint/2010/main" val="2678265983"/>
      </p:ext>
    </p:extLst>
  </p:cSld>
  <p:clrMapOvr>
    <a:masterClrMapping/>
  </p:clrMapOvr>
  <p:transition>
    <p:cover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9BEEAF-B46E-4C16-8851-84301F898AA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7A821FB9-07BE-40D2-A0BD-C0EA637BD4B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7B76461-6ABC-437C-988F-C9AFA6600485}"/>
              </a:ext>
            </a:extLst>
          </p:cNvPr>
          <p:cNvSpPr>
            <a:spLocks noGrp="1" noChangeArrowheads="1"/>
          </p:cNvSpPr>
          <p:nvPr>
            <p:ph type="sldNum" sz="quarter" idx="12"/>
          </p:nvPr>
        </p:nvSpPr>
        <p:spPr>
          <a:ln/>
        </p:spPr>
        <p:txBody>
          <a:bodyPr/>
          <a:lstStyle>
            <a:lvl1pPr>
              <a:defRPr/>
            </a:lvl1pPr>
          </a:lstStyle>
          <a:p>
            <a:pPr>
              <a:defRPr/>
            </a:pPr>
            <a:fld id="{FD660737-9C5D-458B-938A-BF976549F612}" type="slidenum">
              <a:rPr lang="en-US" altLang="en-US"/>
              <a:pPr>
                <a:defRPr/>
              </a:pPr>
              <a:t>‹#›</a:t>
            </a:fld>
            <a:endParaRPr lang="en-US" altLang="en-US" dirty="0"/>
          </a:p>
        </p:txBody>
      </p:sp>
    </p:spTree>
    <p:extLst>
      <p:ext uri="{BB962C8B-B14F-4D97-AF65-F5344CB8AC3E}">
        <p14:creationId xmlns:p14="http://schemas.microsoft.com/office/powerpoint/2010/main" val="2891148391"/>
      </p:ext>
    </p:extLst>
  </p:cSld>
  <p:clrMapOvr>
    <a:masterClrMapping/>
  </p:clrMapOvr>
  <p:transition>
    <p:cover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C6F497-E32D-4640-8B69-43017A088E8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1B4629F-B856-46C5-AEA4-520E6C9C84B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240C581B-BAC9-468C-9BC7-3E8917F3A69A}"/>
              </a:ext>
            </a:extLst>
          </p:cNvPr>
          <p:cNvSpPr>
            <a:spLocks noGrp="1" noChangeArrowheads="1"/>
          </p:cNvSpPr>
          <p:nvPr>
            <p:ph type="sldNum" sz="quarter" idx="12"/>
          </p:nvPr>
        </p:nvSpPr>
        <p:spPr>
          <a:ln/>
        </p:spPr>
        <p:txBody>
          <a:bodyPr/>
          <a:lstStyle>
            <a:lvl1pPr>
              <a:defRPr/>
            </a:lvl1pPr>
          </a:lstStyle>
          <a:p>
            <a:pPr>
              <a:defRPr/>
            </a:pPr>
            <a:fld id="{15CADE91-2883-4FD9-B7B6-99C317CDB981}" type="slidenum">
              <a:rPr lang="en-US" altLang="en-US"/>
              <a:pPr>
                <a:defRPr/>
              </a:pPr>
              <a:t>‹#›</a:t>
            </a:fld>
            <a:endParaRPr lang="en-US" altLang="en-US" dirty="0"/>
          </a:p>
        </p:txBody>
      </p:sp>
    </p:spTree>
    <p:extLst>
      <p:ext uri="{BB962C8B-B14F-4D97-AF65-F5344CB8AC3E}">
        <p14:creationId xmlns:p14="http://schemas.microsoft.com/office/powerpoint/2010/main" val="4079366837"/>
      </p:ext>
    </p:extLst>
  </p:cSld>
  <p:clrMapOvr>
    <a:masterClrMapping/>
  </p:clrMapOvr>
  <p:transition>
    <p:cover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126806C-7AEE-409E-8CC8-42F6805DC03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A750EC6D-C2E2-44F5-865D-5C43A672CE6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01E9D05-5C0F-46C4-9ABC-E35D3C1F042B}"/>
              </a:ext>
            </a:extLst>
          </p:cNvPr>
          <p:cNvSpPr>
            <a:spLocks noGrp="1" noChangeArrowheads="1"/>
          </p:cNvSpPr>
          <p:nvPr>
            <p:ph type="sldNum" sz="quarter" idx="12"/>
          </p:nvPr>
        </p:nvSpPr>
        <p:spPr>
          <a:ln/>
        </p:spPr>
        <p:txBody>
          <a:bodyPr/>
          <a:lstStyle>
            <a:lvl1pPr>
              <a:defRPr/>
            </a:lvl1pPr>
          </a:lstStyle>
          <a:p>
            <a:pPr>
              <a:defRPr/>
            </a:pPr>
            <a:fld id="{95EAFEF3-2B86-45AB-893D-902B0CE99821}" type="slidenum">
              <a:rPr lang="en-US" altLang="en-US"/>
              <a:pPr>
                <a:defRPr/>
              </a:pPr>
              <a:t>‹#›</a:t>
            </a:fld>
            <a:endParaRPr lang="en-US" altLang="en-US" dirty="0"/>
          </a:p>
        </p:txBody>
      </p:sp>
    </p:spTree>
    <p:extLst>
      <p:ext uri="{BB962C8B-B14F-4D97-AF65-F5344CB8AC3E}">
        <p14:creationId xmlns:p14="http://schemas.microsoft.com/office/powerpoint/2010/main" val="337485873"/>
      </p:ext>
    </p:extLst>
  </p:cSld>
  <p:clrMapOvr>
    <a:masterClrMapping/>
  </p:clrMapOvr>
  <p:transition>
    <p:cover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4E251F-9339-4E78-A491-A3D5112821C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92088A31-A7D0-4795-ACDF-829F1915C77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88ED43A1-85A3-4BA0-805A-F1799E0000E3}"/>
              </a:ext>
            </a:extLst>
          </p:cNvPr>
          <p:cNvSpPr>
            <a:spLocks noGrp="1" noChangeArrowheads="1"/>
          </p:cNvSpPr>
          <p:nvPr>
            <p:ph type="sldNum" sz="quarter" idx="12"/>
          </p:nvPr>
        </p:nvSpPr>
        <p:spPr>
          <a:ln/>
        </p:spPr>
        <p:txBody>
          <a:bodyPr/>
          <a:lstStyle>
            <a:lvl1pPr>
              <a:defRPr/>
            </a:lvl1pPr>
          </a:lstStyle>
          <a:p>
            <a:pPr>
              <a:defRPr/>
            </a:pPr>
            <a:fld id="{9757B853-BAD9-40E6-A9E6-67E397968B53}" type="slidenum">
              <a:rPr lang="en-US" altLang="en-US"/>
              <a:pPr>
                <a:defRPr/>
              </a:pPr>
              <a:t>‹#›</a:t>
            </a:fld>
            <a:endParaRPr lang="en-US" altLang="en-US" dirty="0"/>
          </a:p>
        </p:txBody>
      </p:sp>
    </p:spTree>
    <p:extLst>
      <p:ext uri="{BB962C8B-B14F-4D97-AF65-F5344CB8AC3E}">
        <p14:creationId xmlns:p14="http://schemas.microsoft.com/office/powerpoint/2010/main" val="443773210"/>
      </p:ext>
    </p:extLst>
  </p:cSld>
  <p:clrMapOvr>
    <a:masterClrMapping/>
  </p:clrMapOvr>
  <p:transition>
    <p:cover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5E37FB-5B76-47E7-B2E7-C07AFD699E1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FE273A78-071C-41E9-8CD4-8A9D7E641AD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987C9768-86DE-4208-B72B-37FB899AE1A4}"/>
              </a:ext>
            </a:extLst>
          </p:cNvPr>
          <p:cNvSpPr>
            <a:spLocks noGrp="1" noChangeArrowheads="1"/>
          </p:cNvSpPr>
          <p:nvPr>
            <p:ph type="sldNum" sz="quarter" idx="12"/>
          </p:nvPr>
        </p:nvSpPr>
        <p:spPr>
          <a:ln/>
        </p:spPr>
        <p:txBody>
          <a:bodyPr/>
          <a:lstStyle>
            <a:lvl1pPr>
              <a:defRPr/>
            </a:lvl1pPr>
          </a:lstStyle>
          <a:p>
            <a:pPr>
              <a:defRPr/>
            </a:pPr>
            <a:fld id="{2FAB1E93-C8F6-45B8-BA73-635C5E82F5D5}" type="slidenum">
              <a:rPr lang="en-US" altLang="en-US"/>
              <a:pPr>
                <a:defRPr/>
              </a:pPr>
              <a:t>‹#›</a:t>
            </a:fld>
            <a:endParaRPr lang="en-US" altLang="en-US" dirty="0"/>
          </a:p>
        </p:txBody>
      </p:sp>
    </p:spTree>
    <p:extLst>
      <p:ext uri="{BB962C8B-B14F-4D97-AF65-F5344CB8AC3E}">
        <p14:creationId xmlns:p14="http://schemas.microsoft.com/office/powerpoint/2010/main" val="1467736660"/>
      </p:ext>
    </p:extLst>
  </p:cSld>
  <p:clrMapOvr>
    <a:masterClrMapping/>
  </p:clrMapOvr>
  <p:transition>
    <p:cover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56BBB1-24B3-4D0B-AC96-64EF14A06A9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71ED6E61-4B86-49A7-A02D-CA7EC5398B7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E62E2BE8-A254-436B-A3C5-AC1D5668966A}"/>
              </a:ext>
            </a:extLst>
          </p:cNvPr>
          <p:cNvSpPr>
            <a:spLocks noGrp="1" noChangeArrowheads="1"/>
          </p:cNvSpPr>
          <p:nvPr>
            <p:ph type="sldNum" sz="quarter" idx="12"/>
          </p:nvPr>
        </p:nvSpPr>
        <p:spPr>
          <a:ln/>
        </p:spPr>
        <p:txBody>
          <a:bodyPr/>
          <a:lstStyle>
            <a:lvl1pPr>
              <a:defRPr/>
            </a:lvl1pPr>
          </a:lstStyle>
          <a:p>
            <a:pPr>
              <a:defRPr/>
            </a:pPr>
            <a:fld id="{AD985086-B6AB-4D85-A582-FBCBC04A4AC8}" type="slidenum">
              <a:rPr lang="en-US" altLang="en-US"/>
              <a:pPr>
                <a:defRPr/>
              </a:pPr>
              <a:t>‹#›</a:t>
            </a:fld>
            <a:endParaRPr lang="en-US" altLang="en-US" dirty="0"/>
          </a:p>
        </p:txBody>
      </p:sp>
    </p:spTree>
    <p:extLst>
      <p:ext uri="{BB962C8B-B14F-4D97-AF65-F5344CB8AC3E}">
        <p14:creationId xmlns:p14="http://schemas.microsoft.com/office/powerpoint/2010/main" val="679591089"/>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751E66-3687-4198-A30A-687E070C57C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6056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50DF32-DE82-4551-BB82-32EE42D1EE0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AD0E2AB-FE4F-46B7-A4D5-2B2A7E48095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60E7E568-B3D8-4B68-A093-FB5A728FE9BD}"/>
              </a:ext>
            </a:extLst>
          </p:cNvPr>
          <p:cNvSpPr>
            <a:spLocks noGrp="1" noChangeArrowheads="1"/>
          </p:cNvSpPr>
          <p:nvPr>
            <p:ph type="sldNum" sz="quarter" idx="12"/>
          </p:nvPr>
        </p:nvSpPr>
        <p:spPr>
          <a:ln/>
        </p:spPr>
        <p:txBody>
          <a:bodyPr/>
          <a:lstStyle>
            <a:lvl1pPr>
              <a:defRPr/>
            </a:lvl1pPr>
          </a:lstStyle>
          <a:p>
            <a:pPr>
              <a:defRPr/>
            </a:pPr>
            <a:fld id="{57D86AAF-5F51-4BCE-B4FB-5E9D179A80D3}" type="slidenum">
              <a:rPr lang="en-US" altLang="en-US"/>
              <a:pPr>
                <a:defRPr/>
              </a:pPr>
              <a:t>‹#›</a:t>
            </a:fld>
            <a:endParaRPr lang="en-US" altLang="en-US" dirty="0"/>
          </a:p>
        </p:txBody>
      </p:sp>
    </p:spTree>
    <p:extLst>
      <p:ext uri="{BB962C8B-B14F-4D97-AF65-F5344CB8AC3E}">
        <p14:creationId xmlns:p14="http://schemas.microsoft.com/office/powerpoint/2010/main" val="3098602751"/>
      </p:ext>
    </p:extLst>
  </p:cSld>
  <p:clrMapOvr>
    <a:masterClrMapping/>
  </p:clrMapOvr>
  <p:transition>
    <p:cover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7794A1-DA8E-4001-BDFD-A4D504C1682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FC8FA93-57C7-4551-BE0F-4446B5A57C6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C6C001F7-66C9-4D2B-8368-011D6119EC06}"/>
              </a:ext>
            </a:extLst>
          </p:cNvPr>
          <p:cNvSpPr>
            <a:spLocks noGrp="1" noChangeArrowheads="1"/>
          </p:cNvSpPr>
          <p:nvPr>
            <p:ph type="sldNum" sz="quarter" idx="12"/>
          </p:nvPr>
        </p:nvSpPr>
        <p:spPr>
          <a:ln/>
        </p:spPr>
        <p:txBody>
          <a:bodyPr/>
          <a:lstStyle>
            <a:lvl1pPr>
              <a:defRPr/>
            </a:lvl1pPr>
          </a:lstStyle>
          <a:p>
            <a:pPr>
              <a:defRPr/>
            </a:pPr>
            <a:fld id="{A8535BF2-7F69-4555-8347-2C63EAF5D64A}" type="slidenum">
              <a:rPr lang="en-US" altLang="en-US"/>
              <a:pPr>
                <a:defRPr/>
              </a:pPr>
              <a:t>‹#›</a:t>
            </a:fld>
            <a:endParaRPr lang="en-US" altLang="en-US" dirty="0"/>
          </a:p>
        </p:txBody>
      </p:sp>
    </p:spTree>
    <p:extLst>
      <p:ext uri="{BB962C8B-B14F-4D97-AF65-F5344CB8AC3E}">
        <p14:creationId xmlns:p14="http://schemas.microsoft.com/office/powerpoint/2010/main" val="1045493264"/>
      </p:ext>
    </p:extLst>
  </p:cSld>
  <p:clrMapOvr>
    <a:masterClrMapping/>
  </p:clrMapOvr>
  <p:transition>
    <p:cover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A2A1FF-3340-4229-B423-EA8652C07BA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0D7C077-7D5E-4EDF-96C4-B459A897A5C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AFD1099-98A5-4FB3-A20D-2B9EFB0E6504}"/>
              </a:ext>
            </a:extLst>
          </p:cNvPr>
          <p:cNvSpPr>
            <a:spLocks noGrp="1" noChangeArrowheads="1"/>
          </p:cNvSpPr>
          <p:nvPr>
            <p:ph type="sldNum" sz="quarter" idx="12"/>
          </p:nvPr>
        </p:nvSpPr>
        <p:spPr>
          <a:ln/>
        </p:spPr>
        <p:txBody>
          <a:bodyPr/>
          <a:lstStyle>
            <a:lvl1pPr>
              <a:defRPr/>
            </a:lvl1pPr>
          </a:lstStyle>
          <a:p>
            <a:pPr>
              <a:defRPr/>
            </a:pPr>
            <a:fld id="{A02140BB-A615-4CA5-B7F5-E37E1D8BF049}" type="slidenum">
              <a:rPr lang="en-US" altLang="en-US"/>
              <a:pPr>
                <a:defRPr/>
              </a:pPr>
              <a:t>‹#›</a:t>
            </a:fld>
            <a:endParaRPr lang="en-US" altLang="en-US" dirty="0"/>
          </a:p>
        </p:txBody>
      </p:sp>
    </p:spTree>
    <p:extLst>
      <p:ext uri="{BB962C8B-B14F-4D97-AF65-F5344CB8AC3E}">
        <p14:creationId xmlns:p14="http://schemas.microsoft.com/office/powerpoint/2010/main" val="1813542712"/>
      </p:ext>
    </p:extLst>
  </p:cSld>
  <p:clrMapOvr>
    <a:masterClrMapping/>
  </p:clrMapOvr>
  <p:transition>
    <p:cover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36667D-D1EC-4D9E-B742-983D11D0AA6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E6EC7D1-514E-497B-928E-AB6AE1B7306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F3F1E4E-A215-4748-9CF9-EC52412AD0CF}"/>
              </a:ext>
            </a:extLst>
          </p:cNvPr>
          <p:cNvSpPr>
            <a:spLocks noGrp="1" noChangeArrowheads="1"/>
          </p:cNvSpPr>
          <p:nvPr>
            <p:ph type="sldNum" sz="quarter" idx="12"/>
          </p:nvPr>
        </p:nvSpPr>
        <p:spPr>
          <a:ln/>
        </p:spPr>
        <p:txBody>
          <a:bodyPr/>
          <a:lstStyle>
            <a:lvl1pPr>
              <a:defRPr/>
            </a:lvl1pPr>
          </a:lstStyle>
          <a:p>
            <a:pPr>
              <a:defRPr/>
            </a:pPr>
            <a:fld id="{6D318215-CFB6-4920-AA62-A85D9089FBCF}" type="slidenum">
              <a:rPr lang="en-US" altLang="en-US"/>
              <a:pPr>
                <a:defRPr/>
              </a:pPr>
              <a:t>‹#›</a:t>
            </a:fld>
            <a:endParaRPr lang="en-US" altLang="en-US" dirty="0"/>
          </a:p>
        </p:txBody>
      </p:sp>
    </p:spTree>
    <p:extLst>
      <p:ext uri="{BB962C8B-B14F-4D97-AF65-F5344CB8AC3E}">
        <p14:creationId xmlns:p14="http://schemas.microsoft.com/office/powerpoint/2010/main" val="2673584617"/>
      </p:ext>
    </p:extLst>
  </p:cSld>
  <p:clrMapOvr>
    <a:masterClrMapping/>
  </p:clrMapOvr>
  <p:transition>
    <p:cover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D1ED67B-D88D-47E8-8AB0-2BED0A9A3900}" type="slidenum">
              <a:rPr lang="en-US" altLang="en-US" smtClean="0"/>
              <a:pPr/>
              <a:t>‹#›</a:t>
            </a:fld>
            <a:endParaRPr lang="en-US" altLang="en-US"/>
          </a:p>
        </p:txBody>
      </p:sp>
    </p:spTree>
    <p:extLst>
      <p:ext uri="{BB962C8B-B14F-4D97-AF65-F5344CB8AC3E}">
        <p14:creationId xmlns:p14="http://schemas.microsoft.com/office/powerpoint/2010/main" val="424875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0824E03-DEA3-4424-BDA8-06530E6E5836}" type="slidenum">
              <a:rPr lang="en-US" altLang="en-US" smtClean="0"/>
              <a:pPr/>
              <a:t>‹#›</a:t>
            </a:fld>
            <a:endParaRPr lang="en-US" altLang="en-US"/>
          </a:p>
        </p:txBody>
      </p:sp>
    </p:spTree>
    <p:extLst>
      <p:ext uri="{BB962C8B-B14F-4D97-AF65-F5344CB8AC3E}">
        <p14:creationId xmlns:p14="http://schemas.microsoft.com/office/powerpoint/2010/main" val="31425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7363B03-A26C-41CA-BF11-702798D46DA6}" type="slidenum">
              <a:rPr lang="en-US" altLang="en-US" smtClean="0"/>
              <a:pPr/>
              <a:t>‹#›</a:t>
            </a:fld>
            <a:endParaRPr lang="en-US" altLang="en-US"/>
          </a:p>
        </p:txBody>
      </p:sp>
    </p:spTree>
    <p:extLst>
      <p:ext uri="{BB962C8B-B14F-4D97-AF65-F5344CB8AC3E}">
        <p14:creationId xmlns:p14="http://schemas.microsoft.com/office/powerpoint/2010/main" val="31018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1CE2F5E-CE5C-4636-814F-24B568CAFEB1}" type="slidenum">
              <a:rPr lang="en-US" altLang="en-US" smtClean="0"/>
              <a:pPr/>
              <a:t>‹#›</a:t>
            </a:fld>
            <a:endParaRPr lang="en-US" altLang="en-US"/>
          </a:p>
        </p:txBody>
      </p:sp>
    </p:spTree>
    <p:extLst>
      <p:ext uri="{BB962C8B-B14F-4D97-AF65-F5344CB8AC3E}">
        <p14:creationId xmlns:p14="http://schemas.microsoft.com/office/powerpoint/2010/main" val="39574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A6E4C06-5AA5-4367-85B9-331F137143BA}" type="slidenum">
              <a:rPr lang="en-US" altLang="en-US" smtClean="0"/>
              <a:pPr/>
              <a:t>‹#›</a:t>
            </a:fld>
            <a:endParaRPr lang="en-US" altLang="en-US"/>
          </a:p>
        </p:txBody>
      </p:sp>
    </p:spTree>
    <p:extLst>
      <p:ext uri="{BB962C8B-B14F-4D97-AF65-F5344CB8AC3E}">
        <p14:creationId xmlns:p14="http://schemas.microsoft.com/office/powerpoint/2010/main" val="239120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9F639CC-D9C7-4DF0-BEF5-A916084C1D5B}" type="slidenum">
              <a:rPr lang="en-US" altLang="en-US" smtClean="0"/>
              <a:pPr/>
              <a:t>‹#›</a:t>
            </a:fld>
            <a:endParaRPr lang="en-US" altLang="en-US"/>
          </a:p>
        </p:txBody>
      </p:sp>
    </p:spTree>
    <p:extLst>
      <p:ext uri="{BB962C8B-B14F-4D97-AF65-F5344CB8AC3E}">
        <p14:creationId xmlns:p14="http://schemas.microsoft.com/office/powerpoint/2010/main" val="109091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751E66-3687-4198-A30A-687E070C57C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9423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CC4CC37-DB33-434E-8488-F089767D2190}" type="slidenum">
              <a:rPr lang="en-US" altLang="en-US" smtClean="0"/>
              <a:pPr/>
              <a:t>‹#›</a:t>
            </a:fld>
            <a:endParaRPr lang="en-US" altLang="en-US"/>
          </a:p>
        </p:txBody>
      </p:sp>
    </p:spTree>
    <p:extLst>
      <p:ext uri="{BB962C8B-B14F-4D97-AF65-F5344CB8AC3E}">
        <p14:creationId xmlns:p14="http://schemas.microsoft.com/office/powerpoint/2010/main" val="3596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A2C5704-86B4-469F-B321-5BDAE46760DC}" type="slidenum">
              <a:rPr lang="en-US" altLang="en-US" smtClean="0"/>
              <a:pPr/>
              <a:t>‹#›</a:t>
            </a:fld>
            <a:endParaRPr lang="en-US" altLang="en-US"/>
          </a:p>
        </p:txBody>
      </p:sp>
    </p:spTree>
    <p:extLst>
      <p:ext uri="{BB962C8B-B14F-4D97-AF65-F5344CB8AC3E}">
        <p14:creationId xmlns:p14="http://schemas.microsoft.com/office/powerpoint/2010/main" val="211035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16D1044-1815-4D8F-B421-42669FA5622F}" type="slidenum">
              <a:rPr lang="en-US" altLang="en-US" smtClean="0"/>
              <a:pPr/>
              <a:t>‹#›</a:t>
            </a:fld>
            <a:endParaRPr lang="en-US" altLang="en-US"/>
          </a:p>
        </p:txBody>
      </p:sp>
    </p:spTree>
    <p:extLst>
      <p:ext uri="{BB962C8B-B14F-4D97-AF65-F5344CB8AC3E}">
        <p14:creationId xmlns:p14="http://schemas.microsoft.com/office/powerpoint/2010/main" val="9383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7E2176-1B4D-41F9-801F-60645F1FD317}" type="slidenum">
              <a:rPr lang="en-US" altLang="en-US" smtClean="0"/>
              <a:pPr/>
              <a:t>‹#›</a:t>
            </a:fld>
            <a:endParaRPr lang="en-US" altLang="en-US"/>
          </a:p>
        </p:txBody>
      </p:sp>
    </p:spTree>
    <p:extLst>
      <p:ext uri="{BB962C8B-B14F-4D97-AF65-F5344CB8AC3E}">
        <p14:creationId xmlns:p14="http://schemas.microsoft.com/office/powerpoint/2010/main" val="20426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B8DCA59-56D2-4DAB-8C25-3FD09057B31D}" type="slidenum">
              <a:rPr lang="en-US" altLang="en-US" smtClean="0"/>
              <a:pPr/>
              <a:t>‹#›</a:t>
            </a:fld>
            <a:endParaRPr lang="en-US" altLang="en-US"/>
          </a:p>
        </p:txBody>
      </p:sp>
    </p:spTree>
    <p:extLst>
      <p:ext uri="{BB962C8B-B14F-4D97-AF65-F5344CB8AC3E}">
        <p14:creationId xmlns:p14="http://schemas.microsoft.com/office/powerpoint/2010/main" val="217592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51E66-3687-4198-A30A-687E070C57CD}"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139774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751E66-3687-4198-A30A-687E070C57CD}"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421179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51E66-3687-4198-A30A-687E070C57CD}"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39798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51E66-3687-4198-A30A-687E070C57C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9744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51E66-3687-4198-A30A-687E070C57C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A820-66B9-4F19-9C3C-B56D4A3A7EF2}" type="slidenum">
              <a:rPr lang="en-US" smtClean="0"/>
              <a:t>‹#›</a:t>
            </a:fld>
            <a:endParaRPr lang="en-US"/>
          </a:p>
        </p:txBody>
      </p:sp>
    </p:spTree>
    <p:extLst>
      <p:ext uri="{BB962C8B-B14F-4D97-AF65-F5344CB8AC3E}">
        <p14:creationId xmlns:p14="http://schemas.microsoft.com/office/powerpoint/2010/main" val="388127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51E66-3687-4198-A30A-687E070C57CD}"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8A820-66B9-4F19-9C3C-B56D4A3A7EF2}" type="slidenum">
              <a:rPr lang="en-US" smtClean="0"/>
              <a:t>‹#›</a:t>
            </a:fld>
            <a:endParaRPr lang="en-US"/>
          </a:p>
        </p:txBody>
      </p:sp>
    </p:spTree>
    <p:extLst>
      <p:ext uri="{BB962C8B-B14F-4D97-AF65-F5344CB8AC3E}">
        <p14:creationId xmlns:p14="http://schemas.microsoft.com/office/powerpoint/2010/main" val="3207644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254D8-E9DC-40C8-963B-C08C59456288}" type="slidenum">
              <a:rPr lang="en-US" altLang="en-US" smtClean="0"/>
              <a:pPr/>
              <a:t>‹#›</a:t>
            </a:fld>
            <a:endParaRPr lang="en-US" altLang="en-US"/>
          </a:p>
        </p:txBody>
      </p:sp>
      <p:grpSp>
        <p:nvGrpSpPr>
          <p:cNvPr id="7" name="Group 7">
            <a:extLst>
              <a:ext uri="{FF2B5EF4-FFF2-40B4-BE49-F238E27FC236}">
                <a16:creationId xmlns:a16="http://schemas.microsoft.com/office/drawing/2014/main" id="{96E28FBE-630C-4D38-B929-981142611473}"/>
              </a:ext>
            </a:extLst>
          </p:cNvPr>
          <p:cNvGrpSpPr>
            <a:grpSpLocks/>
          </p:cNvGrpSpPr>
          <p:nvPr userDrawn="1"/>
        </p:nvGrpSpPr>
        <p:grpSpPr bwMode="auto">
          <a:xfrm>
            <a:off x="0" y="0"/>
            <a:ext cx="12192000" cy="6858000"/>
            <a:chOff x="0" y="0"/>
            <a:chExt cx="5760" cy="4320"/>
          </a:xfrm>
        </p:grpSpPr>
        <p:grpSp>
          <p:nvGrpSpPr>
            <p:cNvPr id="8" name="Group 8">
              <a:extLst>
                <a:ext uri="{FF2B5EF4-FFF2-40B4-BE49-F238E27FC236}">
                  <a16:creationId xmlns:a16="http://schemas.microsoft.com/office/drawing/2014/main" id="{B775C837-BDC8-45E9-96F4-54EF8B5D0BC0}"/>
                </a:ext>
              </a:extLst>
            </p:cNvPr>
            <p:cNvGrpSpPr>
              <a:grpSpLocks/>
            </p:cNvGrpSpPr>
            <p:nvPr/>
          </p:nvGrpSpPr>
          <p:grpSpPr bwMode="auto">
            <a:xfrm>
              <a:off x="0" y="336"/>
              <a:ext cx="5760" cy="3648"/>
              <a:chOff x="0" y="336"/>
              <a:chExt cx="5760" cy="3648"/>
            </a:xfrm>
          </p:grpSpPr>
          <p:sp>
            <p:nvSpPr>
              <p:cNvPr id="14" name="Line 9">
                <a:extLst>
                  <a:ext uri="{FF2B5EF4-FFF2-40B4-BE49-F238E27FC236}">
                    <a16:creationId xmlns:a16="http://schemas.microsoft.com/office/drawing/2014/main" id="{96D16559-FCC0-4378-B88D-1B977B77193A}"/>
                  </a:ext>
                </a:extLst>
              </p:cNvPr>
              <p:cNvSpPr>
                <a:spLocks noChangeShapeType="1"/>
              </p:cNvSpPr>
              <p:nvPr/>
            </p:nvSpPr>
            <p:spPr bwMode="auto">
              <a:xfrm>
                <a:off x="0" y="33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 name="Line 10">
                <a:extLst>
                  <a:ext uri="{FF2B5EF4-FFF2-40B4-BE49-F238E27FC236}">
                    <a16:creationId xmlns:a16="http://schemas.microsoft.com/office/drawing/2014/main" id="{399B8005-6348-44B8-9632-9B24C6854FA8}"/>
                  </a:ext>
                </a:extLst>
              </p:cNvPr>
              <p:cNvSpPr>
                <a:spLocks noChangeShapeType="1"/>
              </p:cNvSpPr>
              <p:nvPr/>
            </p:nvSpPr>
            <p:spPr bwMode="auto">
              <a:xfrm>
                <a:off x="0" y="52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6" name="Line 11">
                <a:extLst>
                  <a:ext uri="{FF2B5EF4-FFF2-40B4-BE49-F238E27FC236}">
                    <a16:creationId xmlns:a16="http://schemas.microsoft.com/office/drawing/2014/main" id="{697FC18D-2375-4413-AB5F-ACAFF805D2E6}"/>
                  </a:ext>
                </a:extLst>
              </p:cNvPr>
              <p:cNvSpPr>
                <a:spLocks noChangeShapeType="1"/>
              </p:cNvSpPr>
              <p:nvPr/>
            </p:nvSpPr>
            <p:spPr bwMode="auto">
              <a:xfrm>
                <a:off x="0" y="72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7" name="Line 12">
                <a:extLst>
                  <a:ext uri="{FF2B5EF4-FFF2-40B4-BE49-F238E27FC236}">
                    <a16:creationId xmlns:a16="http://schemas.microsoft.com/office/drawing/2014/main" id="{0E21EA23-AF51-4548-82D7-41051BE51E00}"/>
                  </a:ext>
                </a:extLst>
              </p:cNvPr>
              <p:cNvSpPr>
                <a:spLocks noChangeShapeType="1"/>
              </p:cNvSpPr>
              <p:nvPr/>
            </p:nvSpPr>
            <p:spPr bwMode="auto">
              <a:xfrm>
                <a:off x="0" y="91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8" name="Line 13">
                <a:extLst>
                  <a:ext uri="{FF2B5EF4-FFF2-40B4-BE49-F238E27FC236}">
                    <a16:creationId xmlns:a16="http://schemas.microsoft.com/office/drawing/2014/main" id="{09F79D38-EAF8-43C3-BCAC-1E6F1EB19E2D}"/>
                  </a:ext>
                </a:extLst>
              </p:cNvPr>
              <p:cNvSpPr>
                <a:spLocks noChangeShapeType="1"/>
              </p:cNvSpPr>
              <p:nvPr/>
            </p:nvSpPr>
            <p:spPr bwMode="auto">
              <a:xfrm>
                <a:off x="0" y="110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9" name="Line 14">
                <a:extLst>
                  <a:ext uri="{FF2B5EF4-FFF2-40B4-BE49-F238E27FC236}">
                    <a16:creationId xmlns:a16="http://schemas.microsoft.com/office/drawing/2014/main" id="{2D8281FC-E50F-4424-9B2C-379465AC6C7F}"/>
                  </a:ext>
                </a:extLst>
              </p:cNvPr>
              <p:cNvSpPr>
                <a:spLocks noChangeShapeType="1"/>
              </p:cNvSpPr>
              <p:nvPr/>
            </p:nvSpPr>
            <p:spPr bwMode="auto">
              <a:xfrm>
                <a:off x="0" y="129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 name="Line 15">
                <a:extLst>
                  <a:ext uri="{FF2B5EF4-FFF2-40B4-BE49-F238E27FC236}">
                    <a16:creationId xmlns:a16="http://schemas.microsoft.com/office/drawing/2014/main" id="{5A86FD3F-63C5-45F8-86A6-F718B016DF3B}"/>
                  </a:ext>
                </a:extLst>
              </p:cNvPr>
              <p:cNvSpPr>
                <a:spLocks noChangeShapeType="1"/>
              </p:cNvSpPr>
              <p:nvPr/>
            </p:nvSpPr>
            <p:spPr bwMode="auto">
              <a:xfrm>
                <a:off x="0" y="148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1" name="Line 16">
                <a:extLst>
                  <a:ext uri="{FF2B5EF4-FFF2-40B4-BE49-F238E27FC236}">
                    <a16:creationId xmlns:a16="http://schemas.microsoft.com/office/drawing/2014/main" id="{71ACF318-1698-4C04-B34B-E5C7D40F796D}"/>
                  </a:ext>
                </a:extLst>
              </p:cNvPr>
              <p:cNvSpPr>
                <a:spLocks noChangeShapeType="1"/>
              </p:cNvSpPr>
              <p:nvPr/>
            </p:nvSpPr>
            <p:spPr bwMode="auto">
              <a:xfrm>
                <a:off x="0" y="168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2" name="Line 17">
                <a:extLst>
                  <a:ext uri="{FF2B5EF4-FFF2-40B4-BE49-F238E27FC236}">
                    <a16:creationId xmlns:a16="http://schemas.microsoft.com/office/drawing/2014/main" id="{E7D6617A-F20A-44C4-8F36-09C26C235A81}"/>
                  </a:ext>
                </a:extLst>
              </p:cNvPr>
              <p:cNvSpPr>
                <a:spLocks noChangeShapeType="1"/>
              </p:cNvSpPr>
              <p:nvPr/>
            </p:nvSpPr>
            <p:spPr bwMode="auto">
              <a:xfrm>
                <a:off x="0" y="187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3" name="Line 18">
                <a:extLst>
                  <a:ext uri="{FF2B5EF4-FFF2-40B4-BE49-F238E27FC236}">
                    <a16:creationId xmlns:a16="http://schemas.microsoft.com/office/drawing/2014/main" id="{EBF8467D-F7E6-42AD-B8AB-307F9883EC90}"/>
                  </a:ext>
                </a:extLst>
              </p:cNvPr>
              <p:cNvSpPr>
                <a:spLocks noChangeShapeType="1"/>
              </p:cNvSpPr>
              <p:nvPr/>
            </p:nvSpPr>
            <p:spPr bwMode="auto">
              <a:xfrm>
                <a:off x="0" y="206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4" name="Line 19">
                <a:extLst>
                  <a:ext uri="{FF2B5EF4-FFF2-40B4-BE49-F238E27FC236}">
                    <a16:creationId xmlns:a16="http://schemas.microsoft.com/office/drawing/2014/main" id="{F002B1BE-3D5C-4264-AF96-99C7E7621C19}"/>
                  </a:ext>
                </a:extLst>
              </p:cNvPr>
              <p:cNvSpPr>
                <a:spLocks noChangeShapeType="1"/>
              </p:cNvSpPr>
              <p:nvPr/>
            </p:nvSpPr>
            <p:spPr bwMode="auto">
              <a:xfrm>
                <a:off x="0" y="225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5" name="Line 20">
                <a:extLst>
                  <a:ext uri="{FF2B5EF4-FFF2-40B4-BE49-F238E27FC236}">
                    <a16:creationId xmlns:a16="http://schemas.microsoft.com/office/drawing/2014/main" id="{4C9D8C61-E5BF-4386-B0DD-1111A7D34522}"/>
                  </a:ext>
                </a:extLst>
              </p:cNvPr>
              <p:cNvSpPr>
                <a:spLocks noChangeShapeType="1"/>
              </p:cNvSpPr>
              <p:nvPr/>
            </p:nvSpPr>
            <p:spPr bwMode="auto">
              <a:xfrm>
                <a:off x="0" y="244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6" name="Line 21">
                <a:extLst>
                  <a:ext uri="{FF2B5EF4-FFF2-40B4-BE49-F238E27FC236}">
                    <a16:creationId xmlns:a16="http://schemas.microsoft.com/office/drawing/2014/main" id="{570F9D19-7F85-45FC-BB5D-12E6FFD9FA71}"/>
                  </a:ext>
                </a:extLst>
              </p:cNvPr>
              <p:cNvSpPr>
                <a:spLocks noChangeShapeType="1"/>
              </p:cNvSpPr>
              <p:nvPr/>
            </p:nvSpPr>
            <p:spPr bwMode="auto">
              <a:xfrm>
                <a:off x="0" y="264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7" name="Line 22">
                <a:extLst>
                  <a:ext uri="{FF2B5EF4-FFF2-40B4-BE49-F238E27FC236}">
                    <a16:creationId xmlns:a16="http://schemas.microsoft.com/office/drawing/2014/main" id="{CEC19A7E-FE61-4C3A-9EBC-ED3FE143900B}"/>
                  </a:ext>
                </a:extLst>
              </p:cNvPr>
              <p:cNvSpPr>
                <a:spLocks noChangeShapeType="1"/>
              </p:cNvSpPr>
              <p:nvPr/>
            </p:nvSpPr>
            <p:spPr bwMode="auto">
              <a:xfrm>
                <a:off x="0" y="283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8" name="Line 23">
                <a:extLst>
                  <a:ext uri="{FF2B5EF4-FFF2-40B4-BE49-F238E27FC236}">
                    <a16:creationId xmlns:a16="http://schemas.microsoft.com/office/drawing/2014/main" id="{1778B8F2-B074-4A6B-817A-D9D24FB5ADA5}"/>
                  </a:ext>
                </a:extLst>
              </p:cNvPr>
              <p:cNvSpPr>
                <a:spLocks noChangeShapeType="1"/>
              </p:cNvSpPr>
              <p:nvPr/>
            </p:nvSpPr>
            <p:spPr bwMode="auto">
              <a:xfrm>
                <a:off x="0" y="302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9" name="Line 24">
                <a:extLst>
                  <a:ext uri="{FF2B5EF4-FFF2-40B4-BE49-F238E27FC236}">
                    <a16:creationId xmlns:a16="http://schemas.microsoft.com/office/drawing/2014/main" id="{9FC2DB3C-9BC1-4E4A-BAD2-82590F106A8C}"/>
                  </a:ext>
                </a:extLst>
              </p:cNvPr>
              <p:cNvSpPr>
                <a:spLocks noChangeShapeType="1"/>
              </p:cNvSpPr>
              <p:nvPr/>
            </p:nvSpPr>
            <p:spPr bwMode="auto">
              <a:xfrm>
                <a:off x="0" y="321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 name="Line 25">
                <a:extLst>
                  <a:ext uri="{FF2B5EF4-FFF2-40B4-BE49-F238E27FC236}">
                    <a16:creationId xmlns:a16="http://schemas.microsoft.com/office/drawing/2014/main" id="{861CFD27-0CE7-4FD4-A33C-11D1EEA20610}"/>
                  </a:ext>
                </a:extLst>
              </p:cNvPr>
              <p:cNvSpPr>
                <a:spLocks noChangeShapeType="1"/>
              </p:cNvSpPr>
              <p:nvPr/>
            </p:nvSpPr>
            <p:spPr bwMode="auto">
              <a:xfrm>
                <a:off x="0" y="340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1" name="Line 26">
                <a:extLst>
                  <a:ext uri="{FF2B5EF4-FFF2-40B4-BE49-F238E27FC236}">
                    <a16:creationId xmlns:a16="http://schemas.microsoft.com/office/drawing/2014/main" id="{3189AC89-B005-4EBD-A565-28EC1F75088F}"/>
                  </a:ext>
                </a:extLst>
              </p:cNvPr>
              <p:cNvSpPr>
                <a:spLocks noChangeShapeType="1"/>
              </p:cNvSpPr>
              <p:nvPr/>
            </p:nvSpPr>
            <p:spPr bwMode="auto">
              <a:xfrm>
                <a:off x="0" y="360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2" name="Line 27">
                <a:extLst>
                  <a:ext uri="{FF2B5EF4-FFF2-40B4-BE49-F238E27FC236}">
                    <a16:creationId xmlns:a16="http://schemas.microsoft.com/office/drawing/2014/main" id="{EF77E59C-3656-4956-81E1-628F1C3B7227}"/>
                  </a:ext>
                </a:extLst>
              </p:cNvPr>
              <p:cNvSpPr>
                <a:spLocks noChangeShapeType="1"/>
              </p:cNvSpPr>
              <p:nvPr/>
            </p:nvSpPr>
            <p:spPr bwMode="auto">
              <a:xfrm>
                <a:off x="0" y="379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3" name="Line 28">
                <a:extLst>
                  <a:ext uri="{FF2B5EF4-FFF2-40B4-BE49-F238E27FC236}">
                    <a16:creationId xmlns:a16="http://schemas.microsoft.com/office/drawing/2014/main" id="{89C4D736-0599-42CE-BBB8-07041FCE11E7}"/>
                  </a:ext>
                </a:extLst>
              </p:cNvPr>
              <p:cNvSpPr>
                <a:spLocks noChangeShapeType="1"/>
              </p:cNvSpPr>
              <p:nvPr/>
            </p:nvSpPr>
            <p:spPr bwMode="auto">
              <a:xfrm>
                <a:off x="0" y="398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9" name="Group 29">
              <a:extLst>
                <a:ext uri="{FF2B5EF4-FFF2-40B4-BE49-F238E27FC236}">
                  <a16:creationId xmlns:a16="http://schemas.microsoft.com/office/drawing/2014/main" id="{98818828-2E95-40E0-B2E4-E63A9AA5668F}"/>
                </a:ext>
              </a:extLst>
            </p:cNvPr>
            <p:cNvGrpSpPr>
              <a:grpSpLocks/>
            </p:cNvGrpSpPr>
            <p:nvPr/>
          </p:nvGrpSpPr>
          <p:grpSpPr bwMode="auto">
            <a:xfrm>
              <a:off x="0" y="0"/>
              <a:ext cx="5760" cy="4320"/>
              <a:chOff x="0" y="0"/>
              <a:chExt cx="5760" cy="4320"/>
            </a:xfrm>
          </p:grpSpPr>
          <p:sp>
            <p:nvSpPr>
              <p:cNvPr id="10" name="Rectangle 30">
                <a:extLst>
                  <a:ext uri="{FF2B5EF4-FFF2-40B4-BE49-F238E27FC236}">
                    <a16:creationId xmlns:a16="http://schemas.microsoft.com/office/drawing/2014/main" id="{BDED109C-FC20-4E17-9AE2-3AF5138D7332}"/>
                  </a:ext>
                </a:extLst>
              </p:cNvPr>
              <p:cNvSpPr>
                <a:spLocks noChangeArrowheads="1"/>
              </p:cNvSpPr>
              <p:nvPr/>
            </p:nvSpPr>
            <p:spPr bwMode="auto">
              <a:xfrm rot="5400000">
                <a:off x="3504" y="2064"/>
                <a:ext cx="4320" cy="192"/>
              </a:xfrm>
              <a:prstGeom prst="rect">
                <a:avLst/>
              </a:prstGeom>
              <a:gradFill rotWithShape="1">
                <a:gsLst>
                  <a:gs pos="0">
                    <a:srgbClr val="660066"/>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31">
                <a:extLst>
                  <a:ext uri="{FF2B5EF4-FFF2-40B4-BE49-F238E27FC236}">
                    <a16:creationId xmlns:a16="http://schemas.microsoft.com/office/drawing/2014/main" id="{05A12516-0464-4E0A-AA0F-D61EC859F573}"/>
                  </a:ext>
                </a:extLst>
              </p:cNvPr>
              <p:cNvSpPr>
                <a:spLocks noChangeArrowheads="1"/>
              </p:cNvSpPr>
              <p:nvPr/>
            </p:nvSpPr>
            <p:spPr bwMode="auto">
              <a:xfrm>
                <a:off x="0" y="0"/>
                <a:ext cx="5760" cy="192"/>
              </a:xfrm>
              <a:prstGeom prst="rect">
                <a:avLst/>
              </a:prstGeom>
              <a:gradFill rotWithShape="1">
                <a:gsLst>
                  <a:gs pos="0">
                    <a:srgbClr val="000066"/>
                  </a:gs>
                  <a:gs pos="100000">
                    <a:srgbClr val="66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32">
                <a:extLst>
                  <a:ext uri="{FF2B5EF4-FFF2-40B4-BE49-F238E27FC236}">
                    <a16:creationId xmlns:a16="http://schemas.microsoft.com/office/drawing/2014/main" id="{5633F4EC-627D-4E09-B497-AEF25463F68C}"/>
                  </a:ext>
                </a:extLst>
              </p:cNvPr>
              <p:cNvSpPr>
                <a:spLocks noChangeArrowheads="1"/>
              </p:cNvSpPr>
              <p:nvPr/>
            </p:nvSpPr>
            <p:spPr bwMode="auto">
              <a:xfrm>
                <a:off x="0" y="4128"/>
                <a:ext cx="5760" cy="192"/>
              </a:xfrm>
              <a:prstGeom prst="rect">
                <a:avLst/>
              </a:prstGeom>
              <a:gradFill rotWithShape="1">
                <a:gsLst>
                  <a:gs pos="0">
                    <a:srgbClr val="333399"/>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 name="Rectangle 33">
                <a:extLst>
                  <a:ext uri="{FF2B5EF4-FFF2-40B4-BE49-F238E27FC236}">
                    <a16:creationId xmlns:a16="http://schemas.microsoft.com/office/drawing/2014/main" id="{43243FB6-CB03-47A8-98A7-862E2D87AD1A}"/>
                  </a:ext>
                </a:extLst>
              </p:cNvPr>
              <p:cNvSpPr>
                <a:spLocks noChangeArrowheads="1"/>
              </p:cNvSpPr>
              <p:nvPr/>
            </p:nvSpPr>
            <p:spPr bwMode="auto">
              <a:xfrm rot="5400000">
                <a:off x="-2064" y="2064"/>
                <a:ext cx="4320" cy="192"/>
              </a:xfrm>
              <a:prstGeom prst="rect">
                <a:avLst/>
              </a:prstGeom>
              <a:gradFill rotWithShape="1">
                <a:gsLst>
                  <a:gs pos="0">
                    <a:srgbClr val="000066"/>
                  </a:gs>
                  <a:gs pos="100000">
                    <a:srgbClr val="3333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grpSp>
    </p:spTree>
    <p:extLst>
      <p:ext uri="{BB962C8B-B14F-4D97-AF65-F5344CB8AC3E}">
        <p14:creationId xmlns:p14="http://schemas.microsoft.com/office/powerpoint/2010/main" val="1243964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B22577-2430-41D9-B9E4-BDB41A3759F6}"/>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04F2221-E446-4FB5-A4E0-1039726C49F7}"/>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08967F6-F732-420C-9877-AE187E36AC1A}"/>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a:extLst>
              <a:ext uri="{FF2B5EF4-FFF2-40B4-BE49-F238E27FC236}">
                <a16:creationId xmlns:a16="http://schemas.microsoft.com/office/drawing/2014/main" id="{3DE1F098-B912-49BA-B945-72A88DD7C97E}"/>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a:extLst>
              <a:ext uri="{FF2B5EF4-FFF2-40B4-BE49-F238E27FC236}">
                <a16:creationId xmlns:a16="http://schemas.microsoft.com/office/drawing/2014/main" id="{59618E62-A937-45B5-938B-83CFB30835EB}"/>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FA8581C-9C8F-49A7-98A4-438554F024CF}" type="slidenum">
              <a:rPr lang="en-US" altLang="en-US"/>
              <a:pPr>
                <a:defRPr/>
              </a:pPr>
              <a:t>‹#›</a:t>
            </a:fld>
            <a:endParaRPr lang="en-US" altLang="en-US" dirty="0"/>
          </a:p>
        </p:txBody>
      </p:sp>
    </p:spTree>
    <p:extLst>
      <p:ext uri="{BB962C8B-B14F-4D97-AF65-F5344CB8AC3E}">
        <p14:creationId xmlns:p14="http://schemas.microsoft.com/office/powerpoint/2010/main" val="110226655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ver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254D8-E9DC-40C8-963B-C08C59456288}" type="slidenum">
              <a:rPr lang="en-US" altLang="en-US" smtClean="0"/>
              <a:pPr/>
              <a:t>‹#›</a:t>
            </a:fld>
            <a:endParaRPr lang="en-US" altLang="en-US"/>
          </a:p>
        </p:txBody>
      </p:sp>
      <p:grpSp>
        <p:nvGrpSpPr>
          <p:cNvPr id="7" name="Group 7">
            <a:extLst>
              <a:ext uri="{FF2B5EF4-FFF2-40B4-BE49-F238E27FC236}">
                <a16:creationId xmlns:a16="http://schemas.microsoft.com/office/drawing/2014/main" id="{96E28FBE-630C-4D38-B929-981142611473}"/>
              </a:ext>
            </a:extLst>
          </p:cNvPr>
          <p:cNvGrpSpPr>
            <a:grpSpLocks/>
          </p:cNvGrpSpPr>
          <p:nvPr userDrawn="1"/>
        </p:nvGrpSpPr>
        <p:grpSpPr bwMode="auto">
          <a:xfrm>
            <a:off x="0" y="0"/>
            <a:ext cx="12192000" cy="6858000"/>
            <a:chOff x="0" y="0"/>
            <a:chExt cx="5760" cy="4320"/>
          </a:xfrm>
        </p:grpSpPr>
        <p:grpSp>
          <p:nvGrpSpPr>
            <p:cNvPr id="8" name="Group 8">
              <a:extLst>
                <a:ext uri="{FF2B5EF4-FFF2-40B4-BE49-F238E27FC236}">
                  <a16:creationId xmlns:a16="http://schemas.microsoft.com/office/drawing/2014/main" id="{B775C837-BDC8-45E9-96F4-54EF8B5D0BC0}"/>
                </a:ext>
              </a:extLst>
            </p:cNvPr>
            <p:cNvGrpSpPr>
              <a:grpSpLocks/>
            </p:cNvGrpSpPr>
            <p:nvPr/>
          </p:nvGrpSpPr>
          <p:grpSpPr bwMode="auto">
            <a:xfrm>
              <a:off x="0" y="336"/>
              <a:ext cx="5760" cy="3648"/>
              <a:chOff x="0" y="336"/>
              <a:chExt cx="5760" cy="3648"/>
            </a:xfrm>
          </p:grpSpPr>
          <p:sp>
            <p:nvSpPr>
              <p:cNvPr id="14" name="Line 9">
                <a:extLst>
                  <a:ext uri="{FF2B5EF4-FFF2-40B4-BE49-F238E27FC236}">
                    <a16:creationId xmlns:a16="http://schemas.microsoft.com/office/drawing/2014/main" id="{96D16559-FCC0-4378-B88D-1B977B77193A}"/>
                  </a:ext>
                </a:extLst>
              </p:cNvPr>
              <p:cNvSpPr>
                <a:spLocks noChangeShapeType="1"/>
              </p:cNvSpPr>
              <p:nvPr/>
            </p:nvSpPr>
            <p:spPr bwMode="auto">
              <a:xfrm>
                <a:off x="0" y="33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5" name="Line 10">
                <a:extLst>
                  <a:ext uri="{FF2B5EF4-FFF2-40B4-BE49-F238E27FC236}">
                    <a16:creationId xmlns:a16="http://schemas.microsoft.com/office/drawing/2014/main" id="{399B8005-6348-44B8-9632-9B24C6854FA8}"/>
                  </a:ext>
                </a:extLst>
              </p:cNvPr>
              <p:cNvSpPr>
                <a:spLocks noChangeShapeType="1"/>
              </p:cNvSpPr>
              <p:nvPr/>
            </p:nvSpPr>
            <p:spPr bwMode="auto">
              <a:xfrm>
                <a:off x="0" y="52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6" name="Line 11">
                <a:extLst>
                  <a:ext uri="{FF2B5EF4-FFF2-40B4-BE49-F238E27FC236}">
                    <a16:creationId xmlns:a16="http://schemas.microsoft.com/office/drawing/2014/main" id="{697FC18D-2375-4413-AB5F-ACAFF805D2E6}"/>
                  </a:ext>
                </a:extLst>
              </p:cNvPr>
              <p:cNvSpPr>
                <a:spLocks noChangeShapeType="1"/>
              </p:cNvSpPr>
              <p:nvPr/>
            </p:nvSpPr>
            <p:spPr bwMode="auto">
              <a:xfrm>
                <a:off x="0" y="72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7" name="Line 12">
                <a:extLst>
                  <a:ext uri="{FF2B5EF4-FFF2-40B4-BE49-F238E27FC236}">
                    <a16:creationId xmlns:a16="http://schemas.microsoft.com/office/drawing/2014/main" id="{0E21EA23-AF51-4548-82D7-41051BE51E00}"/>
                  </a:ext>
                </a:extLst>
              </p:cNvPr>
              <p:cNvSpPr>
                <a:spLocks noChangeShapeType="1"/>
              </p:cNvSpPr>
              <p:nvPr/>
            </p:nvSpPr>
            <p:spPr bwMode="auto">
              <a:xfrm>
                <a:off x="0" y="91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8" name="Line 13">
                <a:extLst>
                  <a:ext uri="{FF2B5EF4-FFF2-40B4-BE49-F238E27FC236}">
                    <a16:creationId xmlns:a16="http://schemas.microsoft.com/office/drawing/2014/main" id="{09F79D38-EAF8-43C3-BCAC-1E6F1EB19E2D}"/>
                  </a:ext>
                </a:extLst>
              </p:cNvPr>
              <p:cNvSpPr>
                <a:spLocks noChangeShapeType="1"/>
              </p:cNvSpPr>
              <p:nvPr/>
            </p:nvSpPr>
            <p:spPr bwMode="auto">
              <a:xfrm>
                <a:off x="0" y="110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9" name="Line 14">
                <a:extLst>
                  <a:ext uri="{FF2B5EF4-FFF2-40B4-BE49-F238E27FC236}">
                    <a16:creationId xmlns:a16="http://schemas.microsoft.com/office/drawing/2014/main" id="{2D8281FC-E50F-4424-9B2C-379465AC6C7F}"/>
                  </a:ext>
                </a:extLst>
              </p:cNvPr>
              <p:cNvSpPr>
                <a:spLocks noChangeShapeType="1"/>
              </p:cNvSpPr>
              <p:nvPr/>
            </p:nvSpPr>
            <p:spPr bwMode="auto">
              <a:xfrm>
                <a:off x="0" y="129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 name="Line 15">
                <a:extLst>
                  <a:ext uri="{FF2B5EF4-FFF2-40B4-BE49-F238E27FC236}">
                    <a16:creationId xmlns:a16="http://schemas.microsoft.com/office/drawing/2014/main" id="{5A86FD3F-63C5-45F8-86A6-F718B016DF3B}"/>
                  </a:ext>
                </a:extLst>
              </p:cNvPr>
              <p:cNvSpPr>
                <a:spLocks noChangeShapeType="1"/>
              </p:cNvSpPr>
              <p:nvPr/>
            </p:nvSpPr>
            <p:spPr bwMode="auto">
              <a:xfrm>
                <a:off x="0" y="148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1" name="Line 16">
                <a:extLst>
                  <a:ext uri="{FF2B5EF4-FFF2-40B4-BE49-F238E27FC236}">
                    <a16:creationId xmlns:a16="http://schemas.microsoft.com/office/drawing/2014/main" id="{71ACF318-1698-4C04-B34B-E5C7D40F796D}"/>
                  </a:ext>
                </a:extLst>
              </p:cNvPr>
              <p:cNvSpPr>
                <a:spLocks noChangeShapeType="1"/>
              </p:cNvSpPr>
              <p:nvPr/>
            </p:nvSpPr>
            <p:spPr bwMode="auto">
              <a:xfrm>
                <a:off x="0" y="168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2" name="Line 17">
                <a:extLst>
                  <a:ext uri="{FF2B5EF4-FFF2-40B4-BE49-F238E27FC236}">
                    <a16:creationId xmlns:a16="http://schemas.microsoft.com/office/drawing/2014/main" id="{E7D6617A-F20A-44C4-8F36-09C26C235A81}"/>
                  </a:ext>
                </a:extLst>
              </p:cNvPr>
              <p:cNvSpPr>
                <a:spLocks noChangeShapeType="1"/>
              </p:cNvSpPr>
              <p:nvPr/>
            </p:nvSpPr>
            <p:spPr bwMode="auto">
              <a:xfrm>
                <a:off x="0" y="187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3" name="Line 18">
                <a:extLst>
                  <a:ext uri="{FF2B5EF4-FFF2-40B4-BE49-F238E27FC236}">
                    <a16:creationId xmlns:a16="http://schemas.microsoft.com/office/drawing/2014/main" id="{EBF8467D-F7E6-42AD-B8AB-307F9883EC90}"/>
                  </a:ext>
                </a:extLst>
              </p:cNvPr>
              <p:cNvSpPr>
                <a:spLocks noChangeShapeType="1"/>
              </p:cNvSpPr>
              <p:nvPr/>
            </p:nvSpPr>
            <p:spPr bwMode="auto">
              <a:xfrm>
                <a:off x="0" y="206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4" name="Line 19">
                <a:extLst>
                  <a:ext uri="{FF2B5EF4-FFF2-40B4-BE49-F238E27FC236}">
                    <a16:creationId xmlns:a16="http://schemas.microsoft.com/office/drawing/2014/main" id="{F002B1BE-3D5C-4264-AF96-99C7E7621C19}"/>
                  </a:ext>
                </a:extLst>
              </p:cNvPr>
              <p:cNvSpPr>
                <a:spLocks noChangeShapeType="1"/>
              </p:cNvSpPr>
              <p:nvPr/>
            </p:nvSpPr>
            <p:spPr bwMode="auto">
              <a:xfrm>
                <a:off x="0" y="225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5" name="Line 20">
                <a:extLst>
                  <a:ext uri="{FF2B5EF4-FFF2-40B4-BE49-F238E27FC236}">
                    <a16:creationId xmlns:a16="http://schemas.microsoft.com/office/drawing/2014/main" id="{4C9D8C61-E5BF-4386-B0DD-1111A7D34522}"/>
                  </a:ext>
                </a:extLst>
              </p:cNvPr>
              <p:cNvSpPr>
                <a:spLocks noChangeShapeType="1"/>
              </p:cNvSpPr>
              <p:nvPr/>
            </p:nvSpPr>
            <p:spPr bwMode="auto">
              <a:xfrm>
                <a:off x="0" y="244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6" name="Line 21">
                <a:extLst>
                  <a:ext uri="{FF2B5EF4-FFF2-40B4-BE49-F238E27FC236}">
                    <a16:creationId xmlns:a16="http://schemas.microsoft.com/office/drawing/2014/main" id="{570F9D19-7F85-45FC-BB5D-12E6FFD9FA71}"/>
                  </a:ext>
                </a:extLst>
              </p:cNvPr>
              <p:cNvSpPr>
                <a:spLocks noChangeShapeType="1"/>
              </p:cNvSpPr>
              <p:nvPr/>
            </p:nvSpPr>
            <p:spPr bwMode="auto">
              <a:xfrm>
                <a:off x="0" y="264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7" name="Line 22">
                <a:extLst>
                  <a:ext uri="{FF2B5EF4-FFF2-40B4-BE49-F238E27FC236}">
                    <a16:creationId xmlns:a16="http://schemas.microsoft.com/office/drawing/2014/main" id="{CEC19A7E-FE61-4C3A-9EBC-ED3FE143900B}"/>
                  </a:ext>
                </a:extLst>
              </p:cNvPr>
              <p:cNvSpPr>
                <a:spLocks noChangeShapeType="1"/>
              </p:cNvSpPr>
              <p:nvPr/>
            </p:nvSpPr>
            <p:spPr bwMode="auto">
              <a:xfrm>
                <a:off x="0" y="283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8" name="Line 23">
                <a:extLst>
                  <a:ext uri="{FF2B5EF4-FFF2-40B4-BE49-F238E27FC236}">
                    <a16:creationId xmlns:a16="http://schemas.microsoft.com/office/drawing/2014/main" id="{1778B8F2-B074-4A6B-817A-D9D24FB5ADA5}"/>
                  </a:ext>
                </a:extLst>
              </p:cNvPr>
              <p:cNvSpPr>
                <a:spLocks noChangeShapeType="1"/>
              </p:cNvSpPr>
              <p:nvPr/>
            </p:nvSpPr>
            <p:spPr bwMode="auto">
              <a:xfrm>
                <a:off x="0" y="302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9" name="Line 24">
                <a:extLst>
                  <a:ext uri="{FF2B5EF4-FFF2-40B4-BE49-F238E27FC236}">
                    <a16:creationId xmlns:a16="http://schemas.microsoft.com/office/drawing/2014/main" id="{9FC2DB3C-9BC1-4E4A-BAD2-82590F106A8C}"/>
                  </a:ext>
                </a:extLst>
              </p:cNvPr>
              <p:cNvSpPr>
                <a:spLocks noChangeShapeType="1"/>
              </p:cNvSpPr>
              <p:nvPr/>
            </p:nvSpPr>
            <p:spPr bwMode="auto">
              <a:xfrm>
                <a:off x="0" y="3216"/>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0" name="Line 25">
                <a:extLst>
                  <a:ext uri="{FF2B5EF4-FFF2-40B4-BE49-F238E27FC236}">
                    <a16:creationId xmlns:a16="http://schemas.microsoft.com/office/drawing/2014/main" id="{861CFD27-0CE7-4FD4-A33C-11D1EEA20610}"/>
                  </a:ext>
                </a:extLst>
              </p:cNvPr>
              <p:cNvSpPr>
                <a:spLocks noChangeShapeType="1"/>
              </p:cNvSpPr>
              <p:nvPr/>
            </p:nvSpPr>
            <p:spPr bwMode="auto">
              <a:xfrm>
                <a:off x="0" y="3408"/>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1" name="Line 26">
                <a:extLst>
                  <a:ext uri="{FF2B5EF4-FFF2-40B4-BE49-F238E27FC236}">
                    <a16:creationId xmlns:a16="http://schemas.microsoft.com/office/drawing/2014/main" id="{3189AC89-B005-4EBD-A565-28EC1F75088F}"/>
                  </a:ext>
                </a:extLst>
              </p:cNvPr>
              <p:cNvSpPr>
                <a:spLocks noChangeShapeType="1"/>
              </p:cNvSpPr>
              <p:nvPr/>
            </p:nvSpPr>
            <p:spPr bwMode="auto">
              <a:xfrm>
                <a:off x="0" y="3600"/>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2" name="Line 27">
                <a:extLst>
                  <a:ext uri="{FF2B5EF4-FFF2-40B4-BE49-F238E27FC236}">
                    <a16:creationId xmlns:a16="http://schemas.microsoft.com/office/drawing/2014/main" id="{EF77E59C-3656-4956-81E1-628F1C3B7227}"/>
                  </a:ext>
                </a:extLst>
              </p:cNvPr>
              <p:cNvSpPr>
                <a:spLocks noChangeShapeType="1"/>
              </p:cNvSpPr>
              <p:nvPr/>
            </p:nvSpPr>
            <p:spPr bwMode="auto">
              <a:xfrm>
                <a:off x="0" y="3792"/>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33" name="Line 28">
                <a:extLst>
                  <a:ext uri="{FF2B5EF4-FFF2-40B4-BE49-F238E27FC236}">
                    <a16:creationId xmlns:a16="http://schemas.microsoft.com/office/drawing/2014/main" id="{89C4D736-0599-42CE-BBB8-07041FCE11E7}"/>
                  </a:ext>
                </a:extLst>
              </p:cNvPr>
              <p:cNvSpPr>
                <a:spLocks noChangeShapeType="1"/>
              </p:cNvSpPr>
              <p:nvPr/>
            </p:nvSpPr>
            <p:spPr bwMode="auto">
              <a:xfrm>
                <a:off x="0" y="3984"/>
                <a:ext cx="5760"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9" name="Group 29">
              <a:extLst>
                <a:ext uri="{FF2B5EF4-FFF2-40B4-BE49-F238E27FC236}">
                  <a16:creationId xmlns:a16="http://schemas.microsoft.com/office/drawing/2014/main" id="{98818828-2E95-40E0-B2E4-E63A9AA5668F}"/>
                </a:ext>
              </a:extLst>
            </p:cNvPr>
            <p:cNvGrpSpPr>
              <a:grpSpLocks/>
            </p:cNvGrpSpPr>
            <p:nvPr/>
          </p:nvGrpSpPr>
          <p:grpSpPr bwMode="auto">
            <a:xfrm>
              <a:off x="0" y="0"/>
              <a:ext cx="5760" cy="4320"/>
              <a:chOff x="0" y="0"/>
              <a:chExt cx="5760" cy="4320"/>
            </a:xfrm>
          </p:grpSpPr>
          <p:sp>
            <p:nvSpPr>
              <p:cNvPr id="10" name="Rectangle 30">
                <a:extLst>
                  <a:ext uri="{FF2B5EF4-FFF2-40B4-BE49-F238E27FC236}">
                    <a16:creationId xmlns:a16="http://schemas.microsoft.com/office/drawing/2014/main" id="{BDED109C-FC20-4E17-9AE2-3AF5138D7332}"/>
                  </a:ext>
                </a:extLst>
              </p:cNvPr>
              <p:cNvSpPr>
                <a:spLocks noChangeArrowheads="1"/>
              </p:cNvSpPr>
              <p:nvPr/>
            </p:nvSpPr>
            <p:spPr bwMode="auto">
              <a:xfrm rot="5400000">
                <a:off x="3504" y="2064"/>
                <a:ext cx="4320" cy="192"/>
              </a:xfrm>
              <a:prstGeom prst="rect">
                <a:avLst/>
              </a:prstGeom>
              <a:gradFill rotWithShape="1">
                <a:gsLst>
                  <a:gs pos="0">
                    <a:srgbClr val="660066"/>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31">
                <a:extLst>
                  <a:ext uri="{FF2B5EF4-FFF2-40B4-BE49-F238E27FC236}">
                    <a16:creationId xmlns:a16="http://schemas.microsoft.com/office/drawing/2014/main" id="{05A12516-0464-4E0A-AA0F-D61EC859F573}"/>
                  </a:ext>
                </a:extLst>
              </p:cNvPr>
              <p:cNvSpPr>
                <a:spLocks noChangeArrowheads="1"/>
              </p:cNvSpPr>
              <p:nvPr/>
            </p:nvSpPr>
            <p:spPr bwMode="auto">
              <a:xfrm>
                <a:off x="0" y="0"/>
                <a:ext cx="5760" cy="192"/>
              </a:xfrm>
              <a:prstGeom prst="rect">
                <a:avLst/>
              </a:prstGeom>
              <a:gradFill rotWithShape="1">
                <a:gsLst>
                  <a:gs pos="0">
                    <a:srgbClr val="000066"/>
                  </a:gs>
                  <a:gs pos="100000">
                    <a:srgbClr val="66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32">
                <a:extLst>
                  <a:ext uri="{FF2B5EF4-FFF2-40B4-BE49-F238E27FC236}">
                    <a16:creationId xmlns:a16="http://schemas.microsoft.com/office/drawing/2014/main" id="{5633F4EC-627D-4E09-B497-AEF25463F68C}"/>
                  </a:ext>
                </a:extLst>
              </p:cNvPr>
              <p:cNvSpPr>
                <a:spLocks noChangeArrowheads="1"/>
              </p:cNvSpPr>
              <p:nvPr/>
            </p:nvSpPr>
            <p:spPr bwMode="auto">
              <a:xfrm>
                <a:off x="0" y="4128"/>
                <a:ext cx="5760" cy="192"/>
              </a:xfrm>
              <a:prstGeom prst="rect">
                <a:avLst/>
              </a:prstGeom>
              <a:gradFill rotWithShape="1">
                <a:gsLst>
                  <a:gs pos="0">
                    <a:srgbClr val="333399"/>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 name="Rectangle 33">
                <a:extLst>
                  <a:ext uri="{FF2B5EF4-FFF2-40B4-BE49-F238E27FC236}">
                    <a16:creationId xmlns:a16="http://schemas.microsoft.com/office/drawing/2014/main" id="{43243FB6-CB03-47A8-98A7-862E2D87AD1A}"/>
                  </a:ext>
                </a:extLst>
              </p:cNvPr>
              <p:cNvSpPr>
                <a:spLocks noChangeArrowheads="1"/>
              </p:cNvSpPr>
              <p:nvPr/>
            </p:nvSpPr>
            <p:spPr bwMode="auto">
              <a:xfrm rot="5400000">
                <a:off x="-2064" y="2064"/>
                <a:ext cx="4320" cy="192"/>
              </a:xfrm>
              <a:prstGeom prst="rect">
                <a:avLst/>
              </a:prstGeom>
              <a:gradFill rotWithShape="1">
                <a:gsLst>
                  <a:gs pos="0">
                    <a:srgbClr val="000066"/>
                  </a:gs>
                  <a:gs pos="100000">
                    <a:srgbClr val="3333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grpSp>
    </p:spTree>
    <p:extLst>
      <p:ext uri="{BB962C8B-B14F-4D97-AF65-F5344CB8AC3E}">
        <p14:creationId xmlns:p14="http://schemas.microsoft.com/office/powerpoint/2010/main" val="3937251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Alexander_Jannaeus" TargetMode="External"/><Relationship Id="rId3" Type="http://schemas.openxmlformats.org/officeDocument/2006/relationships/hyperlink" Target="https://en.wikipedia.org/wiki/Hasmonean" TargetMode="External"/><Relationship Id="rId7" Type="http://schemas.openxmlformats.org/officeDocument/2006/relationships/hyperlink" Target="https://en.wikipedia.org/wiki/Aristobulus_I" TargetMode="External"/><Relationship Id="rId12" Type="http://schemas.openxmlformats.org/officeDocument/2006/relationships/hyperlink" Target="https://en.wikipedia.org/wiki/Antigonus_II_Mattathia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John_Hyrcanus_I" TargetMode="External"/><Relationship Id="rId11" Type="http://schemas.openxmlformats.org/officeDocument/2006/relationships/hyperlink" Target="https://en.wikipedia.org/wiki/Hyrcanus_II" TargetMode="External"/><Relationship Id="rId5" Type="http://schemas.openxmlformats.org/officeDocument/2006/relationships/hyperlink" Target="https://en.wikipedia.org/wiki/Simon_Thassi" TargetMode="External"/><Relationship Id="rId10" Type="http://schemas.openxmlformats.org/officeDocument/2006/relationships/hyperlink" Target="https://en.wikipedia.org/wiki/Aristobulus_II" TargetMode="External"/><Relationship Id="rId4" Type="http://schemas.openxmlformats.org/officeDocument/2006/relationships/hyperlink" Target="https://en.wikipedia.org/wiki/Jonathan_Apphus" TargetMode="External"/><Relationship Id="rId9" Type="http://schemas.openxmlformats.org/officeDocument/2006/relationships/hyperlink" Target="https://en.wikipedia.org/wiki/John_Hyrcanus_II" TargetMode="External"/></Relationships>
</file>

<file path=ppt/slides/_rels/slide7.xml.rels><?xml version="1.0" encoding="UTF-8" standalone="yes"?>
<Relationships xmlns="http://schemas.openxmlformats.org/package/2006/relationships"><Relationship Id="rId13" Type="http://schemas.openxmlformats.org/officeDocument/2006/relationships/hyperlink" Target="https://en.wikipedia.org/wiki/Joshua_ben_Sie" TargetMode="External"/><Relationship Id="rId18" Type="http://schemas.openxmlformats.org/officeDocument/2006/relationships/hyperlink" Target="https://en.wikipedia.org/wiki/Caiaphas" TargetMode="External"/><Relationship Id="rId26" Type="http://schemas.openxmlformats.org/officeDocument/2006/relationships/hyperlink" Target="https://en.wikipedia.org/w/index.php?title=Jonathan_(High_Priest)&amp;action=edit&amp;redlink=1" TargetMode="External"/><Relationship Id="rId3" Type="http://schemas.openxmlformats.org/officeDocument/2006/relationships/hyperlink" Target="https://en.wikipedia.org/wiki/Ananelus" TargetMode="External"/><Relationship Id="rId21" Type="http://schemas.openxmlformats.org/officeDocument/2006/relationships/hyperlink" Target="https://en.wikipedia.org/wiki/Simon_Cantatheras_ben_Boethus" TargetMode="External"/><Relationship Id="rId34" Type="http://schemas.openxmlformats.org/officeDocument/2006/relationships/hyperlink" Target="https://en.wikipedia.org/wiki/Mattathias_ben_Theophilus" TargetMode="External"/><Relationship Id="rId7" Type="http://schemas.openxmlformats.org/officeDocument/2006/relationships/hyperlink" Target="https://en.wikipedia.org/wiki/Simon_son_of_Boethus" TargetMode="External"/><Relationship Id="rId12" Type="http://schemas.openxmlformats.org/officeDocument/2006/relationships/hyperlink" Target="https://en.wikipedia.org/wiki/Eleazar_ben_Boethus" TargetMode="External"/><Relationship Id="rId17" Type="http://schemas.openxmlformats.org/officeDocument/2006/relationships/hyperlink" Target="https://en.wikipedia.org/wiki/Simon_ben_Camithus" TargetMode="External"/><Relationship Id="rId25" Type="http://schemas.openxmlformats.org/officeDocument/2006/relationships/hyperlink" Target="https://en.wikipedia.org/wiki/Ananias_son_of_Nedebeus" TargetMode="External"/><Relationship Id="rId33" Type="http://schemas.openxmlformats.org/officeDocument/2006/relationships/hyperlink" Target="https://en.wikipedia.org/wiki/Boethusians" TargetMode="External"/><Relationship Id="rId2" Type="http://schemas.openxmlformats.org/officeDocument/2006/relationships/notesSlide" Target="../notesSlides/notesSlide7.xml"/><Relationship Id="rId16" Type="http://schemas.openxmlformats.org/officeDocument/2006/relationships/hyperlink" Target="https://en.wikipedia.org/wiki/Eleazar_ben_Ananus" TargetMode="External"/><Relationship Id="rId20" Type="http://schemas.openxmlformats.org/officeDocument/2006/relationships/hyperlink" Target="https://en.wikipedia.org/wiki/Theophilus_ben_Ananus" TargetMode="External"/><Relationship Id="rId29" Type="http://schemas.openxmlformats.org/officeDocument/2006/relationships/hyperlink" Target="https://en.wikipedia.org/wiki/Ananus_ben_Ananus" TargetMode="External"/><Relationship Id="rId1" Type="http://schemas.openxmlformats.org/officeDocument/2006/relationships/slideLayout" Target="../slideLayouts/slideLayout2.xml"/><Relationship Id="rId6" Type="http://schemas.openxmlformats.org/officeDocument/2006/relationships/hyperlink" Target="https://en.wikipedia.org/wiki/Jesus,_son_of_Fabus" TargetMode="External"/><Relationship Id="rId11" Type="http://schemas.openxmlformats.org/officeDocument/2006/relationships/hyperlink" Target="https://en.wikipedia.org/wiki/Joazar_ben_Boethus" TargetMode="External"/><Relationship Id="rId24" Type="http://schemas.openxmlformats.org/officeDocument/2006/relationships/hyperlink" Target="https://en.wikipedia.org/w/index.php?title=Josephus_ben_Camydus&amp;action=edit&amp;redlink=1" TargetMode="External"/><Relationship Id="rId32" Type="http://schemas.openxmlformats.org/officeDocument/2006/relationships/hyperlink" Target="https://en.wikipedia.org/wiki/Martha_daughter_of_Boethus" TargetMode="External"/><Relationship Id="rId5" Type="http://schemas.openxmlformats.org/officeDocument/2006/relationships/hyperlink" Target="https://en.wikipedia.org/wiki/Mariamne_I" TargetMode="External"/><Relationship Id="rId15" Type="http://schemas.openxmlformats.org/officeDocument/2006/relationships/hyperlink" Target="https://en.wikipedia.org/wiki/Ishmael_ben_Fabus" TargetMode="External"/><Relationship Id="rId23" Type="http://schemas.openxmlformats.org/officeDocument/2006/relationships/hyperlink" Target="https://en.wikipedia.org/wiki/Elioneus_ben_Simon_Cantatheras" TargetMode="External"/><Relationship Id="rId28" Type="http://schemas.openxmlformats.org/officeDocument/2006/relationships/hyperlink" Target="https://en.wikipedia.org/wiki/Joseph_Cabi_ben_Simon" TargetMode="External"/><Relationship Id="rId10" Type="http://schemas.openxmlformats.org/officeDocument/2006/relationships/hyperlink" Target="https://en.wikipedia.org/w/index.php?title=Matthias_ben_Theophilus&amp;action=edit&amp;redlink=1" TargetMode="External"/><Relationship Id="rId19" Type="http://schemas.openxmlformats.org/officeDocument/2006/relationships/hyperlink" Target="https://en.wikipedia.org/wiki/Jonathan_ben_Ananus" TargetMode="External"/><Relationship Id="rId31" Type="http://schemas.openxmlformats.org/officeDocument/2006/relationships/hyperlink" Target="https://en.wikipedia.org/wiki/Joshua_ben_Gamla" TargetMode="External"/><Relationship Id="rId4" Type="http://schemas.openxmlformats.org/officeDocument/2006/relationships/hyperlink" Target="https://en.wikipedia.org/wiki/Aristobulus_III_of_Judea" TargetMode="External"/><Relationship Id="rId9" Type="http://schemas.openxmlformats.org/officeDocument/2006/relationships/hyperlink" Target="https://en.wikipedia.org/wiki/Herod_the_Great" TargetMode="External"/><Relationship Id="rId14" Type="http://schemas.openxmlformats.org/officeDocument/2006/relationships/hyperlink" Target="https://en.wikipedia.org/wiki/Annas" TargetMode="External"/><Relationship Id="rId22" Type="http://schemas.openxmlformats.org/officeDocument/2006/relationships/hyperlink" Target="https://en.wikipedia.org/wiki/Matthias_ben_Ananus" TargetMode="External"/><Relationship Id="rId27" Type="http://schemas.openxmlformats.org/officeDocument/2006/relationships/hyperlink" Target="https://en.wikipedia.org/w/index.php?title=Ishmael_II_ben_Fabus&amp;action=edit&amp;redlink=1" TargetMode="External"/><Relationship Id="rId30" Type="http://schemas.openxmlformats.org/officeDocument/2006/relationships/hyperlink" Target="https://en.wikipedia.org/wiki/Jesus_son_of_Damneus" TargetMode="External"/><Relationship Id="rId35" Type="http://schemas.openxmlformats.org/officeDocument/2006/relationships/hyperlink" Target="https://en.wikipedia.org/wiki/Phannias_ben_Samuel" TargetMode="External"/><Relationship Id="rId8" Type="http://schemas.openxmlformats.org/officeDocument/2006/relationships/hyperlink" Target="https://en.wikipedia.org/wiki/Mariamne_(third_wife_of_Hero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4" name="Straight Connector 14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tone building&#10;&#10;Description automatically generated">
            <a:extLst>
              <a:ext uri="{FF2B5EF4-FFF2-40B4-BE49-F238E27FC236}">
                <a16:creationId xmlns:a16="http://schemas.microsoft.com/office/drawing/2014/main" id="{0A889B0D-3BC1-457E-879B-5DB3217AE1E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8070" r="1" b="9836"/>
          <a:stretch/>
        </p:blipFill>
        <p:spPr>
          <a:xfrm>
            <a:off x="320040" y="532261"/>
            <a:ext cx="3425609" cy="3548577"/>
          </a:xfrm>
          <a:prstGeom prst="rect">
            <a:avLst/>
          </a:prstGeom>
        </p:spPr>
      </p:pic>
      <p:pic>
        <p:nvPicPr>
          <p:cNvPr id="2123" name="Picture 75" descr="https://lh3.googleusercontent.com/-U0l2rqYPnnfr72dcvkqqPJWFSYMWLT3qIVA3_cOLR8Trj-QfyShWmbICycXCTIMuzfiQA_IekH5fZeyvARixlqrCBdIegWhiMNaKAgSdF0jArJKORLzZ6ZZjyxzpNrs59rGBXuXq_iuqnE4phUJmAijS0ylahtMxxjBn39LVXBdNBZ-P22wInvKsgnzkmj45u6qyJOw_vbCHZWPtnH2UmOu0ZBvaIWBBGpZokHZQwNwcNMydD1CWabh9akuwVnBmTQf3pwSqbsfeZa89Qiz-wpgwRaezddfpjpI8SJb8At72h5EB5rR6DS3mFvjmNIt3MfSwB03lzmrKdnwCicfrvlagoXTEWnrZoMw4JR2K-fvF3L-KBYOeIZoyqnVEcfMiSHuWyNmniLlqNckx68GgNNAnlrWTYgZtO7a4QOfnzvof-60StBAKZxR0ZQjfpX59LGldtL8Qk98-FcF_OSeEcxWVzS-Fj2cPzlbdfIj6cHFZEUEqGKBSK-wWyzYawlUJ9NQ42eCPaM2JiDmjf_QD1LO3ez9URe72B2SYobZU7-FyaOh8dNkJXQQLg-9mMw_v5jbTbu-X-hurzsZ6NyQyy6h-HhyuD4R34xsYeWLtQJAR_Ejb43btzjfOBmxmt-jggeXccBkftnrW8tL00d5NXuQhPhZQZIC=w1280-h564-no">
            <a:extLst>
              <a:ext uri="{FF2B5EF4-FFF2-40B4-BE49-F238E27FC236}">
                <a16:creationId xmlns:a16="http://schemas.microsoft.com/office/drawing/2014/main" id="{B0D4BDF3-B7DF-4513-B660-416D583C0AD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0581" r="26943"/>
          <a:stretch/>
        </p:blipFill>
        <p:spPr bwMode="auto">
          <a:xfrm>
            <a:off x="4385729" y="528295"/>
            <a:ext cx="3433324" cy="3556509"/>
          </a:xfrm>
          <a:prstGeom prst="rect">
            <a:avLst/>
          </a:prstGeom>
          <a:extLst>
            <a:ext uri="{909E8E84-426E-40DD-AFC4-6F175D3DCCD1}">
              <a14:hiddenFill xmlns:a14="http://schemas.microsoft.com/office/drawing/2010/main">
                <a:solidFill>
                  <a:srgbClr val="FFFFFF"/>
                </a:solidFill>
              </a14:hiddenFill>
            </a:ext>
          </a:extLst>
        </p:spPr>
      </p:pic>
      <p:cxnSp>
        <p:nvCxnSpPr>
          <p:cNvPr id="148" name="Straight Connector 14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indoor, wall&#10;&#10;Description automatically generated">
            <a:extLst>
              <a:ext uri="{FF2B5EF4-FFF2-40B4-BE49-F238E27FC236}">
                <a16:creationId xmlns:a16="http://schemas.microsoft.com/office/drawing/2014/main" id="{F0E642EC-70BC-4E48-A528-62E7DCF1E2D6}"/>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2385" r="2" b="27693"/>
          <a:stretch/>
        </p:blipFill>
        <p:spPr>
          <a:xfrm>
            <a:off x="8449725" y="555442"/>
            <a:ext cx="3423916" cy="3546842"/>
          </a:xfrm>
          <a:prstGeom prst="rect">
            <a:avLst/>
          </a:prstGeom>
        </p:spPr>
      </p:pic>
      <p:cxnSp>
        <p:nvCxnSpPr>
          <p:cNvPr id="150" name="Straight Connector 14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41F2B6-D5F1-4CBD-9702-9BC3E51759F3}"/>
              </a:ext>
            </a:extLst>
          </p:cNvPr>
          <p:cNvSpPr>
            <a:spLocks noGrp="1"/>
          </p:cNvSpPr>
          <p:nvPr>
            <p:ph type="ctrTitle"/>
          </p:nvPr>
        </p:nvSpPr>
        <p:spPr>
          <a:xfrm>
            <a:off x="527538" y="4756638"/>
            <a:ext cx="11139854" cy="1263162"/>
          </a:xfrm>
          <a:solidFill>
            <a:schemeClr val="tx1">
              <a:lumMod val="75000"/>
              <a:lumOff val="25000"/>
            </a:schemeClr>
          </a:solidFill>
        </p:spPr>
        <p:txBody>
          <a:bodyPr>
            <a:normAutofit/>
          </a:bodyPr>
          <a:lstStyle/>
          <a:p>
            <a:r>
              <a:rPr lang="en-US" sz="5400">
                <a:solidFill>
                  <a:srgbClr val="FFFFFF"/>
                </a:solidFill>
                <a:latin typeface="Tempus Sans ITC" panose="04020404030D07020202" pitchFamily="82" charset="0"/>
              </a:rPr>
              <a:t>Captivity </a:t>
            </a:r>
            <a:r>
              <a:rPr lang="en-US" sz="5400">
                <a:solidFill>
                  <a:srgbClr val="FFFFFF"/>
                </a:solidFill>
                <a:latin typeface="Tempus Sans ITC" panose="04020404030D07020202" pitchFamily="82" charset="0"/>
                <a:sym typeface="Wingdings" panose="05000000000000000000" pitchFamily="2" charset="2"/>
              </a:rPr>
              <a:t> </a:t>
            </a:r>
            <a:r>
              <a:rPr lang="en-US" sz="5400">
                <a:solidFill>
                  <a:srgbClr val="FFFFFF"/>
                </a:solidFill>
                <a:latin typeface="Tempus Sans ITC" panose="04020404030D07020202" pitchFamily="82" charset="0"/>
              </a:rPr>
              <a:t>Return</a:t>
            </a:r>
            <a:r>
              <a:rPr lang="en-US" sz="5400">
                <a:solidFill>
                  <a:srgbClr val="FFFFFF"/>
                </a:solidFill>
                <a:latin typeface="Tempus Sans ITC" panose="04020404030D07020202" pitchFamily="82" charset="0"/>
                <a:sym typeface="Wingdings" panose="05000000000000000000" pitchFamily="2" charset="2"/>
              </a:rPr>
              <a:t> </a:t>
            </a:r>
            <a:r>
              <a:rPr lang="en-US" sz="5400">
                <a:solidFill>
                  <a:srgbClr val="FFFFFF"/>
                </a:solidFill>
                <a:latin typeface="Tempus Sans ITC" panose="04020404030D07020202" pitchFamily="82" charset="0"/>
              </a:rPr>
              <a:t> Years of Silence</a:t>
            </a:r>
            <a:endParaRPr lang="en-US" sz="5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0542" b="3"/>
          <a:stretch/>
        </p:blipFill>
        <p:spPr>
          <a:xfrm>
            <a:off x="572442" y="477009"/>
            <a:ext cx="6757506" cy="5665221"/>
          </a:xfrm>
          <a:prstGeom prst="rect">
            <a:avLst/>
          </a:prstGeom>
        </p:spPr>
      </p:pic>
      <p:pic>
        <p:nvPicPr>
          <p:cNvPr id="7" name="Content Placeholder 3"/>
          <p:cNvPicPr>
            <a:picLocks noChangeAspect="1"/>
          </p:cNvPicPr>
          <p:nvPr/>
        </p:nvPicPr>
        <p:blipFill rotWithShape="1">
          <a:blip r:embed="rId4"/>
          <a:srcRect t="7143" b="17456"/>
          <a:stretch/>
        </p:blipFill>
        <p:spPr>
          <a:xfrm>
            <a:off x="6189339" y="3318387"/>
            <a:ext cx="5652637" cy="3196591"/>
          </a:xfrm>
          <a:prstGeom prst="rect">
            <a:avLst/>
          </a:prstGeom>
        </p:spPr>
      </p:pic>
      <p:sp>
        <p:nvSpPr>
          <p:cNvPr id="2" name="Title 1"/>
          <p:cNvSpPr>
            <a:spLocks noGrp="1"/>
          </p:cNvSpPr>
          <p:nvPr>
            <p:ph type="title"/>
          </p:nvPr>
        </p:nvSpPr>
        <p:spPr>
          <a:xfrm>
            <a:off x="7995763" y="640262"/>
            <a:ext cx="3846214" cy="1344975"/>
          </a:xfrm>
        </p:spPr>
        <p:txBody>
          <a:bodyPr>
            <a:normAutofit/>
          </a:bodyPr>
          <a:lstStyle/>
          <a:p>
            <a:r>
              <a:rPr lang="en-US" sz="4000" b="1" dirty="0">
                <a:solidFill>
                  <a:schemeClr val="accent4">
                    <a:lumMod val="20000"/>
                    <a:lumOff val="80000"/>
                  </a:schemeClr>
                </a:solidFill>
                <a:latin typeface="Tempus Sans ITC" panose="04020404030D07020202" pitchFamily="82" charset="0"/>
                <a:cs typeface="Arial" panose="020B0604020202020204" pitchFamily="34" charset="0"/>
              </a:rPr>
              <a:t>Possible Essene Ruins at Qumran</a:t>
            </a:r>
          </a:p>
        </p:txBody>
      </p:sp>
      <p:sp>
        <p:nvSpPr>
          <p:cNvPr id="9" name="Content Placeholder 8"/>
          <p:cNvSpPr>
            <a:spLocks noGrp="1"/>
          </p:cNvSpPr>
          <p:nvPr>
            <p:ph idx="1"/>
          </p:nvPr>
        </p:nvSpPr>
        <p:spPr>
          <a:xfrm>
            <a:off x="7995763" y="1985237"/>
            <a:ext cx="3170905" cy="910906"/>
          </a:xfrm>
        </p:spPr>
        <p:txBody>
          <a:bodyPr>
            <a:noAutofit/>
          </a:bodyPr>
          <a:lstStyle/>
          <a:p>
            <a:pPr marL="0" indent="0">
              <a:buNone/>
            </a:pPr>
            <a:r>
              <a:rPr lang="en-US" i="1" dirty="0">
                <a:solidFill>
                  <a:schemeClr val="bg1"/>
                </a:solidFill>
              </a:rPr>
              <a:t>At LEFT: Ritual Bath</a:t>
            </a:r>
          </a:p>
          <a:p>
            <a:pPr marL="0" indent="0">
              <a:buNone/>
            </a:pPr>
            <a:r>
              <a:rPr lang="en-US" i="1" dirty="0">
                <a:solidFill>
                  <a:schemeClr val="bg1"/>
                </a:solidFill>
              </a:rPr>
              <a:t>BELOW: Kiln</a:t>
            </a:r>
          </a:p>
        </p:txBody>
      </p:sp>
    </p:spTree>
    <p:extLst>
      <p:ext uri="{BB962C8B-B14F-4D97-AF65-F5344CB8AC3E}">
        <p14:creationId xmlns:p14="http://schemas.microsoft.com/office/powerpoint/2010/main" val="6885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B905A-3D68-4404-B3D9-AC7B26E2F89F}"/>
              </a:ext>
            </a:extLst>
          </p:cNvPr>
          <p:cNvSpPr>
            <a:spLocks noGrp="1"/>
          </p:cNvSpPr>
          <p:nvPr>
            <p:ph type="title"/>
          </p:nvPr>
        </p:nvSpPr>
        <p:spPr>
          <a:xfrm>
            <a:off x="427749" y="208987"/>
            <a:ext cx="4150576" cy="1328153"/>
          </a:xfrm>
        </p:spPr>
        <p:txBody>
          <a:bodyPr vert="horz" lIns="91440" tIns="45720" rIns="91440" bIns="45720" rtlCol="0" anchor="b">
            <a:normAutofit/>
          </a:bodyPr>
          <a:lstStyle/>
          <a:p>
            <a:pPr algn="ctr"/>
            <a:r>
              <a:rPr lang="en-US" sz="4000" kern="1200" dirty="0">
                <a:solidFill>
                  <a:srgbClr val="FFFFFF"/>
                </a:solidFill>
                <a:latin typeface="Tempus Sans ITC" panose="04020404030D07020202" pitchFamily="82" charset="0"/>
              </a:rPr>
              <a:t>Qumran Caves &amp;  Wadi Qumran</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0892FBF-00BF-4F17-8E52-E8C9A58FD2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400"/>
          <a:stretch/>
        </p:blipFill>
        <p:spPr bwMode="auto">
          <a:xfrm>
            <a:off x="4864608" y="321177"/>
            <a:ext cx="7150608" cy="6179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291C3839-D3F8-4975-A8ED-CE588BC322C5}"/>
              </a:ext>
            </a:extLst>
          </p:cNvPr>
          <p:cNvSpPr>
            <a:spLocks noGrp="1"/>
          </p:cNvSpPr>
          <p:nvPr>
            <p:ph idx="1"/>
          </p:nvPr>
        </p:nvSpPr>
        <p:spPr>
          <a:xfrm>
            <a:off x="518615" y="1647858"/>
            <a:ext cx="3968846" cy="4742153"/>
          </a:xfrm>
          <a:solidFill>
            <a:schemeClr val="tx1">
              <a:lumMod val="75000"/>
              <a:lumOff val="25000"/>
            </a:schemeClr>
          </a:solidFill>
        </p:spPr>
        <p:txBody>
          <a:bodyPr vert="horz" lIns="91440" tIns="45720" rIns="91440" bIns="45720" rtlCol="0">
            <a:normAutofit lnSpcReduction="10000"/>
          </a:bodyPr>
          <a:lstStyle/>
          <a:p>
            <a:pPr marL="0" indent="0" algn="ctr">
              <a:buNone/>
            </a:pPr>
            <a:r>
              <a:rPr lang="en-US" kern="1200" dirty="0">
                <a:solidFill>
                  <a:srgbClr val="FFFFFF"/>
                </a:solidFill>
                <a:latin typeface="+mn-lt"/>
                <a:ea typeface="+mn-ea"/>
                <a:cs typeface="+mn-cs"/>
              </a:rPr>
              <a:t>The majority of the Dead Sea Scrolls were discovered in caves adjacent to the Qumran settlement.  </a:t>
            </a:r>
          </a:p>
          <a:p>
            <a:pPr marL="0" indent="0" algn="ctr">
              <a:buNone/>
            </a:pPr>
            <a:r>
              <a:rPr lang="en-US" kern="1200" dirty="0">
                <a:solidFill>
                  <a:srgbClr val="FFFFFF"/>
                </a:solidFill>
                <a:latin typeface="+mn-lt"/>
                <a:ea typeface="+mn-ea"/>
                <a:cs typeface="+mn-cs"/>
              </a:rPr>
              <a:t>The Scrolls are mainly copies of religious writings and Bible texts that date from the 3</a:t>
            </a:r>
            <a:r>
              <a:rPr lang="en-US" kern="1200" baseline="30000" dirty="0">
                <a:solidFill>
                  <a:srgbClr val="FFFFFF"/>
                </a:solidFill>
                <a:latin typeface="+mn-lt"/>
                <a:ea typeface="+mn-ea"/>
                <a:cs typeface="+mn-cs"/>
              </a:rPr>
              <a:t>rd</a:t>
            </a:r>
            <a:r>
              <a:rPr lang="en-US" kern="1200" dirty="0">
                <a:solidFill>
                  <a:srgbClr val="FFFFFF"/>
                </a:solidFill>
                <a:latin typeface="+mn-lt"/>
                <a:ea typeface="+mn-ea"/>
                <a:cs typeface="+mn-cs"/>
              </a:rPr>
              <a:t> century B.C. to the 1</a:t>
            </a:r>
            <a:r>
              <a:rPr lang="en-US" kern="1200" baseline="30000" dirty="0">
                <a:solidFill>
                  <a:srgbClr val="FFFFFF"/>
                </a:solidFill>
                <a:latin typeface="+mn-lt"/>
                <a:ea typeface="+mn-ea"/>
                <a:cs typeface="+mn-cs"/>
              </a:rPr>
              <a:t>st</a:t>
            </a:r>
            <a:r>
              <a:rPr lang="en-US" kern="1200" dirty="0">
                <a:solidFill>
                  <a:srgbClr val="FFFFFF"/>
                </a:solidFill>
                <a:latin typeface="+mn-lt"/>
                <a:ea typeface="+mn-ea"/>
                <a:cs typeface="+mn-cs"/>
              </a:rPr>
              <a:t> century A.D.  They </a:t>
            </a:r>
            <a:r>
              <a:rPr lang="en-US" b="1" kern="1200" dirty="0">
                <a:solidFill>
                  <a:srgbClr val="FFFFFF"/>
                </a:solidFill>
                <a:latin typeface="+mn-lt"/>
                <a:ea typeface="+mn-ea"/>
                <a:cs typeface="+mn-cs"/>
              </a:rPr>
              <a:t>MAY</a:t>
            </a:r>
            <a:r>
              <a:rPr lang="en-US" kern="1200" dirty="0">
                <a:solidFill>
                  <a:srgbClr val="FFFFFF"/>
                </a:solidFill>
                <a:latin typeface="+mn-lt"/>
                <a:ea typeface="+mn-ea"/>
                <a:cs typeface="+mn-cs"/>
              </a:rPr>
              <a:t> have been produced and preserved by the Essenes.</a:t>
            </a:r>
          </a:p>
        </p:txBody>
      </p:sp>
    </p:spTree>
    <p:extLst>
      <p:ext uri="{BB962C8B-B14F-4D97-AF65-F5344CB8AC3E}">
        <p14:creationId xmlns:p14="http://schemas.microsoft.com/office/powerpoint/2010/main" val="38528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827" y="139266"/>
            <a:ext cx="11348387" cy="1089034"/>
          </a:xfrm>
        </p:spPr>
        <p:txBody>
          <a:bodyPr>
            <a:normAutofit/>
          </a:bodyPr>
          <a:lstStyle/>
          <a:p>
            <a:r>
              <a:rPr lang="en-US" b="1"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Zealots</a:t>
            </a:r>
            <a:endParaRPr lang="en-US"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sp>
        <p:nvSpPr>
          <p:cNvPr id="3" name="Content Placeholder 2"/>
          <p:cNvSpPr>
            <a:spLocks noGrp="1"/>
          </p:cNvSpPr>
          <p:nvPr>
            <p:ph idx="1"/>
          </p:nvPr>
        </p:nvSpPr>
        <p:spPr>
          <a:xfrm>
            <a:off x="340179" y="1050877"/>
            <a:ext cx="11710794" cy="5895831"/>
          </a:xfrm>
        </p:spPr>
        <p:txBody>
          <a:bodyPr>
            <a:normAutofit/>
          </a:bodyPr>
          <a:lstStyle/>
          <a:p>
            <a:pPr marL="231775" lvl="1" indent="-231775"/>
            <a:r>
              <a:rPr lang="en-US" sz="3600" dirty="0">
                <a:solidFill>
                  <a:schemeClr val="bg1"/>
                </a:solidFill>
                <a:cs typeface="Arial" panose="020B0604020202020204" pitchFamily="34" charset="0"/>
              </a:rPr>
              <a:t>Objected to God’s people being ruled by Gentiles, and so </a:t>
            </a:r>
            <a:r>
              <a:rPr lang="en-US" sz="3600" b="1" dirty="0">
                <a:solidFill>
                  <a:schemeClr val="bg1"/>
                </a:solidFill>
                <a:cs typeface="Arial" panose="020B0604020202020204" pitchFamily="34" charset="0"/>
              </a:rPr>
              <a:t>desired to overthrow Roman rule </a:t>
            </a:r>
            <a:r>
              <a:rPr lang="en-US" sz="3600" dirty="0">
                <a:solidFill>
                  <a:schemeClr val="bg1"/>
                </a:solidFill>
                <a:cs typeface="Arial" panose="020B0604020202020204" pitchFamily="34" charset="0"/>
              </a:rPr>
              <a:t>by force.</a:t>
            </a:r>
          </a:p>
          <a:p>
            <a:pPr marL="231775" lvl="1" indent="-231775"/>
            <a:r>
              <a:rPr lang="en-US" sz="3600" dirty="0">
                <a:solidFill>
                  <a:schemeClr val="bg1"/>
                </a:solidFill>
                <a:cs typeface="Arial" panose="020B0604020202020204" pitchFamily="34" charset="0"/>
              </a:rPr>
              <a:t>Began in AD 6 when Judas the Galilean and </a:t>
            </a:r>
            <a:r>
              <a:rPr lang="en-US" sz="3600" dirty="0" err="1">
                <a:solidFill>
                  <a:schemeClr val="bg1"/>
                </a:solidFill>
                <a:cs typeface="Arial" panose="020B0604020202020204" pitchFamily="34" charset="0"/>
              </a:rPr>
              <a:t>Zadduk</a:t>
            </a:r>
            <a:r>
              <a:rPr lang="en-US" sz="3600" dirty="0">
                <a:solidFill>
                  <a:schemeClr val="bg1"/>
                </a:solidFill>
                <a:cs typeface="Arial" panose="020B0604020202020204" pitchFamily="34" charset="0"/>
              </a:rPr>
              <a:t> the Pharisee rebelled against Rome.</a:t>
            </a:r>
          </a:p>
          <a:p>
            <a:pPr marL="231775" lvl="1" indent="-231775"/>
            <a:r>
              <a:rPr lang="en-US" sz="3600" dirty="0">
                <a:solidFill>
                  <a:schemeClr val="bg1"/>
                </a:solidFill>
                <a:cs typeface="Arial" panose="020B0604020202020204" pitchFamily="34" charset="0"/>
              </a:rPr>
              <a:t>They refused to pay taxes to Rome and regarded loyalty to Caesar as a sin.</a:t>
            </a:r>
          </a:p>
          <a:p>
            <a:pPr marL="231775" lvl="1" indent="-231775"/>
            <a:r>
              <a:rPr lang="en-US" sz="3600" dirty="0">
                <a:solidFill>
                  <a:schemeClr val="bg1"/>
                </a:solidFill>
                <a:cs typeface="Arial" panose="020B0604020202020204" pitchFamily="34" charset="0"/>
              </a:rPr>
              <a:t>Simon the Zealot or Canaanite (Aramaic for “zealot”) became a disciple of Christ (Luke 6:15; Acts 1:13; Mark 3:18)</a:t>
            </a:r>
          </a:p>
          <a:p>
            <a:pPr marL="688975" lvl="2" indent="-231775"/>
            <a:r>
              <a:rPr lang="en-US" sz="3200" b="1" i="1" dirty="0">
                <a:solidFill>
                  <a:schemeClr val="accent4">
                    <a:lumMod val="60000"/>
                    <a:lumOff val="40000"/>
                  </a:schemeClr>
                </a:solidFill>
                <a:cs typeface="Arial" panose="020B0604020202020204" pitchFamily="34" charset="0"/>
              </a:rPr>
              <a:t>Prior to doing so, he would have been a mortal enemy of Matthew the tax collector</a:t>
            </a:r>
            <a:r>
              <a:rPr lang="en-US" sz="3200" i="1" dirty="0">
                <a:solidFill>
                  <a:schemeClr val="accent4">
                    <a:lumMod val="60000"/>
                    <a:lumOff val="40000"/>
                  </a:schemeClr>
                </a:solidFill>
                <a:cs typeface="Arial" panose="020B0604020202020204" pitchFamily="34" charset="0"/>
              </a:rPr>
              <a:t>.</a:t>
            </a:r>
          </a:p>
          <a:p>
            <a:pPr marL="1371600" lvl="3" indent="-457200"/>
            <a:endParaRPr lang="en-US" sz="2600" dirty="0">
              <a:solidFill>
                <a:schemeClr val="accent4">
                  <a:lumMod val="20000"/>
                  <a:lumOff val="80000"/>
                </a:schemeClr>
              </a:solidFill>
              <a:latin typeface="Arial" panose="020B0604020202020204" pitchFamily="34" charset="0"/>
              <a:cs typeface="Arial" panose="020B0604020202020204" pitchFamily="34" charset="0"/>
            </a:endParaRPr>
          </a:p>
          <a:p>
            <a:pPr marL="457200" lvl="1" indent="-457200"/>
            <a:endParaRPr lang="en-US" sz="2800" dirty="0">
              <a:solidFill>
                <a:schemeClr val="accent4">
                  <a:lumMod val="20000"/>
                  <a:lumOff val="80000"/>
                </a:schemeClr>
              </a:solidFill>
              <a:latin typeface="Arial" panose="020B0604020202020204" pitchFamily="34" charset="0"/>
              <a:cs typeface="Arial" panose="020B0604020202020204" pitchFamily="34" charset="0"/>
            </a:endParaRPr>
          </a:p>
          <a:p>
            <a:endParaRPr lang="en-US" sz="3200" dirty="0">
              <a:solidFill>
                <a:schemeClr val="accent4">
                  <a:lumMod val="20000"/>
                  <a:lumOff val="80000"/>
                </a:schemeClr>
              </a:solidFill>
            </a:endParaRPr>
          </a:p>
          <a:p>
            <a:pPr lvl="1"/>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13585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827" y="139266"/>
            <a:ext cx="11348387" cy="1089034"/>
          </a:xfrm>
        </p:spPr>
        <p:txBody>
          <a:bodyPr>
            <a:normAutofit/>
          </a:bodyPr>
          <a:lstStyle/>
          <a:p>
            <a:r>
              <a:rPr lang="en-US" b="1"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a:t>
            </a:r>
            <a:r>
              <a:rPr lang="en-US" b="1" dirty="0" err="1">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Herodians</a:t>
            </a:r>
            <a:endParaRPr lang="en-US"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sp>
        <p:nvSpPr>
          <p:cNvPr id="3" name="Content Placeholder 2"/>
          <p:cNvSpPr>
            <a:spLocks noGrp="1"/>
          </p:cNvSpPr>
          <p:nvPr>
            <p:ph idx="1"/>
          </p:nvPr>
        </p:nvSpPr>
        <p:spPr>
          <a:xfrm>
            <a:off x="340179" y="1050877"/>
            <a:ext cx="11710794" cy="5895831"/>
          </a:xfrm>
        </p:spPr>
        <p:txBody>
          <a:bodyPr>
            <a:normAutofit/>
          </a:bodyPr>
          <a:lstStyle/>
          <a:p>
            <a:pPr marL="231775" lvl="1" indent="-231775"/>
            <a:r>
              <a:rPr lang="en-US" sz="3600" dirty="0">
                <a:solidFill>
                  <a:schemeClr val="bg1"/>
                </a:solidFill>
                <a:cs typeface="Arial" panose="020B0604020202020204" pitchFamily="34" charset="0"/>
              </a:rPr>
              <a:t>A small group of politically minded Jews. Connected to the Sadducees, “who supported the Herodian dynasty, and by implication, the Roman rule which had put the </a:t>
            </a:r>
            <a:r>
              <a:rPr lang="en-US" sz="3600" dirty="0" err="1">
                <a:solidFill>
                  <a:schemeClr val="bg1"/>
                </a:solidFill>
                <a:cs typeface="Arial" panose="020B0604020202020204" pitchFamily="34" charset="0"/>
              </a:rPr>
              <a:t>Herods</a:t>
            </a:r>
            <a:r>
              <a:rPr lang="en-US" sz="3600" dirty="0">
                <a:solidFill>
                  <a:schemeClr val="bg1"/>
                </a:solidFill>
                <a:cs typeface="Arial" panose="020B0604020202020204" pitchFamily="34" charset="0"/>
              </a:rPr>
              <a:t> in power” (Gundry).</a:t>
            </a:r>
            <a:endParaRPr lang="en-US" sz="3200" i="1" dirty="0">
              <a:solidFill>
                <a:schemeClr val="bg1"/>
              </a:solidFill>
              <a:cs typeface="Arial" panose="020B0604020202020204" pitchFamily="34" charset="0"/>
            </a:endParaRPr>
          </a:p>
          <a:p>
            <a:pPr marL="1371600" lvl="3" indent="-457200"/>
            <a:endParaRPr lang="en-US" sz="2600" dirty="0">
              <a:solidFill>
                <a:schemeClr val="accent4">
                  <a:lumMod val="20000"/>
                  <a:lumOff val="80000"/>
                </a:schemeClr>
              </a:solidFill>
              <a:latin typeface="Arial" panose="020B0604020202020204" pitchFamily="34" charset="0"/>
              <a:cs typeface="Arial" panose="020B0604020202020204" pitchFamily="34" charset="0"/>
            </a:endParaRPr>
          </a:p>
          <a:p>
            <a:pPr marL="457200" lvl="1" indent="-457200"/>
            <a:endParaRPr lang="en-US" sz="2800" dirty="0">
              <a:solidFill>
                <a:schemeClr val="accent4">
                  <a:lumMod val="20000"/>
                  <a:lumOff val="80000"/>
                </a:schemeClr>
              </a:solidFill>
              <a:latin typeface="Arial" panose="020B0604020202020204" pitchFamily="34" charset="0"/>
              <a:cs typeface="Arial" panose="020B0604020202020204" pitchFamily="34" charset="0"/>
            </a:endParaRPr>
          </a:p>
          <a:p>
            <a:endParaRPr lang="en-US" sz="3200" dirty="0">
              <a:solidFill>
                <a:schemeClr val="accent4">
                  <a:lumMod val="20000"/>
                  <a:lumOff val="80000"/>
                </a:schemeClr>
              </a:solidFill>
            </a:endParaRPr>
          </a:p>
          <a:p>
            <a:pPr lvl="1"/>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19837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4442-80D8-8261-FC0E-2D83FF5EF973}"/>
              </a:ext>
            </a:extLst>
          </p:cNvPr>
          <p:cNvSpPr>
            <a:spLocks noGrp="1"/>
          </p:cNvSpPr>
          <p:nvPr>
            <p:ph type="title"/>
          </p:nvPr>
        </p:nvSpPr>
        <p:spPr>
          <a:xfrm>
            <a:off x="838200" y="896466"/>
            <a:ext cx="10515600" cy="1325563"/>
          </a:xfrm>
        </p:spPr>
        <p:txBody>
          <a:bodyPr/>
          <a:lstStyle/>
          <a:p>
            <a:pPr algn="ctr"/>
            <a:r>
              <a:rPr lang="en-US" b="1" dirty="0">
                <a:solidFill>
                  <a:schemeClr val="bg1"/>
                </a:solidFill>
                <a:latin typeface="Papyrus" panose="03070502060502030205" pitchFamily="66" charset="0"/>
              </a:rPr>
              <a:t>Captivity – Return – Years of Silence</a:t>
            </a:r>
          </a:p>
        </p:txBody>
      </p:sp>
      <p:sp>
        <p:nvSpPr>
          <p:cNvPr id="3" name="Content Placeholder 2">
            <a:extLst>
              <a:ext uri="{FF2B5EF4-FFF2-40B4-BE49-F238E27FC236}">
                <a16:creationId xmlns:a16="http://schemas.microsoft.com/office/drawing/2014/main" id="{017CC871-1F3E-23E6-E569-8D0979CF48DD}"/>
              </a:ext>
            </a:extLst>
          </p:cNvPr>
          <p:cNvSpPr>
            <a:spLocks noGrp="1"/>
          </p:cNvSpPr>
          <p:nvPr>
            <p:ph idx="1"/>
          </p:nvPr>
        </p:nvSpPr>
        <p:spPr>
          <a:xfrm>
            <a:off x="838200" y="2730843"/>
            <a:ext cx="10515600" cy="3446120"/>
          </a:xfrm>
        </p:spPr>
        <p:txBody>
          <a:bodyPr>
            <a:normAutofit/>
          </a:bodyPr>
          <a:lstStyle/>
          <a:p>
            <a:pPr marL="0" indent="0" algn="ctr">
              <a:buNone/>
            </a:pPr>
            <a:r>
              <a:rPr lang="en-US" sz="16600" b="1" dirty="0">
                <a:solidFill>
                  <a:srgbClr val="FFFF00"/>
                </a:solidFill>
              </a:rPr>
              <a:t>REVIEW</a:t>
            </a:r>
          </a:p>
        </p:txBody>
      </p:sp>
    </p:spTree>
    <p:extLst>
      <p:ext uri="{BB962C8B-B14F-4D97-AF65-F5344CB8AC3E}">
        <p14:creationId xmlns:p14="http://schemas.microsoft.com/office/powerpoint/2010/main" val="926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338D485-5513-4D31-91D3-1DDB392DF77D}"/>
              </a:ext>
            </a:extLst>
          </p:cNvPr>
          <p:cNvSpPr>
            <a:spLocks noGrp="1" noChangeArrowheads="1"/>
          </p:cNvSpPr>
          <p:nvPr>
            <p:ph type="title"/>
          </p:nvPr>
        </p:nvSpPr>
        <p:spPr/>
        <p:txBody>
          <a:bodyPr/>
          <a:lstStyle/>
          <a:p>
            <a:r>
              <a:rPr lang="en-US" altLang="en-US" sz="4800" b="1" dirty="0">
                <a:solidFill>
                  <a:schemeClr val="tx1"/>
                </a:solidFill>
                <a:latin typeface="Papyrus" panose="03070502060502030205" pitchFamily="66" charset="0"/>
              </a:rPr>
              <a:t>12 – Captivity</a:t>
            </a:r>
          </a:p>
        </p:txBody>
      </p:sp>
      <p:sp>
        <p:nvSpPr>
          <p:cNvPr id="37891" name="Rectangle 3">
            <a:extLst>
              <a:ext uri="{FF2B5EF4-FFF2-40B4-BE49-F238E27FC236}">
                <a16:creationId xmlns:a16="http://schemas.microsoft.com/office/drawing/2014/main" id="{19633342-2A08-4DD1-9DE3-D36D2EF3EE22}"/>
              </a:ext>
            </a:extLst>
          </p:cNvPr>
          <p:cNvSpPr>
            <a:spLocks noGrp="1" noChangeArrowheads="1"/>
          </p:cNvSpPr>
          <p:nvPr>
            <p:ph type="body" idx="1"/>
          </p:nvPr>
        </p:nvSpPr>
        <p:spPr/>
        <p:txBody>
          <a:bodyPr/>
          <a:lstStyle/>
          <a:p>
            <a:r>
              <a:rPr lang="en-US" altLang="en-US" sz="3600" b="1" dirty="0">
                <a:solidFill>
                  <a:srgbClr val="FFC000"/>
                </a:solidFill>
                <a:latin typeface="Calibri" panose="020F0502020204030204" pitchFamily="34" charset="0"/>
                <a:cs typeface="Calibri" panose="020F0502020204030204" pitchFamily="34" charset="0"/>
              </a:rPr>
              <a:t>606-536 B.C. </a:t>
            </a:r>
            <a:r>
              <a:rPr lang="en-US" altLang="en-US" sz="3600" dirty="0">
                <a:latin typeface="Calibri" panose="020F0502020204030204" pitchFamily="34" charset="0"/>
                <a:cs typeface="Calibri" panose="020F0502020204030204" pitchFamily="34" charset="0"/>
              </a:rPr>
              <a:t>– 70 years </a:t>
            </a:r>
          </a:p>
          <a:p>
            <a:r>
              <a:rPr lang="en-US" altLang="en-US" sz="3600" b="1" dirty="0">
                <a:solidFill>
                  <a:srgbClr val="FFC000"/>
                </a:solidFill>
                <a:latin typeface="Calibri" panose="020F0502020204030204" pitchFamily="34" charset="0"/>
                <a:cs typeface="Calibri" panose="020F0502020204030204" pitchFamily="34" charset="0"/>
              </a:rPr>
              <a:t>606/605 B.C</a:t>
            </a:r>
            <a:r>
              <a:rPr lang="en-US" altLang="en-US" sz="3600" dirty="0">
                <a:latin typeface="Calibri" panose="020F0502020204030204" pitchFamily="34" charset="0"/>
                <a:cs typeface="Calibri" panose="020F0502020204030204" pitchFamily="34" charset="0"/>
              </a:rPr>
              <a:t>. First captives taken; </a:t>
            </a:r>
            <a:r>
              <a:rPr lang="en-US" altLang="en-US" sz="3600" b="1" dirty="0">
                <a:latin typeface="Calibri" panose="020F0502020204030204" pitchFamily="34" charset="0"/>
                <a:cs typeface="Calibri" panose="020F0502020204030204" pitchFamily="34" charset="0"/>
              </a:rPr>
              <a:t>Daniel</a:t>
            </a:r>
            <a:r>
              <a:rPr lang="en-US" altLang="en-US" sz="3600" dirty="0">
                <a:latin typeface="Calibri" panose="020F0502020204030204" pitchFamily="34" charset="0"/>
                <a:cs typeface="Calibri" panose="020F0502020204030204" pitchFamily="34" charset="0"/>
              </a:rPr>
              <a:t> and his 3 friends. They remain pure in the midst of trial.</a:t>
            </a:r>
          </a:p>
          <a:p>
            <a:r>
              <a:rPr lang="en-US" altLang="en-US" sz="3600" b="1" dirty="0">
                <a:solidFill>
                  <a:srgbClr val="FFC000"/>
                </a:solidFill>
                <a:latin typeface="Calibri" panose="020F0502020204030204" pitchFamily="34" charset="0"/>
                <a:cs typeface="Calibri" panose="020F0502020204030204" pitchFamily="34" charset="0"/>
              </a:rPr>
              <a:t>597 B.C</a:t>
            </a:r>
            <a:r>
              <a:rPr lang="en-US" altLang="en-US" sz="3600" dirty="0">
                <a:latin typeface="Calibri" panose="020F0502020204030204" pitchFamily="34" charset="0"/>
                <a:cs typeface="Calibri" panose="020F0502020204030204" pitchFamily="34" charset="0"/>
              </a:rPr>
              <a:t>. Second captives taken; </a:t>
            </a:r>
            <a:r>
              <a:rPr lang="en-US" altLang="en-US" sz="3600" b="1" dirty="0">
                <a:latin typeface="Calibri" panose="020F0502020204030204" pitchFamily="34" charset="0"/>
                <a:cs typeface="Calibri" panose="020F0502020204030204" pitchFamily="34" charset="0"/>
              </a:rPr>
              <a:t>Ezekiel</a:t>
            </a:r>
            <a:r>
              <a:rPr lang="en-US" altLang="en-US" sz="3600" dirty="0">
                <a:latin typeface="Calibri" panose="020F0502020204030204" pitchFamily="34" charset="0"/>
                <a:cs typeface="Calibri" panose="020F0502020204030204" pitchFamily="34" charset="0"/>
              </a:rPr>
              <a:t> sees visions of imminent punishment but ultimate glory.</a:t>
            </a:r>
          </a:p>
          <a:p>
            <a:r>
              <a:rPr lang="en-US" altLang="en-US" sz="3600" b="1" dirty="0">
                <a:solidFill>
                  <a:srgbClr val="FFC000"/>
                </a:solidFill>
                <a:latin typeface="Calibri" panose="020F0502020204030204" pitchFamily="34" charset="0"/>
                <a:cs typeface="Calibri" panose="020F0502020204030204" pitchFamily="34" charset="0"/>
              </a:rPr>
              <a:t>586 B.C.</a:t>
            </a:r>
            <a:r>
              <a:rPr lang="en-US" altLang="en-US" sz="3600" dirty="0">
                <a:latin typeface="Calibri" panose="020F0502020204030204" pitchFamily="34" charset="0"/>
                <a:cs typeface="Calibri" panose="020F0502020204030204" pitchFamily="34" charset="0"/>
              </a:rPr>
              <a:t> </a:t>
            </a:r>
            <a:r>
              <a:rPr lang="en-US" altLang="en-US" sz="3600" b="1" dirty="0">
                <a:latin typeface="Calibri" panose="020F0502020204030204" pitchFamily="34" charset="0"/>
                <a:cs typeface="Calibri" panose="020F0502020204030204" pitchFamily="34" charset="0"/>
              </a:rPr>
              <a:t>Jeremiah </a:t>
            </a:r>
            <a:r>
              <a:rPr lang="en-US" altLang="en-US" sz="3600" dirty="0">
                <a:latin typeface="Calibri" panose="020F0502020204030204" pitchFamily="34" charset="0"/>
                <a:cs typeface="Calibri" panose="020F0502020204030204" pitchFamily="34" charset="0"/>
              </a:rPr>
              <a:t>witnesses the fall of </a:t>
            </a:r>
            <a:r>
              <a:rPr lang="en-US" altLang="en-US" sz="3600" b="1" dirty="0">
                <a:latin typeface="Calibri" panose="020F0502020204030204" pitchFamily="34" charset="0"/>
                <a:cs typeface="Calibri" panose="020F0502020204030204" pitchFamily="34" charset="0"/>
              </a:rPr>
              <a:t>Jerusalem.</a:t>
            </a:r>
            <a:r>
              <a:rPr lang="en-US" altLang="en-US" sz="3600" dirty="0">
                <a:latin typeface="Calibri" panose="020F0502020204030204" pitchFamily="34" charset="0"/>
                <a:cs typeface="Calibri" panose="020F0502020204030204" pitchFamily="34" charset="0"/>
              </a:rPr>
              <a:t> Judah is carried away captive</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CA0D03A-E037-4F3F-8C09-4C01642266D2}"/>
              </a:ext>
            </a:extLst>
          </p:cNvPr>
          <p:cNvSpPr>
            <a:spLocks noGrp="1" noChangeArrowheads="1"/>
          </p:cNvSpPr>
          <p:nvPr>
            <p:ph type="title"/>
          </p:nvPr>
        </p:nvSpPr>
        <p:spPr/>
        <p:txBody>
          <a:bodyPr/>
          <a:lstStyle/>
          <a:p>
            <a:r>
              <a:rPr lang="en-US" altLang="en-US" sz="4800" b="1" dirty="0">
                <a:solidFill>
                  <a:schemeClr val="tx1"/>
                </a:solidFill>
                <a:latin typeface="Papyrus" panose="03070502060502030205" pitchFamily="66" charset="0"/>
              </a:rPr>
              <a:t>Daniel</a:t>
            </a:r>
            <a:endParaRPr lang="en-US" altLang="en-US" sz="3600" b="1" dirty="0">
              <a:solidFill>
                <a:schemeClr val="tx1"/>
              </a:solidFill>
              <a:latin typeface="Papyrus" panose="03070502060502030205" pitchFamily="66" charset="0"/>
            </a:endParaRPr>
          </a:p>
        </p:txBody>
      </p:sp>
      <p:sp>
        <p:nvSpPr>
          <p:cNvPr id="69635" name="Rectangle 3">
            <a:extLst>
              <a:ext uri="{FF2B5EF4-FFF2-40B4-BE49-F238E27FC236}">
                <a16:creationId xmlns:a16="http://schemas.microsoft.com/office/drawing/2014/main" id="{78D1C7B1-D1EC-496F-90C6-F480745D08AE}"/>
              </a:ext>
            </a:extLst>
          </p:cNvPr>
          <p:cNvSpPr>
            <a:spLocks noGrp="1" noChangeArrowheads="1"/>
          </p:cNvSpPr>
          <p:nvPr>
            <p:ph type="body" sz="half" idx="1"/>
          </p:nvPr>
        </p:nvSpPr>
        <p:spPr>
          <a:xfrm>
            <a:off x="2209800" y="1981200"/>
            <a:ext cx="4038600" cy="4114800"/>
          </a:xfrm>
        </p:spPr>
        <p:txBody>
          <a:bodyPr/>
          <a:lstStyle/>
          <a:p>
            <a:r>
              <a:rPr lang="en-US" altLang="en-US" sz="3600" dirty="0">
                <a:latin typeface="Calibri" panose="020F0502020204030204" pitchFamily="34" charset="0"/>
                <a:cs typeface="Calibri" panose="020F0502020204030204" pitchFamily="34" charset="0"/>
              </a:rPr>
              <a:t>Dreams of Nebuchadnezzar</a:t>
            </a:r>
          </a:p>
          <a:p>
            <a:r>
              <a:rPr lang="en-US" altLang="en-US" sz="3600" dirty="0">
                <a:latin typeface="Calibri" panose="020F0502020204030204" pitchFamily="34" charset="0"/>
                <a:cs typeface="Calibri" panose="020F0502020204030204" pitchFamily="34" charset="0"/>
              </a:rPr>
              <a:t>Delicacies</a:t>
            </a:r>
          </a:p>
          <a:p>
            <a:r>
              <a:rPr lang="en-US" altLang="en-US" sz="3600" dirty="0">
                <a:latin typeface="Calibri" panose="020F0502020204030204" pitchFamily="34" charset="0"/>
                <a:cs typeface="Calibri" panose="020F0502020204030204" pitchFamily="34" charset="0"/>
              </a:rPr>
              <a:t>Dainties</a:t>
            </a:r>
          </a:p>
          <a:p>
            <a:r>
              <a:rPr lang="en-US" altLang="en-US" sz="3600" dirty="0">
                <a:latin typeface="Calibri" panose="020F0502020204030204" pitchFamily="34" charset="0"/>
                <a:cs typeface="Calibri" panose="020F0502020204030204" pitchFamily="34" charset="0"/>
              </a:rPr>
              <a:t>Darius</a:t>
            </a:r>
          </a:p>
          <a:p>
            <a:r>
              <a:rPr lang="en-US" altLang="en-US" sz="3600" dirty="0">
                <a:latin typeface="Calibri" panose="020F0502020204030204" pitchFamily="34" charset="0"/>
                <a:cs typeface="Calibri" panose="020F0502020204030204" pitchFamily="34" charset="0"/>
              </a:rPr>
              <a:t>Den of lions</a:t>
            </a:r>
          </a:p>
        </p:txBody>
      </p:sp>
      <p:sp>
        <p:nvSpPr>
          <p:cNvPr id="69636" name="Rectangle 4">
            <a:extLst>
              <a:ext uri="{FF2B5EF4-FFF2-40B4-BE49-F238E27FC236}">
                <a16:creationId xmlns:a16="http://schemas.microsoft.com/office/drawing/2014/main" id="{54795753-B0EE-480E-9AD0-E6C647DD06D5}"/>
              </a:ext>
            </a:extLst>
          </p:cNvPr>
          <p:cNvSpPr>
            <a:spLocks noGrp="1" noChangeArrowheads="1"/>
          </p:cNvSpPr>
          <p:nvPr>
            <p:ph type="body" sz="half" idx="2"/>
          </p:nvPr>
        </p:nvSpPr>
        <p:spPr>
          <a:xfrm>
            <a:off x="6324600" y="1965325"/>
            <a:ext cx="3810000" cy="4114800"/>
          </a:xfrm>
        </p:spPr>
        <p:txBody>
          <a:bodyPr/>
          <a:lstStyle/>
          <a:p>
            <a:r>
              <a:rPr lang="en-US" altLang="en-US" sz="3600" dirty="0">
                <a:latin typeface="Calibri" panose="020F0502020204030204" pitchFamily="34" charset="0"/>
                <a:cs typeface="Calibri" panose="020F0502020204030204" pitchFamily="34" charset="0"/>
              </a:rPr>
              <a:t>Taken captive in 606 B.C.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6111D32-1AFD-4481-A220-B2FC4705389C}"/>
              </a:ext>
            </a:extLst>
          </p:cNvPr>
          <p:cNvSpPr>
            <a:spLocks noGrp="1" noChangeArrowheads="1"/>
          </p:cNvSpPr>
          <p:nvPr>
            <p:ph type="title"/>
          </p:nvPr>
        </p:nvSpPr>
        <p:spPr/>
        <p:txBody>
          <a:bodyPr/>
          <a:lstStyle/>
          <a:p>
            <a:r>
              <a:rPr lang="en-US" altLang="en-US" sz="5400" b="1" dirty="0">
                <a:solidFill>
                  <a:schemeClr val="tx1"/>
                </a:solidFill>
                <a:latin typeface="Papyrus" panose="03070502060502030205" pitchFamily="66" charset="0"/>
              </a:rPr>
              <a:t>Ezekiel</a:t>
            </a:r>
            <a:br>
              <a:rPr lang="en-US" altLang="en-US" b="1" dirty="0">
                <a:solidFill>
                  <a:schemeClr val="tx1"/>
                </a:solidFill>
                <a:latin typeface="Papyrus" panose="03070502060502030205" pitchFamily="66" charset="0"/>
              </a:rPr>
            </a:br>
            <a:r>
              <a:rPr lang="en-US" altLang="en-US" sz="3200" b="1" dirty="0">
                <a:solidFill>
                  <a:schemeClr val="tx1"/>
                </a:solidFill>
                <a:latin typeface="Papyrus" panose="03070502060502030205" pitchFamily="66" charset="0"/>
              </a:rPr>
              <a:t>(Priest &amp; Scribe)</a:t>
            </a:r>
          </a:p>
        </p:txBody>
      </p:sp>
      <p:sp>
        <p:nvSpPr>
          <p:cNvPr id="70659" name="Rectangle 3">
            <a:extLst>
              <a:ext uri="{FF2B5EF4-FFF2-40B4-BE49-F238E27FC236}">
                <a16:creationId xmlns:a16="http://schemas.microsoft.com/office/drawing/2014/main" id="{F316530B-78D6-4443-9CB9-603F5E813972}"/>
              </a:ext>
            </a:extLst>
          </p:cNvPr>
          <p:cNvSpPr>
            <a:spLocks noGrp="1" noChangeArrowheads="1"/>
          </p:cNvSpPr>
          <p:nvPr>
            <p:ph type="body" sz="half" idx="1"/>
          </p:nvPr>
        </p:nvSpPr>
        <p:spPr/>
        <p:txBody>
          <a:bodyPr/>
          <a:lstStyle/>
          <a:p>
            <a:r>
              <a:rPr lang="en-US" altLang="en-US" sz="3600" dirty="0">
                <a:latin typeface="Calibri" panose="020F0502020204030204" pitchFamily="34" charset="0"/>
                <a:cs typeface="Calibri" panose="020F0502020204030204" pitchFamily="34" charset="0"/>
              </a:rPr>
              <a:t>Exile</a:t>
            </a:r>
          </a:p>
          <a:p>
            <a:r>
              <a:rPr lang="en-US" altLang="en-US" sz="3600" dirty="0">
                <a:latin typeface="Calibri" panose="020F0502020204030204" pitchFamily="34" charset="0"/>
                <a:cs typeface="Calibri" panose="020F0502020204030204" pitchFamily="34" charset="0"/>
              </a:rPr>
              <a:t>Everyday people</a:t>
            </a:r>
          </a:p>
          <a:p>
            <a:r>
              <a:rPr lang="en-US" altLang="en-US" sz="3600" dirty="0">
                <a:latin typeface="Calibri" panose="020F0502020204030204" pitchFamily="34" charset="0"/>
                <a:cs typeface="Calibri" panose="020F0502020204030204" pitchFamily="34" charset="0"/>
              </a:rPr>
              <a:t>Explaining why</a:t>
            </a:r>
          </a:p>
          <a:p>
            <a:r>
              <a:rPr lang="en-US" altLang="en-US" sz="3600" dirty="0">
                <a:latin typeface="Calibri" panose="020F0502020204030204" pitchFamily="34" charset="0"/>
                <a:cs typeface="Calibri" panose="020F0502020204030204" pitchFamily="34" charset="0"/>
              </a:rPr>
              <a:t>Egypt will fall</a:t>
            </a:r>
          </a:p>
          <a:p>
            <a:r>
              <a:rPr lang="en-US" altLang="en-US" sz="3600" dirty="0">
                <a:latin typeface="Calibri" panose="020F0502020204030204" pitchFamily="34" charset="0"/>
                <a:cs typeface="Calibri" panose="020F0502020204030204" pitchFamily="34" charset="0"/>
              </a:rPr>
              <a:t>Edom desolate</a:t>
            </a:r>
          </a:p>
        </p:txBody>
      </p:sp>
      <p:sp>
        <p:nvSpPr>
          <p:cNvPr id="70660" name="Rectangle 4">
            <a:extLst>
              <a:ext uri="{FF2B5EF4-FFF2-40B4-BE49-F238E27FC236}">
                <a16:creationId xmlns:a16="http://schemas.microsoft.com/office/drawing/2014/main" id="{B066EC66-98E7-488A-A323-6016085F0CFA}"/>
              </a:ext>
            </a:extLst>
          </p:cNvPr>
          <p:cNvSpPr>
            <a:spLocks noGrp="1" noChangeArrowheads="1"/>
          </p:cNvSpPr>
          <p:nvPr>
            <p:ph type="body" sz="half" idx="2"/>
          </p:nvPr>
        </p:nvSpPr>
        <p:spPr/>
        <p:txBody>
          <a:bodyPr/>
          <a:lstStyle/>
          <a:p>
            <a:r>
              <a:rPr lang="en-US" altLang="en-US" sz="3600" dirty="0">
                <a:latin typeface="Calibri" panose="020F0502020204030204" pitchFamily="34" charset="0"/>
                <a:cs typeface="Calibri" panose="020F0502020204030204" pitchFamily="34" charset="0"/>
              </a:rPr>
              <a:t>Taken captive in 597 B.C.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53613F5-C788-4EAC-A691-587F12093561}"/>
              </a:ext>
            </a:extLst>
          </p:cNvPr>
          <p:cNvSpPr>
            <a:spLocks noGrp="1" noChangeArrowheads="1"/>
          </p:cNvSpPr>
          <p:nvPr>
            <p:ph type="title"/>
          </p:nvPr>
        </p:nvSpPr>
        <p:spPr/>
        <p:txBody>
          <a:bodyPr/>
          <a:lstStyle/>
          <a:p>
            <a:r>
              <a:rPr lang="en-US" altLang="en-US" sz="5400" b="1" dirty="0">
                <a:solidFill>
                  <a:schemeClr val="tx1"/>
                </a:solidFill>
                <a:latin typeface="Papyrus" panose="03070502060502030205" pitchFamily="66" charset="0"/>
              </a:rPr>
              <a:t>Jeremiah</a:t>
            </a:r>
            <a:br>
              <a:rPr lang="en-US" altLang="en-US" sz="4000" b="1" dirty="0">
                <a:solidFill>
                  <a:schemeClr val="tx1"/>
                </a:solidFill>
                <a:latin typeface="Papyrus" panose="03070502060502030205" pitchFamily="66" charset="0"/>
              </a:rPr>
            </a:br>
            <a:r>
              <a:rPr lang="en-US" altLang="en-US" sz="2800" b="1" dirty="0">
                <a:solidFill>
                  <a:schemeClr val="tx1"/>
                </a:solidFill>
                <a:latin typeface="Papyrus" panose="03070502060502030205" pitchFamily="66" charset="0"/>
              </a:rPr>
              <a:t>(Priest &amp; Prophet)</a:t>
            </a:r>
            <a:endParaRPr lang="en-US" altLang="en-US" sz="3200" b="1" dirty="0">
              <a:solidFill>
                <a:schemeClr val="tx1"/>
              </a:solidFill>
              <a:latin typeface="Papyrus" panose="03070502060502030205" pitchFamily="66" charset="0"/>
            </a:endParaRPr>
          </a:p>
        </p:txBody>
      </p:sp>
      <p:sp>
        <p:nvSpPr>
          <p:cNvPr id="71683" name="Rectangle 3">
            <a:extLst>
              <a:ext uri="{FF2B5EF4-FFF2-40B4-BE49-F238E27FC236}">
                <a16:creationId xmlns:a16="http://schemas.microsoft.com/office/drawing/2014/main" id="{34A1EEB3-26E7-42EC-8D09-9AFE0E35CBA4}"/>
              </a:ext>
            </a:extLst>
          </p:cNvPr>
          <p:cNvSpPr>
            <a:spLocks noGrp="1" noChangeArrowheads="1"/>
          </p:cNvSpPr>
          <p:nvPr>
            <p:ph type="body" sz="half" idx="1"/>
          </p:nvPr>
        </p:nvSpPr>
        <p:spPr/>
        <p:txBody>
          <a:bodyPr/>
          <a:lstStyle/>
          <a:p>
            <a:r>
              <a:rPr lang="en-US" altLang="en-US" sz="3600" dirty="0">
                <a:latin typeface="Calibri" panose="020F0502020204030204" pitchFamily="34" charset="0"/>
                <a:cs typeface="Calibri" panose="020F0502020204030204" pitchFamily="34" charset="0"/>
              </a:rPr>
              <a:t>Judah</a:t>
            </a:r>
          </a:p>
          <a:p>
            <a:r>
              <a:rPr lang="en-US" altLang="en-US" sz="3600" dirty="0">
                <a:latin typeface="Calibri" panose="020F0502020204030204" pitchFamily="34" charset="0"/>
                <a:cs typeface="Calibri" panose="020F0502020204030204" pitchFamily="34" charset="0"/>
              </a:rPr>
              <a:t>Jerusalem</a:t>
            </a:r>
          </a:p>
          <a:p>
            <a:r>
              <a:rPr lang="en-US" altLang="en-US" sz="3600" dirty="0">
                <a:latin typeface="Calibri" panose="020F0502020204030204" pitchFamily="34" charset="0"/>
                <a:cs typeface="Calibri" panose="020F0502020204030204" pitchFamily="34" charset="0"/>
              </a:rPr>
              <a:t>Justice is coming</a:t>
            </a:r>
          </a:p>
        </p:txBody>
      </p:sp>
      <p:sp>
        <p:nvSpPr>
          <p:cNvPr id="71684" name="Rectangle 4">
            <a:extLst>
              <a:ext uri="{FF2B5EF4-FFF2-40B4-BE49-F238E27FC236}">
                <a16:creationId xmlns:a16="http://schemas.microsoft.com/office/drawing/2014/main" id="{2C5D1511-0F1A-4299-8608-8E2B91741D64}"/>
              </a:ext>
            </a:extLst>
          </p:cNvPr>
          <p:cNvSpPr>
            <a:spLocks noGrp="1" noChangeArrowheads="1"/>
          </p:cNvSpPr>
          <p:nvPr>
            <p:ph type="body" sz="half" idx="2"/>
          </p:nvPr>
        </p:nvSpPr>
        <p:spPr>
          <a:xfrm>
            <a:off x="6172200" y="1981200"/>
            <a:ext cx="4038600" cy="4114800"/>
          </a:xfrm>
        </p:spPr>
        <p:txBody>
          <a:bodyPr/>
          <a:lstStyle/>
          <a:p>
            <a:r>
              <a:rPr lang="en-US" altLang="en-US" sz="3600" dirty="0">
                <a:latin typeface="Calibri" panose="020F0502020204030204" pitchFamily="34" charset="0"/>
                <a:cs typeface="Calibri" panose="020F0502020204030204" pitchFamily="34" charset="0"/>
              </a:rPr>
              <a:t>Began in 626 BC</a:t>
            </a:r>
          </a:p>
          <a:p>
            <a:r>
              <a:rPr lang="en-US" altLang="en-US" sz="3600" dirty="0">
                <a:latin typeface="Calibri" panose="020F0502020204030204" pitchFamily="34" charset="0"/>
                <a:cs typeface="Calibri" panose="020F0502020204030204" pitchFamily="34" charset="0"/>
              </a:rPr>
              <a:t>Prophesied 40 years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http://www.eastside-church.org/Material/Maps/Periods/PPT/16%20Babylonian.png">
            <a:extLst>
              <a:ext uri="{FF2B5EF4-FFF2-40B4-BE49-F238E27FC236}">
                <a16:creationId xmlns:a16="http://schemas.microsoft.com/office/drawing/2014/main" id="{EC4C0EC3-136C-4EFE-A9B8-A12FF0E8A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346" t="15977" r="3185" b="34721"/>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Oval 3">
            <a:extLst>
              <a:ext uri="{FF2B5EF4-FFF2-40B4-BE49-F238E27FC236}">
                <a16:creationId xmlns:a16="http://schemas.microsoft.com/office/drawing/2014/main" id="{60E7D229-052D-4DE3-A0F6-08E5942C4BB9}"/>
              </a:ext>
            </a:extLst>
          </p:cNvPr>
          <p:cNvSpPr>
            <a:spLocks noChangeArrowheads="1"/>
          </p:cNvSpPr>
          <p:nvPr/>
        </p:nvSpPr>
        <p:spPr bwMode="auto">
          <a:xfrm>
            <a:off x="1219200" y="4673460"/>
            <a:ext cx="1146524" cy="4572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6" name="Oval 4">
            <a:extLst>
              <a:ext uri="{FF2B5EF4-FFF2-40B4-BE49-F238E27FC236}">
                <a16:creationId xmlns:a16="http://schemas.microsoft.com/office/drawing/2014/main" id="{A7FE34EC-C41F-436C-886E-9FA33956937E}"/>
              </a:ext>
            </a:extLst>
          </p:cNvPr>
          <p:cNvSpPr>
            <a:spLocks noChangeArrowheads="1"/>
          </p:cNvSpPr>
          <p:nvPr/>
        </p:nvSpPr>
        <p:spPr bwMode="auto">
          <a:xfrm>
            <a:off x="6267153" y="4078287"/>
            <a:ext cx="990600" cy="4572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7" name="Oval 5">
            <a:extLst>
              <a:ext uri="{FF2B5EF4-FFF2-40B4-BE49-F238E27FC236}">
                <a16:creationId xmlns:a16="http://schemas.microsoft.com/office/drawing/2014/main" id="{5F9923D9-1EEA-4CDB-8525-5AB73CFC89A6}"/>
              </a:ext>
            </a:extLst>
          </p:cNvPr>
          <p:cNvSpPr>
            <a:spLocks noChangeArrowheads="1"/>
          </p:cNvSpPr>
          <p:nvPr/>
        </p:nvSpPr>
        <p:spPr bwMode="auto">
          <a:xfrm rot="3317577">
            <a:off x="7145215" y="4679720"/>
            <a:ext cx="1371600" cy="44468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438" name="Group 6">
            <a:extLst>
              <a:ext uri="{FF2B5EF4-FFF2-40B4-BE49-F238E27FC236}">
                <a16:creationId xmlns:a16="http://schemas.microsoft.com/office/drawing/2014/main" id="{8379F9C3-5CC1-4699-A706-0DF26527A292}"/>
              </a:ext>
            </a:extLst>
          </p:cNvPr>
          <p:cNvGrpSpPr>
            <a:grpSpLocks/>
          </p:cNvGrpSpPr>
          <p:nvPr/>
        </p:nvGrpSpPr>
        <p:grpSpPr bwMode="auto">
          <a:xfrm>
            <a:off x="1635368" y="5285084"/>
            <a:ext cx="1828800" cy="457200"/>
            <a:chOff x="1584" y="3168"/>
            <a:chExt cx="1152" cy="288"/>
          </a:xfrm>
        </p:grpSpPr>
        <p:sp>
          <p:nvSpPr>
            <p:cNvPr id="18439" name="AutoShape 7">
              <a:extLst>
                <a:ext uri="{FF2B5EF4-FFF2-40B4-BE49-F238E27FC236}">
                  <a16:creationId xmlns:a16="http://schemas.microsoft.com/office/drawing/2014/main" id="{B2ABA9D9-E58D-4B02-8A71-07A8A15DA58B}"/>
                </a:ext>
              </a:extLst>
            </p:cNvPr>
            <p:cNvSpPr>
              <a:spLocks noChangeArrowheads="1"/>
            </p:cNvSpPr>
            <p:nvPr/>
          </p:nvSpPr>
          <p:spPr bwMode="auto">
            <a:xfrm>
              <a:off x="1584" y="3168"/>
              <a:ext cx="1152" cy="288"/>
            </a:xfrm>
            <a:prstGeom prst="wedgeRectCallout">
              <a:avLst>
                <a:gd name="adj1" fmla="val -50954"/>
                <a:gd name="adj2" fmla="val -11041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0" name="Text Box 8">
              <a:extLst>
                <a:ext uri="{FF2B5EF4-FFF2-40B4-BE49-F238E27FC236}">
                  <a16:creationId xmlns:a16="http://schemas.microsoft.com/office/drawing/2014/main" id="{E0C1736E-0AF2-40C0-BD52-3E510F7A7728}"/>
                </a:ext>
              </a:extLst>
            </p:cNvPr>
            <p:cNvSpPr txBox="1">
              <a:spLocks noChangeArrowheads="1"/>
            </p:cNvSpPr>
            <p:nvPr/>
          </p:nvSpPr>
          <p:spPr bwMode="auto">
            <a:xfrm>
              <a:off x="1632" y="3168"/>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Tahoma" panose="020B0604030504040204" pitchFamily="34" charset="0"/>
                  <a:ea typeface="+mn-ea"/>
                  <a:cs typeface="+mn-cs"/>
                </a:rPr>
                <a:t>Jeremiah</a:t>
              </a:r>
            </a:p>
          </p:txBody>
        </p:sp>
      </p:grpSp>
      <p:grpSp>
        <p:nvGrpSpPr>
          <p:cNvPr id="18458" name="Group 26">
            <a:extLst>
              <a:ext uri="{FF2B5EF4-FFF2-40B4-BE49-F238E27FC236}">
                <a16:creationId xmlns:a16="http://schemas.microsoft.com/office/drawing/2014/main" id="{D1E28CF9-7A2F-48EA-84EF-F095E00AB8B8}"/>
              </a:ext>
            </a:extLst>
          </p:cNvPr>
          <p:cNvGrpSpPr>
            <a:grpSpLocks/>
          </p:cNvGrpSpPr>
          <p:nvPr/>
        </p:nvGrpSpPr>
        <p:grpSpPr bwMode="auto">
          <a:xfrm>
            <a:off x="5257800" y="2895600"/>
            <a:ext cx="1371600" cy="457200"/>
            <a:chOff x="2352" y="1824"/>
            <a:chExt cx="864" cy="288"/>
          </a:xfrm>
        </p:grpSpPr>
        <p:sp>
          <p:nvSpPr>
            <p:cNvPr id="18442" name="AutoShape 10">
              <a:extLst>
                <a:ext uri="{FF2B5EF4-FFF2-40B4-BE49-F238E27FC236}">
                  <a16:creationId xmlns:a16="http://schemas.microsoft.com/office/drawing/2014/main" id="{D1BD9483-6DCE-43F4-AC84-DB79E9A86A52}"/>
                </a:ext>
              </a:extLst>
            </p:cNvPr>
            <p:cNvSpPr>
              <a:spLocks noChangeArrowheads="1"/>
            </p:cNvSpPr>
            <p:nvPr/>
          </p:nvSpPr>
          <p:spPr bwMode="auto">
            <a:xfrm>
              <a:off x="2352" y="1824"/>
              <a:ext cx="864" cy="288"/>
            </a:xfrm>
            <a:prstGeom prst="wedgeRectCallout">
              <a:avLst>
                <a:gd name="adj1" fmla="val 48344"/>
                <a:gd name="adj2" fmla="val 20176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3" name="Text Box 11">
              <a:extLst>
                <a:ext uri="{FF2B5EF4-FFF2-40B4-BE49-F238E27FC236}">
                  <a16:creationId xmlns:a16="http://schemas.microsoft.com/office/drawing/2014/main" id="{8D3753E2-4BE8-4B7A-844A-11C20ADD980C}"/>
                </a:ext>
              </a:extLst>
            </p:cNvPr>
            <p:cNvSpPr txBox="1">
              <a:spLocks noChangeArrowheads="1"/>
            </p:cNvSpPr>
            <p:nvPr/>
          </p:nvSpPr>
          <p:spPr bwMode="auto">
            <a:xfrm>
              <a:off x="2400" y="1824"/>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Tahoma" panose="020B0604030504040204" pitchFamily="34" charset="0"/>
                  <a:ea typeface="+mn-ea"/>
                  <a:cs typeface="+mn-cs"/>
                </a:rPr>
                <a:t>Daniel</a:t>
              </a:r>
            </a:p>
          </p:txBody>
        </p:sp>
      </p:grpSp>
      <p:grpSp>
        <p:nvGrpSpPr>
          <p:cNvPr id="18444" name="Group 12">
            <a:extLst>
              <a:ext uri="{FF2B5EF4-FFF2-40B4-BE49-F238E27FC236}">
                <a16:creationId xmlns:a16="http://schemas.microsoft.com/office/drawing/2014/main" id="{F4E0DF99-F11A-4AD7-88B7-2181BFB34668}"/>
              </a:ext>
            </a:extLst>
          </p:cNvPr>
          <p:cNvGrpSpPr>
            <a:grpSpLocks/>
          </p:cNvGrpSpPr>
          <p:nvPr/>
        </p:nvGrpSpPr>
        <p:grpSpPr bwMode="auto">
          <a:xfrm>
            <a:off x="8247313" y="5592434"/>
            <a:ext cx="1524000" cy="457200"/>
            <a:chOff x="4032" y="3600"/>
            <a:chExt cx="960" cy="288"/>
          </a:xfrm>
        </p:grpSpPr>
        <p:sp>
          <p:nvSpPr>
            <p:cNvPr id="18445" name="AutoShape 13">
              <a:extLst>
                <a:ext uri="{FF2B5EF4-FFF2-40B4-BE49-F238E27FC236}">
                  <a16:creationId xmlns:a16="http://schemas.microsoft.com/office/drawing/2014/main" id="{7A9D21D9-06F2-4309-A3F8-4E1831C4CBF0}"/>
                </a:ext>
              </a:extLst>
            </p:cNvPr>
            <p:cNvSpPr>
              <a:spLocks noChangeArrowheads="1"/>
            </p:cNvSpPr>
            <p:nvPr/>
          </p:nvSpPr>
          <p:spPr bwMode="auto">
            <a:xfrm>
              <a:off x="4032" y="3600"/>
              <a:ext cx="960" cy="288"/>
            </a:xfrm>
            <a:prstGeom prst="wedgeRectCallout">
              <a:avLst>
                <a:gd name="adj1" fmla="val -50954"/>
                <a:gd name="adj2" fmla="val -11041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46" name="Text Box 14">
              <a:extLst>
                <a:ext uri="{FF2B5EF4-FFF2-40B4-BE49-F238E27FC236}">
                  <a16:creationId xmlns:a16="http://schemas.microsoft.com/office/drawing/2014/main" id="{0805C598-66C1-445B-B1E1-82728578662B}"/>
                </a:ext>
              </a:extLst>
            </p:cNvPr>
            <p:cNvSpPr txBox="1">
              <a:spLocks noChangeArrowheads="1"/>
            </p:cNvSpPr>
            <p:nvPr/>
          </p:nvSpPr>
          <p:spPr bwMode="auto">
            <a:xfrm>
              <a:off x="4120" y="3600"/>
              <a:ext cx="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Tahoma" panose="020B0604030504040204" pitchFamily="34" charset="0"/>
                  <a:ea typeface="+mn-ea"/>
                  <a:cs typeface="+mn-cs"/>
                </a:rPr>
                <a:t>Ezekiel</a:t>
              </a:r>
            </a:p>
          </p:txBody>
        </p:sp>
      </p:grpSp>
      <p:sp>
        <p:nvSpPr>
          <p:cNvPr id="18447" name="Oval 15">
            <a:extLst>
              <a:ext uri="{FF2B5EF4-FFF2-40B4-BE49-F238E27FC236}">
                <a16:creationId xmlns:a16="http://schemas.microsoft.com/office/drawing/2014/main" id="{5DCB7F52-1870-45F0-B0BD-206F03A47FD6}"/>
              </a:ext>
            </a:extLst>
          </p:cNvPr>
          <p:cNvSpPr>
            <a:spLocks noChangeArrowheads="1"/>
          </p:cNvSpPr>
          <p:nvPr/>
        </p:nvSpPr>
        <p:spPr bwMode="auto">
          <a:xfrm>
            <a:off x="9525000" y="4211113"/>
            <a:ext cx="990600" cy="4572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448" name="Group 16">
            <a:extLst>
              <a:ext uri="{FF2B5EF4-FFF2-40B4-BE49-F238E27FC236}">
                <a16:creationId xmlns:a16="http://schemas.microsoft.com/office/drawing/2014/main" id="{AD672BA1-829D-42B1-83EF-F7798A541A7F}"/>
              </a:ext>
            </a:extLst>
          </p:cNvPr>
          <p:cNvGrpSpPr>
            <a:grpSpLocks/>
          </p:cNvGrpSpPr>
          <p:nvPr/>
        </p:nvGrpSpPr>
        <p:grpSpPr bwMode="auto">
          <a:xfrm>
            <a:off x="9986962" y="1766888"/>
            <a:ext cx="1905000" cy="914400"/>
            <a:chOff x="5331" y="1113"/>
            <a:chExt cx="1200" cy="576"/>
          </a:xfrm>
        </p:grpSpPr>
        <p:sp>
          <p:nvSpPr>
            <p:cNvPr id="18449" name="AutoShape 17">
              <a:extLst>
                <a:ext uri="{FF2B5EF4-FFF2-40B4-BE49-F238E27FC236}">
                  <a16:creationId xmlns:a16="http://schemas.microsoft.com/office/drawing/2014/main" id="{C00A3523-F7B3-41BE-94A3-EFDCC58115F8}"/>
                </a:ext>
              </a:extLst>
            </p:cNvPr>
            <p:cNvSpPr>
              <a:spLocks noChangeArrowheads="1"/>
            </p:cNvSpPr>
            <p:nvPr/>
          </p:nvSpPr>
          <p:spPr bwMode="auto">
            <a:xfrm>
              <a:off x="5331" y="1113"/>
              <a:ext cx="1200" cy="576"/>
            </a:xfrm>
            <a:prstGeom prst="wedgeRectCallout">
              <a:avLst>
                <a:gd name="adj1" fmla="val -42667"/>
                <a:gd name="adj2" fmla="val 204343"/>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0" name="Text Box 18">
              <a:extLst>
                <a:ext uri="{FF2B5EF4-FFF2-40B4-BE49-F238E27FC236}">
                  <a16:creationId xmlns:a16="http://schemas.microsoft.com/office/drawing/2014/main" id="{A5FEEFBA-CE58-4456-B67B-A59D28C79222}"/>
                </a:ext>
              </a:extLst>
            </p:cNvPr>
            <p:cNvSpPr txBox="1">
              <a:spLocks noChangeArrowheads="1"/>
            </p:cNvSpPr>
            <p:nvPr/>
          </p:nvSpPr>
          <p:spPr bwMode="auto">
            <a:xfrm>
              <a:off x="5352" y="1139"/>
              <a:ext cx="1104" cy="52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Esther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Nehemiah</a:t>
              </a:r>
            </a:p>
          </p:txBody>
        </p:sp>
      </p:grpSp>
      <p:grpSp>
        <p:nvGrpSpPr>
          <p:cNvPr id="18454" name="Group 22">
            <a:extLst>
              <a:ext uri="{FF2B5EF4-FFF2-40B4-BE49-F238E27FC236}">
                <a16:creationId xmlns:a16="http://schemas.microsoft.com/office/drawing/2014/main" id="{5C932F97-2A8C-4B54-9886-DE3E681A6653}"/>
              </a:ext>
            </a:extLst>
          </p:cNvPr>
          <p:cNvGrpSpPr>
            <a:grpSpLocks/>
          </p:cNvGrpSpPr>
          <p:nvPr/>
        </p:nvGrpSpPr>
        <p:grpSpPr bwMode="auto">
          <a:xfrm>
            <a:off x="2057400" y="669925"/>
            <a:ext cx="2057400" cy="1227138"/>
            <a:chOff x="336" y="422"/>
            <a:chExt cx="1296" cy="773"/>
          </a:xfrm>
        </p:grpSpPr>
        <p:sp>
          <p:nvSpPr>
            <p:cNvPr id="18452" name="AutoShape 20">
              <a:extLst>
                <a:ext uri="{FF2B5EF4-FFF2-40B4-BE49-F238E27FC236}">
                  <a16:creationId xmlns:a16="http://schemas.microsoft.com/office/drawing/2014/main" id="{D077CEFD-5B08-4F66-A424-F301B41447F7}"/>
                </a:ext>
              </a:extLst>
            </p:cNvPr>
            <p:cNvSpPr>
              <a:spLocks noChangeArrowheads="1"/>
            </p:cNvSpPr>
            <p:nvPr/>
          </p:nvSpPr>
          <p:spPr bwMode="auto">
            <a:xfrm>
              <a:off x="336" y="422"/>
              <a:ext cx="1296" cy="768"/>
            </a:xfrm>
            <a:prstGeom prst="wedgeRectCallout">
              <a:avLst>
                <a:gd name="adj1" fmla="val -77483"/>
                <a:gd name="adj2" fmla="val 278835"/>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3" name="Text Box 21">
              <a:extLst>
                <a:ext uri="{FF2B5EF4-FFF2-40B4-BE49-F238E27FC236}">
                  <a16:creationId xmlns:a16="http://schemas.microsoft.com/office/drawing/2014/main" id="{7595B155-7FBD-47DE-BCD4-97286B17F6F2}"/>
                </a:ext>
              </a:extLst>
            </p:cNvPr>
            <p:cNvSpPr txBox="1">
              <a:spLocks noChangeArrowheads="1"/>
            </p:cNvSpPr>
            <p:nvPr/>
          </p:nvSpPr>
          <p:spPr bwMode="auto">
            <a:xfrm>
              <a:off x="384" y="439"/>
              <a:ext cx="1248" cy="75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prstClr val="white"/>
                  </a:solidFill>
                  <a:effectLst/>
                  <a:uLnTx/>
                  <a:uFillTx/>
                  <a:latin typeface="Tahoma" panose="020B0604030504040204" pitchFamily="34" charset="0"/>
                  <a:ea typeface="+mn-ea"/>
                  <a:cs typeface="+mn-cs"/>
                </a:rPr>
                <a:t>ZerubbabelEzra</a:t>
              </a:r>
              <a:endPar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Nehemiah</a:t>
              </a:r>
            </a:p>
          </p:txBody>
        </p:sp>
      </p:grpSp>
      <p:grpSp>
        <p:nvGrpSpPr>
          <p:cNvPr id="18459" name="Group 27">
            <a:extLst>
              <a:ext uri="{FF2B5EF4-FFF2-40B4-BE49-F238E27FC236}">
                <a16:creationId xmlns:a16="http://schemas.microsoft.com/office/drawing/2014/main" id="{F8A5C283-6DF8-4329-B4E4-DC41D120FDB5}"/>
              </a:ext>
            </a:extLst>
          </p:cNvPr>
          <p:cNvGrpSpPr>
            <a:grpSpLocks/>
          </p:cNvGrpSpPr>
          <p:nvPr/>
        </p:nvGrpSpPr>
        <p:grpSpPr bwMode="auto">
          <a:xfrm>
            <a:off x="4273550" y="741363"/>
            <a:ext cx="1898650" cy="1277938"/>
            <a:chOff x="1732" y="467"/>
            <a:chExt cx="1196" cy="805"/>
          </a:xfrm>
        </p:grpSpPr>
        <p:sp>
          <p:nvSpPr>
            <p:cNvPr id="18456" name="AutoShape 24">
              <a:extLst>
                <a:ext uri="{FF2B5EF4-FFF2-40B4-BE49-F238E27FC236}">
                  <a16:creationId xmlns:a16="http://schemas.microsoft.com/office/drawing/2014/main" id="{F1D5CD35-55BF-40C3-AD58-CDA67DC65F53}"/>
                </a:ext>
              </a:extLst>
            </p:cNvPr>
            <p:cNvSpPr>
              <a:spLocks noChangeArrowheads="1"/>
            </p:cNvSpPr>
            <p:nvPr/>
          </p:nvSpPr>
          <p:spPr bwMode="auto">
            <a:xfrm>
              <a:off x="1732" y="504"/>
              <a:ext cx="1152" cy="768"/>
            </a:xfrm>
            <a:prstGeom prst="wedgeRectCallout">
              <a:avLst>
                <a:gd name="adj1" fmla="val -194132"/>
                <a:gd name="adj2" fmla="val 27585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57" name="Text Box 25">
              <a:extLst>
                <a:ext uri="{FF2B5EF4-FFF2-40B4-BE49-F238E27FC236}">
                  <a16:creationId xmlns:a16="http://schemas.microsoft.com/office/drawing/2014/main" id="{C873CB66-A9C1-4C41-A452-0C6AD11250FA}"/>
                </a:ext>
              </a:extLst>
            </p:cNvPr>
            <p:cNvSpPr txBox="1">
              <a:spLocks noChangeArrowheads="1"/>
            </p:cNvSpPr>
            <p:nvPr/>
          </p:nvSpPr>
          <p:spPr bwMode="auto">
            <a:xfrm>
              <a:off x="1824" y="467"/>
              <a:ext cx="1104" cy="75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Haggai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Zechariah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Malachi</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heel(1)">
                                      <p:cBhvr>
                                        <p:cTn id="7" dur="10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dissolve">
                                      <p:cBhvr>
                                        <p:cTn id="12" dur="500"/>
                                        <p:tgtEl>
                                          <p:spTgt spid="184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wheel(1)">
                                      <p:cBhvr>
                                        <p:cTn id="17" dur="1000"/>
                                        <p:tgtEl>
                                          <p:spTgt spid="184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458"/>
                                        </p:tgtEl>
                                        <p:attrNameLst>
                                          <p:attrName>style.visibility</p:attrName>
                                        </p:attrNameLst>
                                      </p:cBhvr>
                                      <p:to>
                                        <p:strVal val="visible"/>
                                      </p:to>
                                    </p:set>
                                    <p:animEffect transition="in" filter="dissolve">
                                      <p:cBhvr>
                                        <p:cTn id="22" dur="500"/>
                                        <p:tgtEl>
                                          <p:spTgt spid="18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wheel(1)">
                                      <p:cBhvr>
                                        <p:cTn id="27" dur="1000"/>
                                        <p:tgtEl>
                                          <p:spTgt spid="184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8444"/>
                                        </p:tgtEl>
                                        <p:attrNameLst>
                                          <p:attrName>style.visibility</p:attrName>
                                        </p:attrNameLst>
                                      </p:cBhvr>
                                      <p:to>
                                        <p:strVal val="visible"/>
                                      </p:to>
                                    </p:set>
                                    <p:animEffect transition="in" filter="dissolve">
                                      <p:cBhvr>
                                        <p:cTn id="32" dur="500"/>
                                        <p:tgtEl>
                                          <p:spTgt spid="184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18447"/>
                                        </p:tgtEl>
                                        <p:attrNameLst>
                                          <p:attrName>style.visibility</p:attrName>
                                        </p:attrNameLst>
                                      </p:cBhvr>
                                      <p:to>
                                        <p:strVal val="visible"/>
                                      </p:to>
                                    </p:set>
                                    <p:animEffect transition="in" filter="wheel(1)">
                                      <p:cBhvr>
                                        <p:cTn id="37" dur="1000"/>
                                        <p:tgtEl>
                                          <p:spTgt spid="184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8448"/>
                                        </p:tgtEl>
                                        <p:attrNameLst>
                                          <p:attrName>style.visibility</p:attrName>
                                        </p:attrNameLst>
                                      </p:cBhvr>
                                      <p:to>
                                        <p:strVal val="visible"/>
                                      </p:to>
                                    </p:set>
                                    <p:animEffect transition="in" filter="dissolve">
                                      <p:cBhvr>
                                        <p:cTn id="42" dur="500"/>
                                        <p:tgtEl>
                                          <p:spTgt spid="184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8454"/>
                                        </p:tgtEl>
                                        <p:attrNameLst>
                                          <p:attrName>style.visibility</p:attrName>
                                        </p:attrNameLst>
                                      </p:cBhvr>
                                      <p:to>
                                        <p:strVal val="visible"/>
                                      </p:to>
                                    </p:set>
                                    <p:animEffect transition="in" filter="dissolve">
                                      <p:cBhvr>
                                        <p:cTn id="47" dur="500"/>
                                        <p:tgtEl>
                                          <p:spTgt spid="184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8459"/>
                                        </p:tgtEl>
                                        <p:attrNameLst>
                                          <p:attrName>style.visibility</p:attrName>
                                        </p:attrNameLst>
                                      </p:cBhvr>
                                      <p:to>
                                        <p:strVal val="visible"/>
                                      </p:to>
                                    </p:set>
                                    <p:animEffect transition="in" filter="dissolve">
                                      <p:cBhvr>
                                        <p:cTn id="52"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0083-B653-49A8-AB97-2602CDB8B2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6E62E5-7037-443B-A420-56D05AF545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091F610-D125-4716-A54C-D59E6BB65AD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0" y="-381000"/>
            <a:ext cx="12191999" cy="7239000"/>
          </a:xfrm>
          <a:prstGeom prst="rect">
            <a:avLst/>
          </a:prstGeom>
        </p:spPr>
      </p:pic>
      <p:sp>
        <p:nvSpPr>
          <p:cNvPr id="5" name="Rectangle 4">
            <a:extLst>
              <a:ext uri="{FF2B5EF4-FFF2-40B4-BE49-F238E27FC236}">
                <a16:creationId xmlns:a16="http://schemas.microsoft.com/office/drawing/2014/main" id="{2BFD9A2D-5913-477A-AFFF-F194A805742D}"/>
              </a:ext>
            </a:extLst>
          </p:cNvPr>
          <p:cNvSpPr/>
          <p:nvPr/>
        </p:nvSpPr>
        <p:spPr>
          <a:xfrm>
            <a:off x="6477000" y="2407505"/>
            <a:ext cx="3733800" cy="1449387"/>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2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FA6FC8C-A85D-4C65-A082-BEF6208AC411}"/>
              </a:ext>
            </a:extLst>
          </p:cNvPr>
          <p:cNvSpPr>
            <a:spLocks noGrp="1" noChangeArrowheads="1"/>
          </p:cNvSpPr>
          <p:nvPr>
            <p:ph type="title"/>
          </p:nvPr>
        </p:nvSpPr>
        <p:spPr/>
        <p:txBody>
          <a:bodyPr/>
          <a:lstStyle/>
          <a:p>
            <a:r>
              <a:rPr lang="en-US" altLang="en-US" sz="4800" b="1" dirty="0">
                <a:solidFill>
                  <a:schemeClr val="tx1"/>
                </a:solidFill>
                <a:latin typeface="Papyrus" panose="03070502060502030205" pitchFamily="66" charset="0"/>
              </a:rPr>
              <a:t>13 – Return from Captivity</a:t>
            </a:r>
          </a:p>
        </p:txBody>
      </p:sp>
      <p:sp>
        <p:nvSpPr>
          <p:cNvPr id="39939" name="Rectangle 3">
            <a:extLst>
              <a:ext uri="{FF2B5EF4-FFF2-40B4-BE49-F238E27FC236}">
                <a16:creationId xmlns:a16="http://schemas.microsoft.com/office/drawing/2014/main" id="{41B828F8-2D97-4E6A-A5EB-644E6E8E49E7}"/>
              </a:ext>
            </a:extLst>
          </p:cNvPr>
          <p:cNvSpPr>
            <a:spLocks noGrp="1" noChangeArrowheads="1"/>
          </p:cNvSpPr>
          <p:nvPr>
            <p:ph type="body" idx="1"/>
          </p:nvPr>
        </p:nvSpPr>
        <p:spPr/>
        <p:txBody>
          <a:bodyPr/>
          <a:lstStyle/>
          <a:p>
            <a:r>
              <a:rPr lang="en-US" altLang="en-US" sz="3600" b="1" dirty="0">
                <a:solidFill>
                  <a:srgbClr val="FFC000"/>
                </a:solidFill>
                <a:latin typeface="Calibri" panose="020F0502020204030204" pitchFamily="34" charset="0"/>
                <a:cs typeface="Calibri" panose="020F0502020204030204" pitchFamily="34" charset="0"/>
              </a:rPr>
              <a:t>536 B.C. </a:t>
            </a:r>
            <a:r>
              <a:rPr lang="en-US" altLang="en-US" sz="3600" dirty="0">
                <a:latin typeface="Calibri" panose="020F0502020204030204" pitchFamily="34" charset="0"/>
                <a:cs typeface="Calibri" panose="020F0502020204030204" pitchFamily="34" charset="0"/>
              </a:rPr>
              <a:t>– first return; decree of Cyrus king of Persia (Ezra 1:1)</a:t>
            </a:r>
          </a:p>
          <a:p>
            <a:pPr lvl="1"/>
            <a:r>
              <a:rPr lang="en-US" altLang="en-US" sz="3200" dirty="0">
                <a:latin typeface="Calibri" panose="020F0502020204030204" pitchFamily="34" charset="0"/>
                <a:cs typeface="Calibri" panose="020F0502020204030204" pitchFamily="34" charset="0"/>
              </a:rPr>
              <a:t>Zerubbabel – built temple; not like Solomon’s, but the Messiah would bring glory to it.</a:t>
            </a:r>
          </a:p>
          <a:p>
            <a:r>
              <a:rPr lang="en-US" altLang="en-US" sz="3600" b="1" dirty="0">
                <a:solidFill>
                  <a:srgbClr val="FFC000"/>
                </a:solidFill>
                <a:latin typeface="Calibri" panose="020F0502020204030204" pitchFamily="34" charset="0"/>
                <a:cs typeface="Calibri" panose="020F0502020204030204" pitchFamily="34" charset="0"/>
              </a:rPr>
              <a:t>483 B.C. </a:t>
            </a:r>
            <a:r>
              <a:rPr lang="en-US" altLang="en-US" sz="3600" dirty="0">
                <a:latin typeface="Calibri" panose="020F0502020204030204" pitchFamily="34" charset="0"/>
                <a:cs typeface="Calibri" panose="020F0502020204030204" pitchFamily="34" charset="0"/>
              </a:rPr>
              <a:t>–  Esther – God preserves His people even in the lands of captivity.</a:t>
            </a:r>
          </a:p>
          <a:p>
            <a:r>
              <a:rPr lang="en-US" altLang="en-US" sz="3600" b="1" dirty="0">
                <a:solidFill>
                  <a:srgbClr val="FFC000"/>
                </a:solidFill>
                <a:latin typeface="Calibri" panose="020F0502020204030204" pitchFamily="34" charset="0"/>
                <a:cs typeface="Calibri" panose="020F0502020204030204" pitchFamily="34" charset="0"/>
              </a:rPr>
              <a:t>458 B.C. </a:t>
            </a:r>
            <a:r>
              <a:rPr lang="en-US" altLang="en-US" sz="3600" dirty="0">
                <a:latin typeface="Calibri" panose="020F0502020204030204" pitchFamily="34" charset="0"/>
                <a:cs typeface="Calibri" panose="020F0502020204030204" pitchFamily="34" charset="0"/>
              </a:rPr>
              <a:t>– Ezra – restores worship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1000"/>
                                        <p:tgtEl>
                                          <p:spTgt spid="39939">
                                            <p:txEl>
                                              <p:pRg st="1" end="1"/>
                                            </p:txEl>
                                          </p:spTgt>
                                        </p:tgtEl>
                                      </p:cBhvr>
                                    </p:animEffect>
                                    <p:anim calcmode="lin" valueType="num">
                                      <p:cBhvr>
                                        <p:cTn id="13"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Effect transition="in" filter="fade">
                                      <p:cBhvr>
                                        <p:cTn id="19" dur="1000"/>
                                        <p:tgtEl>
                                          <p:spTgt spid="39939">
                                            <p:txEl>
                                              <p:pRg st="2" end="2"/>
                                            </p:txEl>
                                          </p:spTgt>
                                        </p:tgtEl>
                                      </p:cBhvr>
                                    </p:animEffect>
                                    <p:anim calcmode="lin" valueType="num">
                                      <p:cBhvr>
                                        <p:cTn id="20"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939">
                                            <p:txEl>
                                              <p:pRg st="3" end="3"/>
                                            </p:txEl>
                                          </p:spTgt>
                                        </p:tgtEl>
                                        <p:attrNameLst>
                                          <p:attrName>style.visibility</p:attrName>
                                        </p:attrNameLst>
                                      </p:cBhvr>
                                      <p:to>
                                        <p:strVal val="visible"/>
                                      </p:to>
                                    </p:set>
                                    <p:animEffect transition="in" filter="fade">
                                      <p:cBhvr>
                                        <p:cTn id="26" dur="1000"/>
                                        <p:tgtEl>
                                          <p:spTgt spid="39939">
                                            <p:txEl>
                                              <p:pRg st="3" end="3"/>
                                            </p:txEl>
                                          </p:spTgt>
                                        </p:tgtEl>
                                      </p:cBhvr>
                                    </p:animEffect>
                                    <p:anim calcmode="lin" valueType="num">
                                      <p:cBhvr>
                                        <p:cTn id="27"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6B4A6D5-B636-4A08-9650-9C000E0D7EFC}"/>
              </a:ext>
            </a:extLst>
          </p:cNvPr>
          <p:cNvSpPr>
            <a:spLocks noGrp="1" noChangeArrowheads="1"/>
          </p:cNvSpPr>
          <p:nvPr>
            <p:ph type="title"/>
          </p:nvPr>
        </p:nvSpPr>
        <p:spPr/>
        <p:txBody>
          <a:bodyPr/>
          <a:lstStyle/>
          <a:p>
            <a:r>
              <a:rPr lang="en-US" altLang="en-US" sz="4800" b="1" dirty="0">
                <a:solidFill>
                  <a:schemeClr val="tx1"/>
                </a:solidFill>
                <a:latin typeface="Papyrus" panose="03070502060502030205" pitchFamily="66" charset="0"/>
              </a:rPr>
              <a:t>13 – Return from Captivity</a:t>
            </a:r>
          </a:p>
        </p:txBody>
      </p:sp>
      <p:sp>
        <p:nvSpPr>
          <p:cNvPr id="59395" name="Rectangle 3">
            <a:extLst>
              <a:ext uri="{FF2B5EF4-FFF2-40B4-BE49-F238E27FC236}">
                <a16:creationId xmlns:a16="http://schemas.microsoft.com/office/drawing/2014/main" id="{909E3E0D-84F6-4761-9E42-7FB652186B70}"/>
              </a:ext>
            </a:extLst>
          </p:cNvPr>
          <p:cNvSpPr>
            <a:spLocks noGrp="1" noChangeArrowheads="1"/>
          </p:cNvSpPr>
          <p:nvPr>
            <p:ph type="body" idx="1"/>
          </p:nvPr>
        </p:nvSpPr>
        <p:spPr/>
        <p:txBody>
          <a:bodyPr/>
          <a:lstStyle/>
          <a:p>
            <a:r>
              <a:rPr lang="en-US" altLang="en-US" sz="3600" dirty="0">
                <a:latin typeface="Calibri" panose="020F0502020204030204" pitchFamily="34" charset="0"/>
                <a:cs typeface="Calibri" panose="020F0502020204030204" pitchFamily="34" charset="0"/>
              </a:rPr>
              <a:t>445-443 B.C. – Nehemiah</a:t>
            </a:r>
            <a:br>
              <a:rPr lang="en-US" altLang="en-US" sz="3600" dirty="0">
                <a:latin typeface="Calibri" panose="020F0502020204030204" pitchFamily="34" charset="0"/>
                <a:cs typeface="Calibri" panose="020F0502020204030204" pitchFamily="34" charset="0"/>
              </a:rPr>
            </a:br>
            <a:r>
              <a:rPr lang="en-US" altLang="en-US" b="1" i="1" dirty="0">
                <a:solidFill>
                  <a:srgbClr val="FFC000"/>
                </a:solidFill>
                <a:latin typeface="Calibri" panose="020F0502020204030204" pitchFamily="34" charset="0"/>
                <a:cs typeface="Calibri" panose="020F0502020204030204" pitchFamily="34" charset="0"/>
              </a:rPr>
              <a:t>  (Nehemiah 2:1, 13:6) – rebuilds walls in 52 days!</a:t>
            </a:r>
          </a:p>
          <a:p>
            <a:r>
              <a:rPr lang="en-US" altLang="en-US" sz="3600" dirty="0">
                <a:latin typeface="Calibri" panose="020F0502020204030204" pitchFamily="34" charset="0"/>
                <a:cs typeface="Calibri" panose="020F0502020204030204" pitchFamily="34" charset="0"/>
              </a:rPr>
              <a:t>Malachi ends the period with the promise of sending “Elijah the prophet” 433/432 B.C</a:t>
            </a:r>
            <a:r>
              <a:rPr lang="en-US" altLang="en-US"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5BABB2A-2109-4F28-9809-9865785E507A}"/>
              </a:ext>
            </a:extLst>
          </p:cNvPr>
          <p:cNvSpPr>
            <a:spLocks noGrp="1" noChangeArrowheads="1"/>
          </p:cNvSpPr>
          <p:nvPr>
            <p:ph type="title"/>
          </p:nvPr>
        </p:nvSpPr>
        <p:spPr>
          <a:xfrm>
            <a:off x="1981200" y="304800"/>
            <a:ext cx="8229600" cy="884238"/>
          </a:xfrm>
        </p:spPr>
        <p:txBody>
          <a:bodyPr/>
          <a:lstStyle/>
          <a:p>
            <a:pPr algn="ctr"/>
            <a:r>
              <a:rPr lang="en-US" altLang="en-US" sz="4200" b="1" dirty="0">
                <a:solidFill>
                  <a:schemeClr val="bg1"/>
                </a:solidFill>
                <a:latin typeface="Tempus Sans ITC" panose="04020404030D07020202" pitchFamily="82" charset="0"/>
              </a:rPr>
              <a:t>Important Dates To Remember</a:t>
            </a:r>
          </a:p>
        </p:txBody>
      </p:sp>
      <p:sp>
        <p:nvSpPr>
          <p:cNvPr id="15364" name="Line 4">
            <a:extLst>
              <a:ext uri="{FF2B5EF4-FFF2-40B4-BE49-F238E27FC236}">
                <a16:creationId xmlns:a16="http://schemas.microsoft.com/office/drawing/2014/main" id="{3BE82B4D-F26C-4E8C-8845-1ACFE4D70E1C}"/>
              </a:ext>
            </a:extLst>
          </p:cNvPr>
          <p:cNvSpPr>
            <a:spLocks noChangeShapeType="1"/>
          </p:cNvSpPr>
          <p:nvPr/>
        </p:nvSpPr>
        <p:spPr bwMode="auto">
          <a:xfrm>
            <a:off x="2743200" y="1143000"/>
            <a:ext cx="66294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65" name="Text Box 5">
            <a:extLst>
              <a:ext uri="{FF2B5EF4-FFF2-40B4-BE49-F238E27FC236}">
                <a16:creationId xmlns:a16="http://schemas.microsoft.com/office/drawing/2014/main" id="{FB4A9CD0-4BCC-4CFD-AA72-101D721BB068}"/>
              </a:ext>
            </a:extLst>
          </p:cNvPr>
          <p:cNvSpPr txBox="1">
            <a:spLocks noChangeArrowheads="1"/>
          </p:cNvSpPr>
          <p:nvPr/>
        </p:nvSpPr>
        <p:spPr bwMode="auto">
          <a:xfrm>
            <a:off x="3886200" y="1295401"/>
            <a:ext cx="7391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Babylon defeats Assyria</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1st captives taken  </a:t>
            </a:r>
            <a:r>
              <a:rPr kumimoji="0" lang="en-US" altLang="en-US" sz="2800" b="1" i="1" u="none" strike="noStrike" kern="1200" cap="none" spc="0" normalizeH="0" baseline="0" noProof="0" dirty="0">
                <a:ln>
                  <a:noFill/>
                </a:ln>
                <a:solidFill>
                  <a:prstClr val="white"/>
                </a:solidFill>
                <a:effectLst/>
                <a:uLnTx/>
                <a:uFillTx/>
                <a:latin typeface="Calibri" panose="020F0502020204030204"/>
                <a:ea typeface="+mn-ea"/>
                <a:cs typeface="+mn-cs"/>
              </a:rPr>
              <a:t>(Daniel &amp; 3 friends)</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Judah falls to Babylon; captivity begins</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err="1">
                <a:ln>
                  <a:noFill/>
                </a:ln>
                <a:solidFill>
                  <a:prstClr val="white"/>
                </a:solidFill>
                <a:effectLst/>
                <a:uLnTx/>
                <a:uFillTx/>
                <a:latin typeface="Calibri" panose="020F0502020204030204"/>
                <a:ea typeface="+mn-ea"/>
                <a:cs typeface="+mn-cs"/>
              </a:rPr>
              <a:t>Medo</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-Persia defeats Babylon</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rPr>
              <a:t>				</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 Zerubbabel  </a:t>
            </a:r>
            <a:r>
              <a:rPr kumimoji="0" lang="en-US" altLang="en-US" sz="2800" b="1" i="1" u="none" strike="noStrike" kern="1200" cap="none" spc="0" normalizeH="0" baseline="0" noProof="0" dirty="0">
                <a:ln>
                  <a:noFill/>
                </a:ln>
                <a:solidFill>
                  <a:prstClr val="white"/>
                </a:solidFill>
                <a:effectLst/>
                <a:uLnTx/>
                <a:uFillTx/>
                <a:latin typeface="Calibri" panose="020F0502020204030204"/>
                <a:ea typeface="+mn-ea"/>
                <a:cs typeface="+mn-cs"/>
              </a:rPr>
              <a:t>(temple)</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Prophecies of Haggai &amp; Zechariah</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Temple completed</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Story of Esther   (between Ezra 6-7)</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 				– Ezra  </a:t>
            </a:r>
            <a:r>
              <a:rPr kumimoji="0" lang="en-US" altLang="en-US" sz="2800" b="1" i="1" u="none" strike="noStrike" kern="1200" cap="none" spc="0" normalizeH="0" baseline="0" noProof="0" dirty="0">
                <a:ln>
                  <a:noFill/>
                </a:ln>
                <a:solidFill>
                  <a:prstClr val="white"/>
                </a:solidFill>
                <a:effectLst/>
                <a:uLnTx/>
                <a:uFillTx/>
                <a:latin typeface="Calibri" panose="020F0502020204030204"/>
                <a:ea typeface="+mn-ea"/>
                <a:cs typeface="+mn-cs"/>
              </a:rPr>
              <a:t>(spiritual infrastructure)</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				– Nehemiah  </a:t>
            </a:r>
            <a:r>
              <a:rPr kumimoji="0" lang="en-US" altLang="en-US" sz="2800" b="1" i="1" u="none" strike="noStrike" kern="1200" cap="none" spc="0" normalizeH="0" baseline="0" noProof="0" dirty="0">
                <a:ln>
                  <a:noFill/>
                </a:ln>
                <a:solidFill>
                  <a:prstClr val="white"/>
                </a:solidFill>
                <a:effectLst/>
                <a:uLnTx/>
                <a:uFillTx/>
                <a:latin typeface="Calibri" panose="020F0502020204030204"/>
                <a:ea typeface="+mn-ea"/>
                <a:cs typeface="+mn-cs"/>
              </a:rPr>
              <a:t>(city walls)</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Prophecy of Malachi</a:t>
            </a:r>
          </a:p>
        </p:txBody>
      </p:sp>
      <p:sp>
        <p:nvSpPr>
          <p:cNvPr id="15366" name="Text Box 6">
            <a:extLst>
              <a:ext uri="{FF2B5EF4-FFF2-40B4-BE49-F238E27FC236}">
                <a16:creationId xmlns:a16="http://schemas.microsoft.com/office/drawing/2014/main" id="{3A6ED3AD-6238-4060-92C5-9B6537D05CC2}"/>
              </a:ext>
            </a:extLst>
          </p:cNvPr>
          <p:cNvSpPr txBox="1">
            <a:spLocks noChangeArrowheads="1"/>
          </p:cNvSpPr>
          <p:nvPr/>
        </p:nvSpPr>
        <p:spPr bwMode="auto">
          <a:xfrm>
            <a:off x="2286000" y="1295401"/>
            <a:ext cx="167640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612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606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586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539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536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520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516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483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458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445 B.C.</a:t>
            </a:r>
          </a:p>
          <a:p>
            <a:pPr marL="0" marR="0" lvl="0" indent="0" algn="l" defTabSz="457200" rtl="0" eaLnBrk="1" fontAlgn="auto" latinLnBrk="0" hangingPunct="1">
              <a:lnSpc>
                <a:spcPct val="100000"/>
              </a:lnSpc>
              <a:spcBef>
                <a:spcPts val="0"/>
              </a:spcBef>
              <a:spcAft>
                <a:spcPct val="10000"/>
              </a:spcAft>
              <a:buClrTx/>
              <a:buSzTx/>
              <a:buFontTx/>
              <a:buNone/>
              <a:tabLst/>
              <a:defRPr/>
            </a:pPr>
            <a:r>
              <a:rPr kumimoji="0" lang="en-US" altLang="en-US" sz="2800" b="1"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rPr>
              <a:t>430 B.C.</a:t>
            </a:r>
          </a:p>
        </p:txBody>
      </p:sp>
      <p:sp>
        <p:nvSpPr>
          <p:cNvPr id="15367" name="WordArt 7">
            <a:extLst>
              <a:ext uri="{FF2B5EF4-FFF2-40B4-BE49-F238E27FC236}">
                <a16:creationId xmlns:a16="http://schemas.microsoft.com/office/drawing/2014/main" id="{D464A9C6-D31E-461A-9CDB-6275DB7FE906}"/>
              </a:ext>
            </a:extLst>
          </p:cNvPr>
          <p:cNvSpPr>
            <a:spLocks noChangeArrowheads="1" noChangeShapeType="1" noTextEdit="1"/>
          </p:cNvSpPr>
          <p:nvPr/>
        </p:nvSpPr>
        <p:spPr bwMode="auto">
          <a:xfrm>
            <a:off x="4038600" y="3276600"/>
            <a:ext cx="15240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5875">
                  <a:solidFill>
                    <a:srgbClr val="000000"/>
                  </a:solidFill>
                  <a:round/>
                  <a:headEnd/>
                  <a:tailEnd/>
                </a:ln>
                <a:solidFill>
                  <a:srgbClr val="FFC000">
                    <a:lumMod val="60000"/>
                    <a:lumOff val="40000"/>
                  </a:srgbClr>
                </a:solidFill>
                <a:effectLst/>
                <a:uLnTx/>
                <a:uFillTx/>
                <a:latin typeface="Calibri" panose="020F0502020204030204"/>
                <a:ea typeface="+mn-ea"/>
                <a:cs typeface="+mn-cs"/>
              </a:rPr>
              <a:t>RETURN #1</a:t>
            </a:r>
          </a:p>
        </p:txBody>
      </p:sp>
      <p:sp>
        <p:nvSpPr>
          <p:cNvPr id="15368" name="WordArt 8">
            <a:extLst>
              <a:ext uri="{FF2B5EF4-FFF2-40B4-BE49-F238E27FC236}">
                <a16:creationId xmlns:a16="http://schemas.microsoft.com/office/drawing/2014/main" id="{7588F816-8EB0-465A-996E-52AEAFF0919E}"/>
              </a:ext>
            </a:extLst>
          </p:cNvPr>
          <p:cNvSpPr>
            <a:spLocks noChangeArrowheads="1" noChangeShapeType="1" noTextEdit="1"/>
          </p:cNvSpPr>
          <p:nvPr/>
        </p:nvSpPr>
        <p:spPr bwMode="auto">
          <a:xfrm>
            <a:off x="4038600" y="5181600"/>
            <a:ext cx="15240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5875">
                  <a:solidFill>
                    <a:srgbClr val="000000"/>
                  </a:solidFill>
                  <a:round/>
                  <a:headEnd/>
                  <a:tailEnd/>
                </a:ln>
                <a:solidFill>
                  <a:srgbClr val="FFC000">
                    <a:lumMod val="60000"/>
                    <a:lumOff val="40000"/>
                  </a:srgbClr>
                </a:solidFill>
                <a:effectLst/>
                <a:uLnTx/>
                <a:uFillTx/>
                <a:latin typeface="Arial Narrow" panose="020B0606020202030204" pitchFamily="34" charset="0"/>
                <a:ea typeface="+mn-ea"/>
                <a:cs typeface="+mn-cs"/>
              </a:rPr>
              <a:t>RETURN  #2</a:t>
            </a:r>
          </a:p>
        </p:txBody>
      </p:sp>
      <p:sp>
        <p:nvSpPr>
          <p:cNvPr id="15369" name="WordArt 9">
            <a:extLst>
              <a:ext uri="{FF2B5EF4-FFF2-40B4-BE49-F238E27FC236}">
                <a16:creationId xmlns:a16="http://schemas.microsoft.com/office/drawing/2014/main" id="{4AC41B1F-5817-4FF8-A371-239F29024B03}"/>
              </a:ext>
            </a:extLst>
          </p:cNvPr>
          <p:cNvSpPr>
            <a:spLocks noChangeArrowheads="1" noChangeShapeType="1" noTextEdit="1"/>
          </p:cNvSpPr>
          <p:nvPr/>
        </p:nvSpPr>
        <p:spPr bwMode="auto">
          <a:xfrm>
            <a:off x="4038600" y="5638800"/>
            <a:ext cx="15240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5875">
                  <a:solidFill>
                    <a:srgbClr val="000000"/>
                  </a:solidFill>
                  <a:round/>
                  <a:headEnd/>
                  <a:tailEnd/>
                </a:ln>
                <a:solidFill>
                  <a:srgbClr val="FFC000">
                    <a:lumMod val="60000"/>
                    <a:lumOff val="40000"/>
                  </a:srgbClr>
                </a:solidFill>
                <a:effectLst/>
                <a:uLnTx/>
                <a:uFillTx/>
                <a:latin typeface="Arial Narrow" panose="020B0606020202030204" pitchFamily="34" charset="0"/>
                <a:ea typeface="+mn-ea"/>
                <a:cs typeface="+mn-cs"/>
              </a:rPr>
              <a:t>RETURN  #3</a:t>
            </a:r>
          </a:p>
        </p:txBody>
      </p:sp>
      <p:grpSp>
        <p:nvGrpSpPr>
          <p:cNvPr id="15387" name="Group 27">
            <a:extLst>
              <a:ext uri="{FF2B5EF4-FFF2-40B4-BE49-F238E27FC236}">
                <a16:creationId xmlns:a16="http://schemas.microsoft.com/office/drawing/2014/main" id="{C238E37E-EDAA-4FE5-A2FD-BE17227EF6FF}"/>
              </a:ext>
            </a:extLst>
          </p:cNvPr>
          <p:cNvGrpSpPr>
            <a:grpSpLocks/>
          </p:cNvGrpSpPr>
          <p:nvPr/>
        </p:nvGrpSpPr>
        <p:grpSpPr bwMode="auto">
          <a:xfrm>
            <a:off x="1752600" y="1981200"/>
            <a:ext cx="609600" cy="1562100"/>
            <a:chOff x="144" y="1248"/>
            <a:chExt cx="384" cy="984"/>
          </a:xfrm>
        </p:grpSpPr>
        <p:sp>
          <p:nvSpPr>
            <p:cNvPr id="15373" name="Line 13">
              <a:extLst>
                <a:ext uri="{FF2B5EF4-FFF2-40B4-BE49-F238E27FC236}">
                  <a16:creationId xmlns:a16="http://schemas.microsoft.com/office/drawing/2014/main" id="{17385476-EBAC-4858-8B91-03095DD9E6AB}"/>
                </a:ext>
              </a:extLst>
            </p:cNvPr>
            <p:cNvSpPr>
              <a:spLocks noChangeShapeType="1"/>
            </p:cNvSpPr>
            <p:nvPr/>
          </p:nvSpPr>
          <p:spPr bwMode="auto">
            <a:xfrm>
              <a:off x="288" y="1296"/>
              <a:ext cx="192" cy="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74" name="Line 14">
              <a:extLst>
                <a:ext uri="{FF2B5EF4-FFF2-40B4-BE49-F238E27FC236}">
                  <a16:creationId xmlns:a16="http://schemas.microsoft.com/office/drawing/2014/main" id="{AF8D606A-5FF3-4073-998F-81604125C3C7}"/>
                </a:ext>
              </a:extLst>
            </p:cNvPr>
            <p:cNvSpPr>
              <a:spLocks noChangeShapeType="1"/>
            </p:cNvSpPr>
            <p:nvPr/>
          </p:nvSpPr>
          <p:spPr bwMode="auto">
            <a:xfrm>
              <a:off x="288" y="1272"/>
              <a:ext cx="0" cy="936"/>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384" name="Group 24">
              <a:extLst>
                <a:ext uri="{FF2B5EF4-FFF2-40B4-BE49-F238E27FC236}">
                  <a16:creationId xmlns:a16="http://schemas.microsoft.com/office/drawing/2014/main" id="{7E096197-2E55-4A9A-B58F-02F3CB7C721B}"/>
                </a:ext>
              </a:extLst>
            </p:cNvPr>
            <p:cNvGrpSpPr>
              <a:grpSpLocks/>
            </p:cNvGrpSpPr>
            <p:nvPr/>
          </p:nvGrpSpPr>
          <p:grpSpPr bwMode="auto">
            <a:xfrm>
              <a:off x="288" y="2136"/>
              <a:ext cx="234" cy="96"/>
              <a:chOff x="288" y="2136"/>
              <a:chExt cx="234" cy="96"/>
            </a:xfrm>
          </p:grpSpPr>
          <p:sp>
            <p:nvSpPr>
              <p:cNvPr id="15372" name="Line 12">
                <a:extLst>
                  <a:ext uri="{FF2B5EF4-FFF2-40B4-BE49-F238E27FC236}">
                    <a16:creationId xmlns:a16="http://schemas.microsoft.com/office/drawing/2014/main" id="{3475DAB4-3078-404A-8A48-C0ADA4DB055F}"/>
                  </a:ext>
                </a:extLst>
              </p:cNvPr>
              <p:cNvSpPr>
                <a:spLocks noChangeShapeType="1"/>
              </p:cNvSpPr>
              <p:nvPr/>
            </p:nvSpPr>
            <p:spPr bwMode="auto">
              <a:xfrm>
                <a:off x="288" y="2182"/>
                <a:ext cx="192" cy="0"/>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75" name="AutoShape 15">
                <a:extLst>
                  <a:ext uri="{FF2B5EF4-FFF2-40B4-BE49-F238E27FC236}">
                    <a16:creationId xmlns:a16="http://schemas.microsoft.com/office/drawing/2014/main" id="{31E54115-5D72-4592-9CDD-5A8F2D444BCD}"/>
                  </a:ext>
                </a:extLst>
              </p:cNvPr>
              <p:cNvSpPr>
                <a:spLocks noChangeArrowheads="1"/>
              </p:cNvSpPr>
              <p:nvPr/>
            </p:nvSpPr>
            <p:spPr bwMode="auto">
              <a:xfrm rot="5400000">
                <a:off x="426" y="2136"/>
                <a:ext cx="96" cy="96"/>
              </a:xfrm>
              <a:prstGeom prst="triangle">
                <a:avLst>
                  <a:gd name="adj" fmla="val 50000"/>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376" name="AutoShape 16">
              <a:extLst>
                <a:ext uri="{FF2B5EF4-FFF2-40B4-BE49-F238E27FC236}">
                  <a16:creationId xmlns:a16="http://schemas.microsoft.com/office/drawing/2014/main" id="{904EB168-05CC-470A-854B-773284422D46}"/>
                </a:ext>
              </a:extLst>
            </p:cNvPr>
            <p:cNvSpPr>
              <a:spLocks noChangeArrowheads="1"/>
            </p:cNvSpPr>
            <p:nvPr/>
          </p:nvSpPr>
          <p:spPr bwMode="auto">
            <a:xfrm rot="5400000">
              <a:off x="432" y="1248"/>
              <a:ext cx="96" cy="96"/>
            </a:xfrm>
            <a:prstGeom prst="triangle">
              <a:avLst>
                <a:gd name="adj" fmla="val 50000"/>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83" name="Rectangle 23">
              <a:extLst>
                <a:ext uri="{FF2B5EF4-FFF2-40B4-BE49-F238E27FC236}">
                  <a16:creationId xmlns:a16="http://schemas.microsoft.com/office/drawing/2014/main" id="{AD692CB1-5985-4D80-B8B5-504DB460BC8C}"/>
                </a:ext>
              </a:extLst>
            </p:cNvPr>
            <p:cNvSpPr>
              <a:spLocks noChangeArrowheads="1"/>
            </p:cNvSpPr>
            <p:nvPr/>
          </p:nvSpPr>
          <p:spPr bwMode="auto">
            <a:xfrm>
              <a:off x="192" y="1560"/>
              <a:ext cx="240" cy="288"/>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85" name="Text Box 25">
              <a:extLst>
                <a:ext uri="{FF2B5EF4-FFF2-40B4-BE49-F238E27FC236}">
                  <a16:creationId xmlns:a16="http://schemas.microsoft.com/office/drawing/2014/main" id="{1ADED0D1-6D3C-4FFC-9BFF-CB99EEE17EB7}"/>
                </a:ext>
              </a:extLst>
            </p:cNvPr>
            <p:cNvSpPr txBox="1">
              <a:spLocks noChangeArrowheads="1"/>
            </p:cNvSpPr>
            <p:nvPr/>
          </p:nvSpPr>
          <p:spPr bwMode="auto">
            <a:xfrm>
              <a:off x="144" y="1541"/>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70</a:t>
              </a:r>
            </a:p>
          </p:txBody>
        </p:sp>
        <p:sp>
          <p:nvSpPr>
            <p:cNvPr id="15386" name="Text Box 26">
              <a:extLst>
                <a:ext uri="{FF2B5EF4-FFF2-40B4-BE49-F238E27FC236}">
                  <a16:creationId xmlns:a16="http://schemas.microsoft.com/office/drawing/2014/main" id="{80A13306-921E-4C89-85D7-FE7238C011D0}"/>
                </a:ext>
              </a:extLst>
            </p:cNvPr>
            <p:cNvSpPr txBox="1">
              <a:spLocks noChangeArrowheads="1"/>
            </p:cNvSpPr>
            <p:nvPr/>
          </p:nvSpPr>
          <p:spPr bwMode="auto">
            <a:xfrm>
              <a:off x="144" y="1632"/>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yrs</a:t>
              </a:r>
            </a:p>
          </p:txBody>
        </p:sp>
      </p:grpSp>
      <p:sp>
        <p:nvSpPr>
          <p:cNvPr id="15396" name="Rectangle 36">
            <a:extLst>
              <a:ext uri="{FF2B5EF4-FFF2-40B4-BE49-F238E27FC236}">
                <a16:creationId xmlns:a16="http://schemas.microsoft.com/office/drawing/2014/main" id="{F45ED9F7-748E-4CDB-A524-A3EFE594908C}"/>
              </a:ext>
            </a:extLst>
          </p:cNvPr>
          <p:cNvSpPr>
            <a:spLocks noChangeArrowheads="1"/>
          </p:cNvSpPr>
          <p:nvPr/>
        </p:nvSpPr>
        <p:spPr bwMode="auto">
          <a:xfrm>
            <a:off x="3937000" y="6016519"/>
            <a:ext cx="5662246" cy="478047"/>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96"/>
                                        </p:tgtEl>
                                        <p:attrNameLst>
                                          <p:attrName>style.visibility</p:attrName>
                                        </p:attrNameLst>
                                      </p:cBhvr>
                                      <p:to>
                                        <p:strVal val="visible"/>
                                      </p:to>
                                    </p:set>
                                    <p:animEffect transition="in" filter="dissolve">
                                      <p:cBhvr>
                                        <p:cTn id="7" dur="5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5FAA-0196-35F5-55D2-6CA074FF007A}"/>
              </a:ext>
            </a:extLst>
          </p:cNvPr>
          <p:cNvSpPr>
            <a:spLocks noGrp="1"/>
          </p:cNvSpPr>
          <p:nvPr>
            <p:ph type="title"/>
          </p:nvPr>
        </p:nvSpPr>
        <p:spPr>
          <a:xfrm>
            <a:off x="914400" y="251253"/>
            <a:ext cx="10363200" cy="1143000"/>
          </a:xfrm>
        </p:spPr>
        <p:txBody>
          <a:bodyPr/>
          <a:lstStyle/>
          <a:p>
            <a:r>
              <a:rPr lang="en-US" dirty="0">
                <a:solidFill>
                  <a:schemeClr val="tx1"/>
                </a:solidFill>
              </a:rPr>
              <a:t>14 – Years of Silence</a:t>
            </a:r>
            <a:br>
              <a:rPr lang="en-US" dirty="0"/>
            </a:br>
            <a:r>
              <a:rPr lang="en-US" sz="3200" i="1" dirty="0"/>
              <a:t>400 BC to John the Baptist </a:t>
            </a:r>
            <a:endParaRPr lang="en-US" i="1" dirty="0"/>
          </a:p>
        </p:txBody>
      </p:sp>
      <p:sp>
        <p:nvSpPr>
          <p:cNvPr id="3" name="Content Placeholder 2">
            <a:extLst>
              <a:ext uri="{FF2B5EF4-FFF2-40B4-BE49-F238E27FC236}">
                <a16:creationId xmlns:a16="http://schemas.microsoft.com/office/drawing/2014/main" id="{905327CE-6E65-CA9E-8F1B-F1B94AE39548}"/>
              </a:ext>
            </a:extLst>
          </p:cNvPr>
          <p:cNvSpPr>
            <a:spLocks noGrp="1"/>
          </p:cNvSpPr>
          <p:nvPr>
            <p:ph idx="1"/>
          </p:nvPr>
        </p:nvSpPr>
        <p:spPr>
          <a:xfrm>
            <a:off x="201827" y="1577547"/>
            <a:ext cx="11788346" cy="5029200"/>
          </a:xfrm>
        </p:spPr>
        <p:txBody>
          <a:bodyPr/>
          <a:lstStyle/>
          <a:p>
            <a:pPr>
              <a:lnSpc>
                <a:spcPct val="95000"/>
              </a:lnSpc>
              <a:spcBef>
                <a:spcPts val="0"/>
              </a:spcBef>
            </a:pPr>
            <a:r>
              <a:rPr lang="en-US" sz="3600" dirty="0">
                <a:latin typeface="Calibri" panose="020F0502020204030204" pitchFamily="34" charset="0"/>
                <a:cs typeface="Calibri" panose="020F0502020204030204" pitchFamily="34" charset="0"/>
              </a:rPr>
              <a:t>The prophecies of Daniel 2, 7-8, and 10-12 foretell many events that would take place during the years of silence.</a:t>
            </a:r>
          </a:p>
          <a:p>
            <a:pPr lvl="1">
              <a:lnSpc>
                <a:spcPct val="95000"/>
              </a:lnSpc>
              <a:spcBef>
                <a:spcPts val="0"/>
              </a:spcBef>
            </a:pPr>
            <a:r>
              <a:rPr lang="en-US" sz="3200" b="1" i="1" dirty="0">
                <a:solidFill>
                  <a:srgbClr val="FFDA3F"/>
                </a:solidFill>
                <a:latin typeface="Calibri" panose="020F0502020204030204" pitchFamily="34" charset="0"/>
                <a:cs typeface="Calibri" panose="020F0502020204030204" pitchFamily="34" charset="0"/>
              </a:rPr>
              <a:t>The rise of Greece and four subsequent kingdoms.</a:t>
            </a:r>
          </a:p>
          <a:p>
            <a:pPr lvl="1">
              <a:lnSpc>
                <a:spcPct val="95000"/>
              </a:lnSpc>
              <a:spcBef>
                <a:spcPts val="0"/>
              </a:spcBef>
            </a:pPr>
            <a:r>
              <a:rPr lang="en-US" sz="3200" b="1" i="1" dirty="0">
                <a:solidFill>
                  <a:srgbClr val="FFDA3F"/>
                </a:solidFill>
                <a:latin typeface="Calibri" panose="020F0502020204030204" pitchFamily="34" charset="0"/>
                <a:cs typeface="Calibri" panose="020F0502020204030204" pitchFamily="34" charset="0"/>
              </a:rPr>
              <a:t>The troublesome conflict between the Greek kingdoms of the North and South (Seleucids &amp; Ptolemies).</a:t>
            </a:r>
            <a:r>
              <a:rPr lang="en-US" sz="3200" dirty="0">
                <a:latin typeface="Calibri" panose="020F0502020204030204" pitchFamily="34" charset="0"/>
                <a:cs typeface="Calibri" panose="020F0502020204030204" pitchFamily="34" charset="0"/>
              </a:rPr>
              <a:t>	</a:t>
            </a:r>
          </a:p>
          <a:p>
            <a:pPr marL="1087438" lvl="2" indent="-346075">
              <a:lnSpc>
                <a:spcPct val="95000"/>
              </a:lnSpc>
              <a:spcBef>
                <a:spcPts val="0"/>
              </a:spcBef>
            </a:pPr>
            <a:r>
              <a:rPr lang="en-US" sz="3200" dirty="0">
                <a:solidFill>
                  <a:schemeClr val="accent2"/>
                </a:solidFill>
                <a:latin typeface="Calibri" panose="020F0502020204030204" pitchFamily="34" charset="0"/>
                <a:cs typeface="Calibri" panose="020F0502020204030204" pitchFamily="34" charset="0"/>
              </a:rPr>
              <a:t>God’s people are caught in the middle in the glorious land.</a:t>
            </a:r>
          </a:p>
          <a:p>
            <a:pPr marL="1087438" lvl="2" indent="-346075">
              <a:lnSpc>
                <a:spcPct val="95000"/>
              </a:lnSpc>
              <a:spcBef>
                <a:spcPts val="0"/>
              </a:spcBef>
            </a:pPr>
            <a:r>
              <a:rPr lang="en-US" sz="3200" dirty="0">
                <a:solidFill>
                  <a:schemeClr val="accent2"/>
                </a:solidFill>
                <a:latin typeface="Calibri" panose="020F0502020204030204" pitchFamily="34" charset="0"/>
                <a:cs typeface="Calibri" panose="020F0502020204030204" pitchFamily="34" charset="0"/>
              </a:rPr>
              <a:t>A king of the North (Antiochus IV) defiles the temple and causes the daily Sacrifices to cease.</a:t>
            </a:r>
          </a:p>
          <a:p>
            <a:pPr marL="1087438" lvl="2" indent="-346075">
              <a:lnSpc>
                <a:spcPct val="95000"/>
              </a:lnSpc>
              <a:spcBef>
                <a:spcPts val="0"/>
              </a:spcBef>
            </a:pPr>
            <a:r>
              <a:rPr lang="en-US" sz="3200" dirty="0">
                <a:solidFill>
                  <a:schemeClr val="accent2"/>
                </a:solidFill>
                <a:latin typeface="Calibri" panose="020F0502020204030204" pitchFamily="34" charset="0"/>
                <a:cs typeface="Calibri" panose="020F0502020204030204" pitchFamily="34" charset="0"/>
              </a:rPr>
              <a:t>Through much conflict, God’s people throw off oppressio</a:t>
            </a:r>
            <a:r>
              <a:rPr lang="en-US" sz="3200" dirty="0">
                <a:solidFill>
                  <a:schemeClr val="accent6"/>
                </a:solidFill>
                <a:latin typeface="Calibri" panose="020F0502020204030204" pitchFamily="34" charset="0"/>
                <a:cs typeface="Calibri" panose="020F0502020204030204" pitchFamily="34" charset="0"/>
              </a:rPr>
              <a:t>n.</a:t>
            </a:r>
          </a:p>
          <a:p>
            <a:pPr lvl="1">
              <a:lnSpc>
                <a:spcPct val="95000"/>
              </a:lnSpc>
              <a:spcBef>
                <a:spcPts val="0"/>
              </a:spcBef>
            </a:pPr>
            <a:r>
              <a:rPr lang="en-US" sz="3200" b="1" i="1" dirty="0">
                <a:solidFill>
                  <a:srgbClr val="FFC000"/>
                </a:solidFill>
                <a:latin typeface="Calibri" panose="020F0502020204030204" pitchFamily="34" charset="0"/>
                <a:cs typeface="Calibri" panose="020F0502020204030204" pitchFamily="34" charset="0"/>
              </a:rPr>
              <a:t>Rome rises to dominate the entire Mediterranean basin. </a:t>
            </a:r>
          </a:p>
          <a:p>
            <a:pPr lvl="2"/>
            <a:endParaRPr lang="en-US" sz="3200" dirty="0"/>
          </a:p>
          <a:p>
            <a:pPr lvl="1"/>
            <a:endParaRPr lang="en-US" dirty="0"/>
          </a:p>
        </p:txBody>
      </p:sp>
    </p:spTree>
    <p:extLst>
      <p:ext uri="{BB962C8B-B14F-4D97-AF65-F5344CB8AC3E}">
        <p14:creationId xmlns:p14="http://schemas.microsoft.com/office/powerpoint/2010/main" val="194470459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179" y="0"/>
            <a:ext cx="11348387" cy="1089034"/>
          </a:xfrm>
        </p:spPr>
        <p:txBody>
          <a:bodyPr>
            <a:normAutofit/>
          </a:bodyPr>
          <a:lstStyle/>
          <a:p>
            <a:r>
              <a:rPr lang="en-US" b="1"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Development of the Jewish Sects</a:t>
            </a:r>
            <a:endParaRPr lang="en-US"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sp>
        <p:nvSpPr>
          <p:cNvPr id="3" name="Content Placeholder 2"/>
          <p:cNvSpPr>
            <a:spLocks noGrp="1"/>
          </p:cNvSpPr>
          <p:nvPr>
            <p:ph idx="1"/>
          </p:nvPr>
        </p:nvSpPr>
        <p:spPr>
          <a:xfrm>
            <a:off x="340179" y="825972"/>
            <a:ext cx="11710794" cy="6211097"/>
          </a:xfrm>
        </p:spPr>
        <p:txBody>
          <a:bodyPr>
            <a:normAutofit/>
          </a:bodyPr>
          <a:lstStyle/>
          <a:p>
            <a:pPr marL="231775" lvl="1" indent="-231775"/>
            <a:r>
              <a:rPr lang="en-US" sz="3200" dirty="0">
                <a:solidFill>
                  <a:schemeClr val="accent4">
                    <a:lumMod val="20000"/>
                    <a:lumOff val="80000"/>
                  </a:schemeClr>
                </a:solidFill>
                <a:cs typeface="Arial" panose="020B0604020202020204" pitchFamily="34" charset="0"/>
              </a:rPr>
              <a:t>Hellenism was spread by </a:t>
            </a:r>
            <a:r>
              <a:rPr lang="en-US" sz="3200" b="1" dirty="0">
                <a:solidFill>
                  <a:srgbClr val="FFC000"/>
                </a:solidFill>
                <a:cs typeface="Arial" panose="020B0604020202020204" pitchFamily="34" charset="0"/>
              </a:rPr>
              <a:t>Alexander the Great </a:t>
            </a:r>
            <a:r>
              <a:rPr lang="en-US" sz="3200" dirty="0">
                <a:solidFill>
                  <a:schemeClr val="accent4">
                    <a:lumMod val="20000"/>
                    <a:lumOff val="80000"/>
                  </a:schemeClr>
                </a:solidFill>
                <a:cs typeface="Arial" panose="020B0604020202020204" pitchFamily="34" charset="0"/>
              </a:rPr>
              <a:t>and his successors.</a:t>
            </a:r>
          </a:p>
          <a:p>
            <a:pPr marL="460375" lvl="2" indent="-231775"/>
            <a:r>
              <a:rPr lang="en-US" sz="2800" b="1" i="1" dirty="0">
                <a:solidFill>
                  <a:srgbClr val="FFFF00"/>
                </a:solidFill>
                <a:cs typeface="Arial" panose="020B0604020202020204" pitchFamily="34" charset="0"/>
              </a:rPr>
              <a:t>Jews encountered it in Palestine and throughout the Greco-Roman world</a:t>
            </a:r>
            <a:r>
              <a:rPr lang="en-US" sz="2800" b="1" i="1" dirty="0">
                <a:solidFill>
                  <a:schemeClr val="bg1"/>
                </a:solidFill>
                <a:cs typeface="Arial" panose="020B0604020202020204" pitchFamily="34" charset="0"/>
              </a:rPr>
              <a:t>.</a:t>
            </a:r>
          </a:p>
          <a:p>
            <a:pPr marL="231775" lvl="1" indent="-231775"/>
            <a:r>
              <a:rPr lang="en-US" sz="3200" dirty="0">
                <a:solidFill>
                  <a:schemeClr val="accent4">
                    <a:lumMod val="20000"/>
                    <a:lumOff val="80000"/>
                  </a:schemeClr>
                </a:solidFill>
                <a:cs typeface="Arial" panose="020B0604020202020204" pitchFamily="34" charset="0"/>
              </a:rPr>
              <a:t>Many Jews outside of Jerusalem (in places like Alexandria, Egypt) were willing to adopt a Greek lifestyle and blend it with Judaism. </a:t>
            </a:r>
          </a:p>
          <a:p>
            <a:pPr marL="457200" lvl="2" indent="-219075"/>
            <a:r>
              <a:rPr lang="en-US" sz="2800" b="1" i="1" dirty="0">
                <a:solidFill>
                  <a:srgbClr val="FFFF00"/>
                </a:solidFill>
                <a:cs typeface="Arial" panose="020B0604020202020204" pitchFamily="34" charset="0"/>
              </a:rPr>
              <a:t>Some of those in Jerusalem who did so became the Sadducees.</a:t>
            </a:r>
            <a:endParaRPr lang="en-US" sz="3200" b="1" i="1" dirty="0">
              <a:solidFill>
                <a:schemeClr val="bg1"/>
              </a:solidFill>
              <a:cs typeface="Arial" panose="020B0604020202020204" pitchFamily="34" charset="0"/>
            </a:endParaRPr>
          </a:p>
          <a:p>
            <a:pPr marL="238125" lvl="1" indent="-238125"/>
            <a:r>
              <a:rPr lang="en-US" sz="3200" dirty="0">
                <a:solidFill>
                  <a:schemeClr val="accent4">
                    <a:lumMod val="20000"/>
                    <a:lumOff val="80000"/>
                  </a:schemeClr>
                </a:solidFill>
                <a:cs typeface="Arial" panose="020B0604020202020204" pitchFamily="34" charset="0"/>
              </a:rPr>
              <a:t>Other Jews resisted being Hellenized and saw it as an attack on their religion.  They were known as the </a:t>
            </a:r>
            <a:r>
              <a:rPr lang="en-US" sz="3200" b="1" dirty="0">
                <a:solidFill>
                  <a:srgbClr val="FFC000"/>
                </a:solidFill>
                <a:cs typeface="Arial" panose="020B0604020202020204" pitchFamily="34" charset="0"/>
              </a:rPr>
              <a:t>Hasidim or “pious ones.”</a:t>
            </a:r>
          </a:p>
          <a:p>
            <a:pPr marL="512763" lvl="2" indent="-274638"/>
            <a:r>
              <a:rPr lang="en-US" sz="2800" b="1" i="1" dirty="0">
                <a:solidFill>
                  <a:srgbClr val="FFFF00"/>
                </a:solidFill>
                <a:cs typeface="Arial" panose="020B0604020202020204" pitchFamily="34" charset="0"/>
              </a:rPr>
              <a:t>The Pharisees and Essenes came from the Hasidim.</a:t>
            </a:r>
          </a:p>
          <a:p>
            <a:pPr marL="231775" lvl="1" indent="-231775"/>
            <a:r>
              <a:rPr lang="en-US" sz="3200" dirty="0">
                <a:solidFill>
                  <a:schemeClr val="accent4">
                    <a:lumMod val="20000"/>
                    <a:lumOff val="80000"/>
                  </a:schemeClr>
                </a:solidFill>
                <a:cs typeface="Arial" panose="020B0604020202020204" pitchFamily="34" charset="0"/>
              </a:rPr>
              <a:t>During the time of the Maccabees, the lines were drawn between the Hellenists and the Hasidim.</a:t>
            </a:r>
          </a:p>
          <a:p>
            <a:pPr marL="0" lvl="1" indent="0" algn="ctr">
              <a:buNone/>
            </a:pPr>
            <a:r>
              <a:rPr lang="en-US" sz="2800" b="1" i="1" dirty="0">
                <a:solidFill>
                  <a:srgbClr val="FFC000"/>
                </a:solidFill>
                <a:cs typeface="Arial" panose="020B0604020202020204" pitchFamily="34" charset="0"/>
              </a:rPr>
              <a:t>Due to their desire for religious purity, the Hasidim were less willing to cooperate with Greek and Roman political authorities, so the power of the High Priesthood and much of the Sanhedrin fell into the hands of Hellenists.</a:t>
            </a:r>
          </a:p>
          <a:p>
            <a:pPr marL="1371600" lvl="3" indent="-457200" algn="ctr"/>
            <a:endParaRPr lang="en-US" sz="2800" dirty="0">
              <a:solidFill>
                <a:schemeClr val="accent4">
                  <a:lumMod val="20000"/>
                  <a:lumOff val="80000"/>
                </a:schemeClr>
              </a:solidFill>
              <a:cs typeface="Arial" panose="020B0604020202020204" pitchFamily="34" charset="0"/>
            </a:endParaRPr>
          </a:p>
          <a:p>
            <a:pPr marL="457200" lvl="1" indent="-457200"/>
            <a:endParaRPr lang="en-US" sz="3200" dirty="0">
              <a:solidFill>
                <a:schemeClr val="accent4">
                  <a:lumMod val="20000"/>
                  <a:lumOff val="80000"/>
                </a:schemeClr>
              </a:solidFill>
              <a:cs typeface="Arial" panose="020B0604020202020204" pitchFamily="34" charset="0"/>
            </a:endParaRPr>
          </a:p>
          <a:p>
            <a:endParaRPr lang="en-US" sz="3200" dirty="0">
              <a:solidFill>
                <a:schemeClr val="accent4">
                  <a:lumMod val="20000"/>
                  <a:lumOff val="80000"/>
                </a:schemeClr>
              </a:solidFill>
            </a:endParaRPr>
          </a:p>
          <a:p>
            <a:pPr lvl="1"/>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71920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827" y="139266"/>
            <a:ext cx="11348387" cy="1089034"/>
          </a:xfrm>
        </p:spPr>
        <p:txBody>
          <a:bodyPr>
            <a:normAutofit/>
          </a:bodyPr>
          <a:lstStyle/>
          <a:p>
            <a:r>
              <a:rPr lang="en-US" b="1"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Pharisees</a:t>
            </a:r>
            <a:endParaRPr lang="en-US"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sp>
        <p:nvSpPr>
          <p:cNvPr id="3" name="Content Placeholder 2"/>
          <p:cNvSpPr>
            <a:spLocks noGrp="1"/>
          </p:cNvSpPr>
          <p:nvPr>
            <p:ph idx="1"/>
          </p:nvPr>
        </p:nvSpPr>
        <p:spPr>
          <a:xfrm>
            <a:off x="340179" y="921223"/>
            <a:ext cx="11710794" cy="6025486"/>
          </a:xfrm>
        </p:spPr>
        <p:txBody>
          <a:bodyPr>
            <a:normAutofit/>
          </a:bodyPr>
          <a:lstStyle/>
          <a:p>
            <a:pPr marL="231775" lvl="1" indent="-231775"/>
            <a:r>
              <a:rPr lang="en-US" sz="3200" b="1" dirty="0">
                <a:solidFill>
                  <a:schemeClr val="bg1"/>
                </a:solidFill>
                <a:cs typeface="Arial" panose="020B0604020202020204" pitchFamily="34" charset="0"/>
              </a:rPr>
              <a:t>Pharisee</a:t>
            </a:r>
            <a:r>
              <a:rPr lang="en-US" sz="3200" dirty="0">
                <a:solidFill>
                  <a:schemeClr val="bg1"/>
                </a:solidFill>
                <a:cs typeface="Arial" panose="020B0604020202020204" pitchFamily="34" charset="0"/>
              </a:rPr>
              <a:t> means </a:t>
            </a:r>
            <a:r>
              <a:rPr lang="en-US" sz="3200" b="1" dirty="0">
                <a:solidFill>
                  <a:schemeClr val="bg1"/>
                </a:solidFill>
                <a:cs typeface="Arial" panose="020B0604020202020204" pitchFamily="34" charset="0"/>
              </a:rPr>
              <a:t>“separated one.”  </a:t>
            </a:r>
          </a:p>
          <a:p>
            <a:pPr marL="688975" lvl="2" indent="-231775"/>
            <a:r>
              <a:rPr lang="en-US" sz="2800" i="1" dirty="0">
                <a:solidFill>
                  <a:schemeClr val="accent4">
                    <a:lumMod val="60000"/>
                    <a:lumOff val="40000"/>
                  </a:schemeClr>
                </a:solidFill>
                <a:cs typeface="Arial" panose="020B0604020202020204" pitchFamily="34" charset="0"/>
              </a:rPr>
              <a:t>They are the spiritual descendants of the Hasidim (pious ones).</a:t>
            </a:r>
          </a:p>
          <a:p>
            <a:pPr marL="231775" lvl="1" indent="-231775"/>
            <a:r>
              <a:rPr lang="en-US" sz="3200" b="1" dirty="0">
                <a:solidFill>
                  <a:schemeClr val="bg1"/>
                </a:solidFill>
                <a:cs typeface="Arial" panose="020B0604020202020204" pitchFamily="34" charset="0"/>
              </a:rPr>
              <a:t>They numbered 6,000 </a:t>
            </a:r>
            <a:r>
              <a:rPr lang="en-US" sz="3200" dirty="0">
                <a:solidFill>
                  <a:schemeClr val="bg1"/>
                </a:solidFill>
                <a:cs typeface="Arial" panose="020B0604020202020204" pitchFamily="34" charset="0"/>
              </a:rPr>
              <a:t>in the time of Herod the Great.</a:t>
            </a:r>
          </a:p>
          <a:p>
            <a:pPr marL="688975" lvl="2" indent="-231775"/>
            <a:r>
              <a:rPr lang="en-US" sz="3000" dirty="0">
                <a:solidFill>
                  <a:srgbClr val="FFFF00"/>
                </a:solidFill>
                <a:cs typeface="Arial" panose="020B0604020202020204" pitchFamily="34" charset="0"/>
              </a:rPr>
              <a:t>They believed in angels, spirits, an afterlife, etc.</a:t>
            </a:r>
          </a:p>
          <a:p>
            <a:pPr marL="688975" lvl="2" indent="-231775"/>
            <a:r>
              <a:rPr lang="en-US" sz="3000" dirty="0">
                <a:solidFill>
                  <a:srgbClr val="FFFF00"/>
                </a:solidFill>
                <a:cs typeface="Arial" panose="020B0604020202020204" pitchFamily="34" charset="0"/>
              </a:rPr>
              <a:t>They accepted all of what we know as the Old Testament but also put great emphasis on oral laws and traditions.</a:t>
            </a:r>
          </a:p>
          <a:p>
            <a:pPr marL="688975" lvl="2" indent="-231775"/>
            <a:r>
              <a:rPr lang="en-US" sz="3000" dirty="0">
                <a:solidFill>
                  <a:srgbClr val="FFFF00"/>
                </a:solidFill>
                <a:cs typeface="Arial" panose="020B0604020202020204" pitchFamily="34" charset="0"/>
              </a:rPr>
              <a:t>They kept the Sabbath strictly but added extreme traditions as law.</a:t>
            </a:r>
          </a:p>
          <a:p>
            <a:pPr marL="688975" lvl="2" indent="-231775"/>
            <a:r>
              <a:rPr lang="en-US" sz="3000" dirty="0">
                <a:solidFill>
                  <a:srgbClr val="FFFF00"/>
                </a:solidFill>
                <a:cs typeface="Arial" panose="020B0604020202020204" pitchFamily="34" charset="0"/>
              </a:rPr>
              <a:t>They devised legal loopholes to God’s law and to their own traditions.</a:t>
            </a:r>
          </a:p>
          <a:p>
            <a:pPr marL="231775" lvl="1" indent="-231775"/>
            <a:endParaRPr lang="en-US" sz="700" i="1" dirty="0">
              <a:solidFill>
                <a:schemeClr val="bg1"/>
              </a:solidFill>
              <a:cs typeface="Arial" panose="020B0604020202020204" pitchFamily="34" charset="0"/>
            </a:endParaRPr>
          </a:p>
          <a:p>
            <a:pPr marL="0" lvl="1" indent="0" algn="ctr">
              <a:buNone/>
            </a:pPr>
            <a:r>
              <a:rPr lang="en-US" sz="2800" b="1" i="1" dirty="0">
                <a:solidFill>
                  <a:srgbClr val="FFDA3F"/>
                </a:solidFill>
                <a:cs typeface="Arial" panose="020B0604020202020204" pitchFamily="34" charset="0"/>
              </a:rPr>
              <a:t>“The Pharisees fostered the synagogue as an institution of religious worship, outside and separate from the Temple. The synagogue may thus be considered a </a:t>
            </a:r>
            <a:r>
              <a:rPr lang="en-US" sz="2800" b="1" i="1" dirty="0" err="1">
                <a:solidFill>
                  <a:srgbClr val="FFDA3F"/>
                </a:solidFill>
                <a:cs typeface="Arial" panose="020B0604020202020204" pitchFamily="34" charset="0"/>
              </a:rPr>
              <a:t>Pharasaic</a:t>
            </a:r>
            <a:r>
              <a:rPr lang="en-US" sz="2800" b="1" i="1" dirty="0">
                <a:solidFill>
                  <a:srgbClr val="FFDA3F"/>
                </a:solidFill>
                <a:cs typeface="Arial" panose="020B0604020202020204" pitchFamily="34" charset="0"/>
              </a:rPr>
              <a:t> institution, since the Pharisees developed it, raised it to high eminence, and gave it a central place in Jewish religious life.”     </a:t>
            </a:r>
            <a:r>
              <a:rPr lang="en-US" sz="2800" i="1" dirty="0">
                <a:solidFill>
                  <a:srgbClr val="FFDA3F"/>
                </a:solidFill>
                <a:cs typeface="Arial" panose="020B0604020202020204" pitchFamily="34" charset="0"/>
              </a:rPr>
              <a:t>                   </a:t>
            </a:r>
            <a:r>
              <a:rPr lang="en-US" dirty="0">
                <a:solidFill>
                  <a:schemeClr val="accent4">
                    <a:lumMod val="60000"/>
                    <a:lumOff val="40000"/>
                  </a:schemeClr>
                </a:solidFill>
                <a:cs typeface="Arial" panose="020B0604020202020204" pitchFamily="34" charset="0"/>
              </a:rPr>
              <a:t>(Encyclopedia Britannica, </a:t>
            </a:r>
            <a:r>
              <a:rPr lang="en-US" i="1" dirty="0">
                <a:solidFill>
                  <a:schemeClr val="accent4">
                    <a:lumMod val="60000"/>
                    <a:lumOff val="40000"/>
                  </a:schemeClr>
                </a:solidFill>
                <a:cs typeface="Arial" panose="020B0604020202020204" pitchFamily="34" charset="0"/>
              </a:rPr>
              <a:t>Pharisee</a:t>
            </a:r>
            <a:r>
              <a:rPr lang="en-US" dirty="0">
                <a:solidFill>
                  <a:schemeClr val="accent4">
                    <a:lumMod val="60000"/>
                    <a:lumOff val="40000"/>
                  </a:schemeClr>
                </a:solidFill>
                <a:cs typeface="Arial" panose="020B0604020202020204" pitchFamily="34" charset="0"/>
              </a:rPr>
              <a:t>)</a:t>
            </a:r>
          </a:p>
          <a:p>
            <a:pPr marL="1371600" lvl="3" indent="-457200"/>
            <a:endParaRPr lang="en-US" sz="2600" dirty="0">
              <a:solidFill>
                <a:schemeClr val="accent4">
                  <a:lumMod val="20000"/>
                  <a:lumOff val="80000"/>
                </a:schemeClr>
              </a:solidFill>
              <a:latin typeface="Arial" panose="020B0604020202020204" pitchFamily="34" charset="0"/>
              <a:cs typeface="Arial" panose="020B0604020202020204" pitchFamily="34" charset="0"/>
            </a:endParaRPr>
          </a:p>
          <a:p>
            <a:pPr marL="457200" lvl="1" indent="-457200"/>
            <a:endParaRPr lang="en-US" sz="2800" dirty="0">
              <a:solidFill>
                <a:schemeClr val="accent4">
                  <a:lumMod val="20000"/>
                  <a:lumOff val="80000"/>
                </a:schemeClr>
              </a:solidFill>
              <a:latin typeface="Arial" panose="020B0604020202020204" pitchFamily="34" charset="0"/>
              <a:cs typeface="Arial" panose="020B0604020202020204" pitchFamily="34" charset="0"/>
            </a:endParaRPr>
          </a:p>
          <a:p>
            <a:endParaRPr lang="en-US" sz="3200" dirty="0">
              <a:solidFill>
                <a:schemeClr val="accent4">
                  <a:lumMod val="20000"/>
                  <a:lumOff val="80000"/>
                </a:schemeClr>
              </a:solidFill>
            </a:endParaRPr>
          </a:p>
          <a:p>
            <a:pPr lvl="1"/>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227233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0603" y="0"/>
            <a:ext cx="11348387" cy="1089034"/>
          </a:xfrm>
        </p:spPr>
        <p:txBody>
          <a:bodyPr>
            <a:normAutofit/>
          </a:bodyPr>
          <a:lstStyle/>
          <a:p>
            <a:r>
              <a:rPr lang="en-US" b="1"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Sadducees</a:t>
            </a:r>
            <a:endParaRPr lang="en-US"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sp>
        <p:nvSpPr>
          <p:cNvPr id="3" name="Content Placeholder 2"/>
          <p:cNvSpPr>
            <a:spLocks noGrp="1"/>
          </p:cNvSpPr>
          <p:nvPr>
            <p:ph idx="1"/>
          </p:nvPr>
        </p:nvSpPr>
        <p:spPr>
          <a:xfrm>
            <a:off x="240602" y="832514"/>
            <a:ext cx="11844305" cy="6025486"/>
          </a:xfrm>
        </p:spPr>
        <p:txBody>
          <a:bodyPr>
            <a:normAutofit/>
          </a:bodyPr>
          <a:lstStyle/>
          <a:p>
            <a:pPr marL="231775" lvl="1" indent="-231775"/>
            <a:r>
              <a:rPr lang="en-US" sz="3200" dirty="0">
                <a:solidFill>
                  <a:schemeClr val="bg1"/>
                </a:solidFill>
                <a:cs typeface="Arial" panose="020B0604020202020204" pitchFamily="34" charset="0"/>
              </a:rPr>
              <a:t>Their name is derived from the sons of </a:t>
            </a:r>
            <a:r>
              <a:rPr lang="en-US" sz="3200" dirty="0" err="1">
                <a:solidFill>
                  <a:schemeClr val="bg1"/>
                </a:solidFill>
                <a:cs typeface="Arial" panose="020B0604020202020204" pitchFamily="34" charset="0"/>
              </a:rPr>
              <a:t>Zadok</a:t>
            </a:r>
            <a:r>
              <a:rPr lang="en-US" sz="3200" dirty="0">
                <a:solidFill>
                  <a:schemeClr val="bg1"/>
                </a:solidFill>
                <a:cs typeface="Arial" panose="020B0604020202020204" pitchFamily="34" charset="0"/>
              </a:rPr>
              <a:t>, priest in David’s time.</a:t>
            </a:r>
          </a:p>
          <a:p>
            <a:pPr marL="231775" lvl="1" indent="-231775"/>
            <a:r>
              <a:rPr lang="en-US" sz="3200" dirty="0">
                <a:solidFill>
                  <a:schemeClr val="bg1"/>
                </a:solidFill>
                <a:cs typeface="Arial" panose="020B0604020202020204" pitchFamily="34" charset="0"/>
              </a:rPr>
              <a:t>They were a </a:t>
            </a:r>
            <a:r>
              <a:rPr lang="en-US" sz="3200" b="1" dirty="0">
                <a:solidFill>
                  <a:schemeClr val="accent4">
                    <a:lumMod val="60000"/>
                    <a:lumOff val="40000"/>
                  </a:schemeClr>
                </a:solidFill>
                <a:cs typeface="Arial" panose="020B0604020202020204" pitchFamily="34" charset="0"/>
              </a:rPr>
              <a:t>smaller group </a:t>
            </a:r>
            <a:r>
              <a:rPr lang="en-US" sz="3200" dirty="0">
                <a:solidFill>
                  <a:schemeClr val="bg1"/>
                </a:solidFill>
                <a:cs typeface="Arial" panose="020B0604020202020204" pitchFamily="34" charset="0"/>
              </a:rPr>
              <a:t>than the Pharisees, but they wielded more political power because </a:t>
            </a:r>
            <a:r>
              <a:rPr lang="en-US" sz="3200" b="1" dirty="0">
                <a:solidFill>
                  <a:schemeClr val="accent4">
                    <a:lumMod val="60000"/>
                    <a:lumOff val="40000"/>
                  </a:schemeClr>
                </a:solidFill>
                <a:cs typeface="Arial" panose="020B0604020202020204" pitchFamily="34" charset="0"/>
              </a:rPr>
              <a:t>they controlled the priesthood </a:t>
            </a:r>
            <a:r>
              <a:rPr lang="en-US" sz="3200" dirty="0">
                <a:solidFill>
                  <a:schemeClr val="bg1"/>
                </a:solidFill>
                <a:cs typeface="Arial" panose="020B0604020202020204" pitchFamily="34" charset="0"/>
              </a:rPr>
              <a:t>and were </a:t>
            </a:r>
            <a:r>
              <a:rPr lang="en-US" sz="3200" b="1" dirty="0">
                <a:solidFill>
                  <a:schemeClr val="accent4">
                    <a:lumMod val="60000"/>
                    <a:lumOff val="40000"/>
                  </a:schemeClr>
                </a:solidFill>
                <a:cs typeface="Arial" panose="020B0604020202020204" pitchFamily="34" charset="0"/>
              </a:rPr>
              <a:t>willing to compromise with their Greco-Roman overlords.</a:t>
            </a:r>
          </a:p>
          <a:p>
            <a:pPr marL="688975" lvl="2" indent="-231775"/>
            <a:r>
              <a:rPr lang="en-US" sz="3000" dirty="0">
                <a:solidFill>
                  <a:srgbClr val="FFFF00"/>
                </a:solidFill>
                <a:cs typeface="Arial" panose="020B0604020202020204" pitchFamily="34" charset="0"/>
              </a:rPr>
              <a:t>They believed that only the Torah (books of Moses) were authoritative.</a:t>
            </a:r>
          </a:p>
          <a:p>
            <a:pPr marL="688975" lvl="2" indent="-231775"/>
            <a:r>
              <a:rPr lang="en-US" sz="3000" dirty="0">
                <a:solidFill>
                  <a:srgbClr val="FFFF00"/>
                </a:solidFill>
                <a:cs typeface="Arial" panose="020B0604020202020204" pitchFamily="34" charset="0"/>
              </a:rPr>
              <a:t>They denied the existence of angels, spirits, afterlife, etc.</a:t>
            </a:r>
          </a:p>
          <a:p>
            <a:pPr marL="688975" lvl="2" indent="-231775"/>
            <a:r>
              <a:rPr lang="en-US" sz="3000" dirty="0">
                <a:solidFill>
                  <a:srgbClr val="FFFF00"/>
                </a:solidFill>
                <a:cs typeface="Arial" panose="020B0604020202020204" pitchFamily="34" charset="0"/>
              </a:rPr>
              <a:t>Their religion was bound up in the temple, which they controlled.</a:t>
            </a:r>
          </a:p>
          <a:p>
            <a:pPr marL="688975" lvl="2" indent="-231775"/>
            <a:r>
              <a:rPr lang="en-US" sz="3000" dirty="0">
                <a:solidFill>
                  <a:srgbClr val="FFFF00"/>
                </a:solidFill>
                <a:cs typeface="Arial" panose="020B0604020202020204" pitchFamily="34" charset="0"/>
              </a:rPr>
              <a:t>They craved political power.</a:t>
            </a:r>
          </a:p>
          <a:p>
            <a:pPr marL="688975" lvl="2" indent="-231775"/>
            <a:r>
              <a:rPr lang="en-US" sz="3000" dirty="0">
                <a:solidFill>
                  <a:srgbClr val="FFFF00"/>
                </a:solidFill>
                <a:cs typeface="Arial" panose="020B0604020202020204" pitchFamily="34" charset="0"/>
              </a:rPr>
              <a:t>They were </a:t>
            </a:r>
            <a:r>
              <a:rPr lang="en-US" sz="3000" b="1" i="1" dirty="0">
                <a:solidFill>
                  <a:srgbClr val="FFFF00"/>
                </a:solidFill>
                <a:cs typeface="Arial" panose="020B0604020202020204" pitchFamily="34" charset="0"/>
              </a:rPr>
              <a:t>elitists</a:t>
            </a:r>
            <a:r>
              <a:rPr lang="en-US" sz="3000" dirty="0">
                <a:solidFill>
                  <a:srgbClr val="FFFF00"/>
                </a:solidFill>
                <a:cs typeface="Arial" panose="020B0604020202020204" pitchFamily="34" charset="0"/>
              </a:rPr>
              <a:t>, </a:t>
            </a:r>
            <a:r>
              <a:rPr lang="en-US" sz="3000" b="1" i="1" dirty="0">
                <a:solidFill>
                  <a:srgbClr val="FFFF00"/>
                </a:solidFill>
                <a:cs typeface="Arial" panose="020B0604020202020204" pitchFamily="34" charset="0"/>
              </a:rPr>
              <a:t>aristocratic</a:t>
            </a:r>
            <a:r>
              <a:rPr lang="en-US" sz="3000" dirty="0">
                <a:solidFill>
                  <a:srgbClr val="FFFF00"/>
                </a:solidFill>
                <a:cs typeface="Arial" panose="020B0604020202020204" pitchFamily="34" charset="0"/>
              </a:rPr>
              <a:t>, and </a:t>
            </a:r>
            <a:r>
              <a:rPr lang="en-US" sz="3000" b="1" i="1" dirty="0">
                <a:solidFill>
                  <a:srgbClr val="FFFF00"/>
                </a:solidFill>
                <a:cs typeface="Arial" panose="020B0604020202020204" pitchFamily="34" charset="0"/>
              </a:rPr>
              <a:t>religiously liberal</a:t>
            </a:r>
            <a:r>
              <a:rPr lang="en-US" sz="3000" dirty="0">
                <a:solidFill>
                  <a:srgbClr val="FFFF00"/>
                </a:solidFill>
                <a:cs typeface="Arial" panose="020B0604020202020204" pitchFamily="34" charset="0"/>
              </a:rPr>
              <a:t>.</a:t>
            </a:r>
          </a:p>
          <a:p>
            <a:pPr marL="0" lvl="1" indent="0" algn="ctr">
              <a:buNone/>
            </a:pPr>
            <a:r>
              <a:rPr lang="en-US" sz="3000" b="1" i="1" dirty="0">
                <a:solidFill>
                  <a:schemeClr val="bg1"/>
                </a:solidFill>
                <a:cs typeface="Arial" panose="020B0604020202020204" pitchFamily="34" charset="0"/>
              </a:rPr>
              <a:t>Jesus was a threat both to the Pharisees’ religious hold on the people and to the Sadducees political power. Both groups were eager to have Him crucified, and that purpose united the two factions in the Sanhedrin.</a:t>
            </a:r>
          </a:p>
          <a:p>
            <a:pPr marL="1371600" lvl="3" indent="-457200"/>
            <a:endParaRPr lang="en-US" sz="2600" dirty="0">
              <a:solidFill>
                <a:schemeClr val="bg1"/>
              </a:solidFill>
              <a:latin typeface="Arial" panose="020B0604020202020204" pitchFamily="34" charset="0"/>
              <a:cs typeface="Arial" panose="020B0604020202020204" pitchFamily="34" charset="0"/>
            </a:endParaRPr>
          </a:p>
          <a:p>
            <a:pPr marL="457200" lvl="1" indent="-457200"/>
            <a:endParaRPr lang="en-US" sz="2800" dirty="0">
              <a:solidFill>
                <a:schemeClr val="accent4">
                  <a:lumMod val="20000"/>
                  <a:lumOff val="80000"/>
                </a:schemeClr>
              </a:solidFill>
              <a:latin typeface="Arial" panose="020B0604020202020204" pitchFamily="34" charset="0"/>
              <a:cs typeface="Arial" panose="020B0604020202020204" pitchFamily="34" charset="0"/>
            </a:endParaRPr>
          </a:p>
          <a:p>
            <a:endParaRPr lang="en-US" sz="3200" dirty="0">
              <a:solidFill>
                <a:schemeClr val="accent4">
                  <a:lumMod val="20000"/>
                  <a:lumOff val="80000"/>
                </a:schemeClr>
              </a:solidFill>
            </a:endParaRPr>
          </a:p>
          <a:p>
            <a:pPr lvl="1"/>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396620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064BC4-E0C0-4B00-8F02-A8CF7852BF9C}"/>
              </a:ext>
            </a:extLst>
          </p:cNvPr>
          <p:cNvSpPr txBox="1"/>
          <p:nvPr/>
        </p:nvSpPr>
        <p:spPr>
          <a:xfrm>
            <a:off x="384048" y="936010"/>
            <a:ext cx="11356848" cy="5755422"/>
          </a:xfrm>
          <a:prstGeom prst="rect">
            <a:avLst/>
          </a:prstGeom>
          <a:noFill/>
        </p:spPr>
        <p:txBody>
          <a:bodyPr wrap="square" rtlCol="0">
            <a:spAutoFit/>
          </a:bodyPr>
          <a:lstStyle/>
          <a:p>
            <a:r>
              <a:rPr lang="en-US" sz="2800" b="1" dirty="0">
                <a:solidFill>
                  <a:schemeClr val="bg1"/>
                </a:solidFill>
              </a:rPr>
              <a:t>The High Priesthood melded with civil government and political affairs from the time of the Maccabees onward.  </a:t>
            </a:r>
            <a:r>
              <a:rPr lang="en-US" sz="2800" dirty="0">
                <a:solidFill>
                  <a:schemeClr val="bg1"/>
                </a:solidFill>
              </a:rPr>
              <a:t>Ordination was initially based on Hasmonean lineage, but political considerations also played a major part.</a:t>
            </a:r>
            <a:endParaRPr lang="en-US" sz="2800" dirty="0">
              <a:solidFill>
                <a:schemeClr val="bg1"/>
              </a:solidFill>
              <a:hlinkClick r:id="rId3" tooltip="Hasmonean">
                <a:extLst>
                  <a:ext uri="{A12FA001-AC4F-418D-AE19-62706E023703}">
                    <ahyp:hlinkClr xmlns:ahyp="http://schemas.microsoft.com/office/drawing/2018/hyperlinkcolor" val="tx"/>
                  </a:ext>
                </a:extLst>
              </a:hlinkClick>
            </a:endParaRPr>
          </a:p>
          <a:p>
            <a:pPr marL="238125" indent="-238125"/>
            <a:r>
              <a:rPr lang="en-US" sz="3200" b="1" u="sng" dirty="0">
                <a:solidFill>
                  <a:schemeClr val="accent4">
                    <a:lumMod val="60000"/>
                    <a:lumOff val="40000"/>
                  </a:schemeClr>
                </a:solidFill>
              </a:rPr>
              <a:t>The Hasmonean Dynasty</a:t>
            </a:r>
          </a:p>
          <a:p>
            <a:pPr marL="238125" indent="-238125">
              <a:buFont typeface="Arial" panose="020B0604020202020204" pitchFamily="34" charset="0"/>
              <a:buChar char="•"/>
            </a:pPr>
            <a:r>
              <a:rPr lang="en-US" sz="2800" dirty="0">
                <a:solidFill>
                  <a:schemeClr val="bg1"/>
                </a:solidFill>
                <a:hlinkClick r:id="rId4" tooltip="Jonathan Apphus">
                  <a:extLst>
                    <a:ext uri="{A12FA001-AC4F-418D-AE19-62706E023703}">
                      <ahyp:hlinkClr xmlns:ahyp="http://schemas.microsoft.com/office/drawing/2018/hyperlinkcolor" val="tx"/>
                    </a:ext>
                  </a:extLst>
                </a:hlinkClick>
              </a:rPr>
              <a:t>Jonathan </a:t>
            </a:r>
            <a:r>
              <a:rPr lang="en-US" sz="2800" dirty="0" err="1">
                <a:solidFill>
                  <a:schemeClr val="bg1"/>
                </a:solidFill>
                <a:hlinkClick r:id="rId4" tooltip="Jonathan Apphus">
                  <a:extLst>
                    <a:ext uri="{A12FA001-AC4F-418D-AE19-62706E023703}">
                      <ahyp:hlinkClr xmlns:ahyp="http://schemas.microsoft.com/office/drawing/2018/hyperlinkcolor" val="tx"/>
                    </a:ext>
                  </a:extLst>
                </a:hlinkClick>
              </a:rPr>
              <a:t>Apphus</a:t>
            </a:r>
            <a:r>
              <a:rPr lang="en-US" sz="2800" dirty="0">
                <a:solidFill>
                  <a:schemeClr val="bg1"/>
                </a:solidFill>
              </a:rPr>
              <a:t>, 153-143 BC</a:t>
            </a:r>
          </a:p>
          <a:p>
            <a:pPr marL="238125" indent="-238125">
              <a:buFont typeface="Arial" panose="020B0604020202020204" pitchFamily="34" charset="0"/>
              <a:buChar char="•"/>
            </a:pPr>
            <a:r>
              <a:rPr lang="en-US" sz="2800" dirty="0">
                <a:solidFill>
                  <a:schemeClr val="bg1"/>
                </a:solidFill>
                <a:hlinkClick r:id="rId5" tooltip="Simon Thassi">
                  <a:extLst>
                    <a:ext uri="{A12FA001-AC4F-418D-AE19-62706E023703}">
                      <ahyp:hlinkClr xmlns:ahyp="http://schemas.microsoft.com/office/drawing/2018/hyperlinkcolor" val="tx"/>
                    </a:ext>
                  </a:extLst>
                </a:hlinkClick>
              </a:rPr>
              <a:t>Simon </a:t>
            </a:r>
            <a:r>
              <a:rPr lang="en-US" sz="2800" dirty="0" err="1">
                <a:solidFill>
                  <a:schemeClr val="bg1"/>
                </a:solidFill>
                <a:hlinkClick r:id="rId5" tooltip="Simon Thassi">
                  <a:extLst>
                    <a:ext uri="{A12FA001-AC4F-418D-AE19-62706E023703}">
                      <ahyp:hlinkClr xmlns:ahyp="http://schemas.microsoft.com/office/drawing/2018/hyperlinkcolor" val="tx"/>
                    </a:ext>
                  </a:extLst>
                </a:hlinkClick>
              </a:rPr>
              <a:t>Thassi</a:t>
            </a:r>
            <a:r>
              <a:rPr lang="en-US" sz="2800" dirty="0">
                <a:solidFill>
                  <a:schemeClr val="bg1"/>
                </a:solidFill>
              </a:rPr>
              <a:t>, brother of Jonathan </a:t>
            </a:r>
            <a:r>
              <a:rPr lang="en-US" sz="2800" dirty="0" err="1">
                <a:solidFill>
                  <a:schemeClr val="bg1"/>
                </a:solidFill>
              </a:rPr>
              <a:t>Apphus</a:t>
            </a:r>
            <a:r>
              <a:rPr lang="en-US" sz="2800" dirty="0">
                <a:solidFill>
                  <a:schemeClr val="bg1"/>
                </a:solidFill>
              </a:rPr>
              <a:t>, 142-134 BC</a:t>
            </a:r>
          </a:p>
          <a:p>
            <a:pPr marL="238125" indent="-238125">
              <a:buFont typeface="Arial" panose="020B0604020202020204" pitchFamily="34" charset="0"/>
              <a:buChar char="•"/>
            </a:pPr>
            <a:r>
              <a:rPr lang="en-US" sz="2800" dirty="0">
                <a:solidFill>
                  <a:schemeClr val="bg1"/>
                </a:solidFill>
                <a:hlinkClick r:id="rId6" tooltip="John Hyrcanus I">
                  <a:extLst>
                    <a:ext uri="{A12FA001-AC4F-418D-AE19-62706E023703}">
                      <ahyp:hlinkClr xmlns:ahyp="http://schemas.microsoft.com/office/drawing/2018/hyperlinkcolor" val="tx"/>
                    </a:ext>
                  </a:extLst>
                </a:hlinkClick>
              </a:rPr>
              <a:t>John Hyrcanus I</a:t>
            </a:r>
            <a:r>
              <a:rPr lang="en-US" sz="2800" dirty="0">
                <a:solidFill>
                  <a:schemeClr val="bg1"/>
                </a:solidFill>
              </a:rPr>
              <a:t>, son of Simeon </a:t>
            </a:r>
            <a:r>
              <a:rPr lang="en-US" sz="2800" dirty="0" err="1">
                <a:solidFill>
                  <a:schemeClr val="bg1"/>
                </a:solidFill>
              </a:rPr>
              <a:t>Tassi</a:t>
            </a:r>
            <a:r>
              <a:rPr lang="en-US" sz="2800" dirty="0">
                <a:solidFill>
                  <a:schemeClr val="bg1"/>
                </a:solidFill>
              </a:rPr>
              <a:t>, 134-104 BC</a:t>
            </a:r>
          </a:p>
          <a:p>
            <a:pPr marL="238125" indent="-238125">
              <a:buFont typeface="Arial" panose="020B0604020202020204" pitchFamily="34" charset="0"/>
              <a:buChar char="•"/>
            </a:pPr>
            <a:r>
              <a:rPr lang="en-US" sz="2800" dirty="0" err="1">
                <a:solidFill>
                  <a:schemeClr val="bg1"/>
                </a:solidFill>
                <a:hlinkClick r:id="rId7" tooltip="Aristobulus I">
                  <a:extLst>
                    <a:ext uri="{A12FA001-AC4F-418D-AE19-62706E023703}">
                      <ahyp:hlinkClr xmlns:ahyp="http://schemas.microsoft.com/office/drawing/2018/hyperlinkcolor" val="tx"/>
                    </a:ext>
                  </a:extLst>
                </a:hlinkClick>
              </a:rPr>
              <a:t>Aristobulus</a:t>
            </a:r>
            <a:r>
              <a:rPr lang="en-US" sz="2800" dirty="0">
                <a:solidFill>
                  <a:schemeClr val="bg1"/>
                </a:solidFill>
                <a:hlinkClick r:id="rId7" tooltip="Aristobulus I">
                  <a:extLst>
                    <a:ext uri="{A12FA001-AC4F-418D-AE19-62706E023703}">
                      <ahyp:hlinkClr xmlns:ahyp="http://schemas.microsoft.com/office/drawing/2018/hyperlinkcolor" val="tx"/>
                    </a:ext>
                  </a:extLst>
                </a:hlinkClick>
              </a:rPr>
              <a:t> I</a:t>
            </a:r>
            <a:r>
              <a:rPr lang="en-US" sz="2800" dirty="0">
                <a:solidFill>
                  <a:schemeClr val="bg1"/>
                </a:solidFill>
              </a:rPr>
              <a:t>, son of John Hyrcanus, 104-103 BC</a:t>
            </a:r>
          </a:p>
          <a:p>
            <a:pPr marL="238125" indent="-238125">
              <a:buFont typeface="Arial" panose="020B0604020202020204" pitchFamily="34" charset="0"/>
              <a:buChar char="•"/>
            </a:pPr>
            <a:r>
              <a:rPr lang="en-US" sz="2800" dirty="0">
                <a:solidFill>
                  <a:schemeClr val="bg1"/>
                </a:solidFill>
                <a:hlinkClick r:id="rId8" tooltip="Alexander Jannaeus">
                  <a:extLst>
                    <a:ext uri="{A12FA001-AC4F-418D-AE19-62706E023703}">
                      <ahyp:hlinkClr xmlns:ahyp="http://schemas.microsoft.com/office/drawing/2018/hyperlinkcolor" val="tx"/>
                    </a:ext>
                  </a:extLst>
                </a:hlinkClick>
              </a:rPr>
              <a:t>Alexander </a:t>
            </a:r>
            <a:r>
              <a:rPr lang="en-US" sz="2800" dirty="0" err="1">
                <a:solidFill>
                  <a:schemeClr val="bg1"/>
                </a:solidFill>
                <a:hlinkClick r:id="rId8" tooltip="Alexander Jannaeus">
                  <a:extLst>
                    <a:ext uri="{A12FA001-AC4F-418D-AE19-62706E023703}">
                      <ahyp:hlinkClr xmlns:ahyp="http://schemas.microsoft.com/office/drawing/2018/hyperlinkcolor" val="tx"/>
                    </a:ext>
                  </a:extLst>
                </a:hlinkClick>
              </a:rPr>
              <a:t>Jannaeus</a:t>
            </a:r>
            <a:r>
              <a:rPr lang="en-US" sz="2800" dirty="0">
                <a:solidFill>
                  <a:schemeClr val="bg1"/>
                </a:solidFill>
              </a:rPr>
              <a:t>, son of John Hyrcanus, 103-76 BC</a:t>
            </a:r>
          </a:p>
          <a:p>
            <a:pPr marL="238125" indent="-238125">
              <a:buFont typeface="Arial" panose="020B0604020202020204" pitchFamily="34" charset="0"/>
              <a:buChar char="•"/>
            </a:pPr>
            <a:r>
              <a:rPr lang="en-US" sz="2800" dirty="0">
                <a:solidFill>
                  <a:schemeClr val="bg1"/>
                </a:solidFill>
                <a:hlinkClick r:id="rId9" tooltip="John Hyrcanus II">
                  <a:extLst>
                    <a:ext uri="{A12FA001-AC4F-418D-AE19-62706E023703}">
                      <ahyp:hlinkClr xmlns:ahyp="http://schemas.microsoft.com/office/drawing/2018/hyperlinkcolor" val="tx"/>
                    </a:ext>
                  </a:extLst>
                </a:hlinkClick>
              </a:rPr>
              <a:t>John Hyrcanus II</a:t>
            </a:r>
            <a:r>
              <a:rPr lang="en-US" sz="2800" dirty="0">
                <a:solidFill>
                  <a:schemeClr val="bg1"/>
                </a:solidFill>
              </a:rPr>
              <a:t>, son of Alexander </a:t>
            </a:r>
            <a:r>
              <a:rPr lang="en-US" sz="2800" dirty="0" err="1">
                <a:solidFill>
                  <a:schemeClr val="bg1"/>
                </a:solidFill>
              </a:rPr>
              <a:t>Jannaeus</a:t>
            </a:r>
            <a:r>
              <a:rPr lang="en-US" sz="2800" dirty="0">
                <a:solidFill>
                  <a:schemeClr val="bg1"/>
                </a:solidFill>
              </a:rPr>
              <a:t>, 76-66 BC</a:t>
            </a:r>
          </a:p>
          <a:p>
            <a:pPr marL="238125" indent="-238125">
              <a:buFont typeface="Arial" panose="020B0604020202020204" pitchFamily="34" charset="0"/>
              <a:buChar char="•"/>
            </a:pPr>
            <a:r>
              <a:rPr lang="en-US" sz="2800" dirty="0" err="1">
                <a:solidFill>
                  <a:schemeClr val="bg1"/>
                </a:solidFill>
                <a:hlinkClick r:id="rId10" tooltip="Aristobulus II">
                  <a:extLst>
                    <a:ext uri="{A12FA001-AC4F-418D-AE19-62706E023703}">
                      <ahyp:hlinkClr xmlns:ahyp="http://schemas.microsoft.com/office/drawing/2018/hyperlinkcolor" val="tx"/>
                    </a:ext>
                  </a:extLst>
                </a:hlinkClick>
              </a:rPr>
              <a:t>Aristobulus</a:t>
            </a:r>
            <a:r>
              <a:rPr lang="en-US" sz="2800" dirty="0">
                <a:solidFill>
                  <a:schemeClr val="bg1"/>
                </a:solidFill>
                <a:hlinkClick r:id="rId10" tooltip="Aristobulus II">
                  <a:extLst>
                    <a:ext uri="{A12FA001-AC4F-418D-AE19-62706E023703}">
                      <ahyp:hlinkClr xmlns:ahyp="http://schemas.microsoft.com/office/drawing/2018/hyperlinkcolor" val="tx"/>
                    </a:ext>
                  </a:extLst>
                </a:hlinkClick>
              </a:rPr>
              <a:t> II</a:t>
            </a:r>
            <a:r>
              <a:rPr lang="en-US" sz="2800" dirty="0">
                <a:solidFill>
                  <a:schemeClr val="bg1"/>
                </a:solidFill>
              </a:rPr>
              <a:t>, son of Alexander </a:t>
            </a:r>
            <a:r>
              <a:rPr lang="en-US" sz="2800" dirty="0" err="1">
                <a:solidFill>
                  <a:schemeClr val="bg1"/>
                </a:solidFill>
              </a:rPr>
              <a:t>Jannaeus</a:t>
            </a:r>
            <a:r>
              <a:rPr lang="en-US" sz="2800" dirty="0">
                <a:solidFill>
                  <a:schemeClr val="bg1"/>
                </a:solidFill>
              </a:rPr>
              <a:t>, 66-63 BC</a:t>
            </a:r>
          </a:p>
          <a:p>
            <a:pPr marL="238125" indent="-238125">
              <a:buFont typeface="Arial" panose="020B0604020202020204" pitchFamily="34" charset="0"/>
              <a:buChar char="•"/>
            </a:pPr>
            <a:r>
              <a:rPr lang="en-US" sz="2800" dirty="0">
                <a:solidFill>
                  <a:schemeClr val="bg1"/>
                </a:solidFill>
                <a:hlinkClick r:id="rId11" tooltip="Hyrcanus II">
                  <a:extLst>
                    <a:ext uri="{A12FA001-AC4F-418D-AE19-62706E023703}">
                      <ahyp:hlinkClr xmlns:ahyp="http://schemas.microsoft.com/office/drawing/2018/hyperlinkcolor" val="tx"/>
                    </a:ext>
                  </a:extLst>
                </a:hlinkClick>
              </a:rPr>
              <a:t>Hyrcanus II</a:t>
            </a:r>
            <a:r>
              <a:rPr lang="en-US" sz="2800" dirty="0">
                <a:solidFill>
                  <a:schemeClr val="bg1"/>
                </a:solidFill>
              </a:rPr>
              <a:t> (restored), 63-40 BC</a:t>
            </a:r>
          </a:p>
          <a:p>
            <a:pPr marL="238125" indent="-238125">
              <a:buFont typeface="Arial" panose="020B0604020202020204" pitchFamily="34" charset="0"/>
              <a:buChar char="•"/>
            </a:pPr>
            <a:r>
              <a:rPr lang="en-US" sz="2800" dirty="0" err="1">
                <a:solidFill>
                  <a:schemeClr val="bg1"/>
                </a:solidFill>
                <a:hlinkClick r:id="rId12" tooltip="Antigonus II Mattathias">
                  <a:extLst>
                    <a:ext uri="{A12FA001-AC4F-418D-AE19-62706E023703}">
                      <ahyp:hlinkClr xmlns:ahyp="http://schemas.microsoft.com/office/drawing/2018/hyperlinkcolor" val="tx"/>
                    </a:ext>
                  </a:extLst>
                </a:hlinkClick>
              </a:rPr>
              <a:t>Antigonus</a:t>
            </a:r>
            <a:r>
              <a:rPr lang="en-US" sz="2800" dirty="0">
                <a:solidFill>
                  <a:schemeClr val="bg1"/>
                </a:solidFill>
              </a:rPr>
              <a:t>, son of </a:t>
            </a:r>
            <a:r>
              <a:rPr lang="en-US" sz="2800" dirty="0" err="1">
                <a:solidFill>
                  <a:schemeClr val="bg1"/>
                </a:solidFill>
              </a:rPr>
              <a:t>Aristobulus</a:t>
            </a:r>
            <a:r>
              <a:rPr lang="en-US" sz="2800" dirty="0">
                <a:solidFill>
                  <a:schemeClr val="bg1"/>
                </a:solidFill>
              </a:rPr>
              <a:t> II, 40-</a:t>
            </a:r>
            <a:r>
              <a:rPr lang="en-US" sz="2800" b="1" dirty="0">
                <a:solidFill>
                  <a:schemeClr val="accent4">
                    <a:lumMod val="60000"/>
                    <a:lumOff val="40000"/>
                  </a:schemeClr>
                </a:solidFill>
              </a:rPr>
              <a:t>37 </a:t>
            </a:r>
            <a:r>
              <a:rPr lang="en-US" sz="2800" dirty="0">
                <a:solidFill>
                  <a:schemeClr val="bg1"/>
                </a:solidFill>
              </a:rPr>
              <a:t>BC</a:t>
            </a:r>
            <a:endParaRPr lang="en-US" sz="2400" dirty="0">
              <a:solidFill>
                <a:schemeClr val="bg1"/>
              </a:solidFill>
            </a:endParaRPr>
          </a:p>
        </p:txBody>
      </p:sp>
      <p:sp>
        <p:nvSpPr>
          <p:cNvPr id="7" name="TextBox 6">
            <a:extLst>
              <a:ext uri="{FF2B5EF4-FFF2-40B4-BE49-F238E27FC236}">
                <a16:creationId xmlns:a16="http://schemas.microsoft.com/office/drawing/2014/main" id="{8B953FA8-E5A4-49B4-9BD5-6D7182B7E6E7}"/>
              </a:ext>
            </a:extLst>
          </p:cNvPr>
          <p:cNvSpPr txBox="1"/>
          <p:nvPr/>
        </p:nvSpPr>
        <p:spPr>
          <a:xfrm>
            <a:off x="0" y="159782"/>
            <a:ext cx="3511296"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High Priests</a:t>
            </a:r>
          </a:p>
        </p:txBody>
      </p:sp>
    </p:spTree>
    <p:extLst>
      <p:ext uri="{BB962C8B-B14F-4D97-AF65-F5344CB8AC3E}">
        <p14:creationId xmlns:p14="http://schemas.microsoft.com/office/powerpoint/2010/main" val="276963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5AD327-A586-47D5-8651-A0742442D054}"/>
              </a:ext>
            </a:extLst>
          </p:cNvPr>
          <p:cNvSpPr txBox="1"/>
          <p:nvPr/>
        </p:nvSpPr>
        <p:spPr>
          <a:xfrm>
            <a:off x="206502" y="631198"/>
            <a:ext cx="6377178" cy="6524863"/>
          </a:xfrm>
          <a:prstGeom prst="rect">
            <a:avLst/>
          </a:prstGeom>
          <a:noFill/>
        </p:spPr>
        <p:txBody>
          <a:bodyPr wrap="square" rtlCol="0">
            <a:spAutoFit/>
          </a:bodyPr>
          <a:lstStyle/>
          <a:p>
            <a:pPr algn="ctr">
              <a:lnSpc>
                <a:spcPct val="90000"/>
              </a:lnSpc>
            </a:pPr>
            <a:r>
              <a:rPr lang="en-US" sz="3200" b="1" dirty="0">
                <a:solidFill>
                  <a:schemeClr val="accent4">
                    <a:lumMod val="60000"/>
                    <a:lumOff val="40000"/>
                  </a:schemeClr>
                </a:solidFill>
              </a:rPr>
              <a:t>Under Roman Rule, the High priest served at the pleasure of the ruling Herod or the Roman Governor</a:t>
            </a:r>
          </a:p>
          <a:p>
            <a:pPr marL="165100" indent="-165100">
              <a:buFont typeface="Arial" panose="020B0604020202020204" pitchFamily="34" charset="0"/>
              <a:buChar char="•"/>
            </a:pPr>
            <a:r>
              <a:rPr lang="en-US" sz="2000" dirty="0" err="1">
                <a:solidFill>
                  <a:schemeClr val="bg1"/>
                </a:solidFill>
                <a:hlinkClick r:id="rId3" tooltip="Ananelus">
                  <a:extLst>
                    <a:ext uri="{A12FA001-AC4F-418D-AE19-62706E023703}">
                      <ahyp:hlinkClr xmlns:ahyp="http://schemas.microsoft.com/office/drawing/2018/hyperlinkcolor" val="tx"/>
                    </a:ext>
                  </a:extLst>
                </a:hlinkClick>
              </a:rPr>
              <a:t>Ananelus</a:t>
            </a:r>
            <a:r>
              <a:rPr lang="en-US" sz="2000" dirty="0">
                <a:solidFill>
                  <a:schemeClr val="bg1"/>
                </a:solidFill>
              </a:rPr>
              <a:t>, 37-36 BC</a:t>
            </a:r>
          </a:p>
          <a:p>
            <a:pPr marL="165100" indent="-165100">
              <a:buFont typeface="Arial" panose="020B0604020202020204" pitchFamily="34" charset="0"/>
              <a:buChar char="•"/>
            </a:pPr>
            <a:r>
              <a:rPr lang="en-US" sz="2000" dirty="0" err="1">
                <a:solidFill>
                  <a:schemeClr val="bg1"/>
                </a:solidFill>
                <a:hlinkClick r:id="rId4" tooltip="Aristobulus III of Judea">
                  <a:extLst>
                    <a:ext uri="{A12FA001-AC4F-418D-AE19-62706E023703}">
                      <ahyp:hlinkClr xmlns:ahyp="http://schemas.microsoft.com/office/drawing/2018/hyperlinkcolor" val="tx"/>
                    </a:ext>
                  </a:extLst>
                </a:hlinkClick>
              </a:rPr>
              <a:t>Aristobulus</a:t>
            </a:r>
            <a:r>
              <a:rPr lang="en-US" sz="2000" dirty="0">
                <a:solidFill>
                  <a:schemeClr val="bg1"/>
                </a:solidFill>
                <a:hlinkClick r:id="rId4" tooltip="Aristobulus III of Judea">
                  <a:extLst>
                    <a:ext uri="{A12FA001-AC4F-418D-AE19-62706E023703}">
                      <ahyp:hlinkClr xmlns:ahyp="http://schemas.microsoft.com/office/drawing/2018/hyperlinkcolor" val="tx"/>
                    </a:ext>
                  </a:extLst>
                </a:hlinkClick>
              </a:rPr>
              <a:t> III</a:t>
            </a:r>
            <a:r>
              <a:rPr lang="en-US" sz="2000" dirty="0">
                <a:solidFill>
                  <a:schemeClr val="bg1"/>
                </a:solidFill>
              </a:rPr>
              <a:t>, grandson of </a:t>
            </a:r>
            <a:r>
              <a:rPr lang="en-US" sz="2000" dirty="0" err="1">
                <a:solidFill>
                  <a:schemeClr val="bg1"/>
                </a:solidFill>
              </a:rPr>
              <a:t>Aristobulus</a:t>
            </a:r>
            <a:r>
              <a:rPr lang="en-US" sz="2000" dirty="0">
                <a:solidFill>
                  <a:schemeClr val="bg1"/>
                </a:solidFill>
              </a:rPr>
              <a:t> II &amp; Hyrcanus II, 36 BC. He was the last of the Hasmoneans; brother of Herod's second wife </a:t>
            </a:r>
            <a:r>
              <a:rPr lang="en-US" sz="2000" dirty="0" err="1">
                <a:solidFill>
                  <a:schemeClr val="bg1"/>
                </a:solidFill>
                <a:hlinkClick r:id="rId5" tooltip="Mariamne I">
                  <a:extLst>
                    <a:ext uri="{A12FA001-AC4F-418D-AE19-62706E023703}">
                      <ahyp:hlinkClr xmlns:ahyp="http://schemas.microsoft.com/office/drawing/2018/hyperlinkcolor" val="tx"/>
                    </a:ext>
                  </a:extLst>
                </a:hlinkClick>
              </a:rPr>
              <a:t>Mariamne</a:t>
            </a:r>
            <a:r>
              <a:rPr lang="en-US" sz="2000" dirty="0">
                <a:solidFill>
                  <a:schemeClr val="bg1"/>
                </a:solidFill>
                <a:hlinkClick r:id="rId5" tooltip="Mariamne I">
                  <a:extLst>
                    <a:ext uri="{A12FA001-AC4F-418D-AE19-62706E023703}">
                      <ahyp:hlinkClr xmlns:ahyp="http://schemas.microsoft.com/office/drawing/2018/hyperlinkcolor" val="tx"/>
                    </a:ext>
                  </a:extLst>
                </a:hlinkClick>
              </a:rPr>
              <a:t> I</a:t>
            </a:r>
            <a:r>
              <a:rPr lang="en-US" sz="2000" dirty="0">
                <a:solidFill>
                  <a:schemeClr val="bg1"/>
                </a:solidFill>
              </a:rPr>
              <a:t>.</a:t>
            </a:r>
          </a:p>
          <a:p>
            <a:pPr marL="165100" indent="-165100">
              <a:buFont typeface="Arial" panose="020B0604020202020204" pitchFamily="34" charset="0"/>
              <a:buChar char="•"/>
            </a:pPr>
            <a:r>
              <a:rPr lang="en-US" sz="2000" dirty="0" err="1">
                <a:solidFill>
                  <a:schemeClr val="bg1"/>
                </a:solidFill>
                <a:hlinkClick r:id="rId3" tooltip="Ananelus">
                  <a:extLst>
                    <a:ext uri="{A12FA001-AC4F-418D-AE19-62706E023703}">
                      <ahyp:hlinkClr xmlns:ahyp="http://schemas.microsoft.com/office/drawing/2018/hyperlinkcolor" val="tx"/>
                    </a:ext>
                  </a:extLst>
                </a:hlinkClick>
              </a:rPr>
              <a:t>Ananelus</a:t>
            </a:r>
            <a:r>
              <a:rPr lang="en-US" sz="2000" dirty="0">
                <a:solidFill>
                  <a:schemeClr val="bg1"/>
                </a:solidFill>
              </a:rPr>
              <a:t> (restored), 36-30 BC</a:t>
            </a:r>
          </a:p>
          <a:p>
            <a:pPr marL="165100" indent="-165100">
              <a:buFont typeface="Arial" panose="020B0604020202020204" pitchFamily="34" charset="0"/>
              <a:buChar char="•"/>
            </a:pPr>
            <a:r>
              <a:rPr lang="en-US" sz="2000" dirty="0">
                <a:solidFill>
                  <a:schemeClr val="bg1"/>
                </a:solidFill>
                <a:hlinkClick r:id="rId6" tooltip="Jesus, son of Fabus">
                  <a:extLst>
                    <a:ext uri="{A12FA001-AC4F-418D-AE19-62706E023703}">
                      <ahyp:hlinkClr xmlns:ahyp="http://schemas.microsoft.com/office/drawing/2018/hyperlinkcolor" val="tx"/>
                    </a:ext>
                  </a:extLst>
                </a:hlinkClick>
              </a:rPr>
              <a:t>Joshua ben </a:t>
            </a:r>
            <a:r>
              <a:rPr lang="en-US" sz="2000" dirty="0" err="1">
                <a:solidFill>
                  <a:schemeClr val="bg1"/>
                </a:solidFill>
                <a:hlinkClick r:id="rId6" tooltip="Jesus, son of Fabus">
                  <a:extLst>
                    <a:ext uri="{A12FA001-AC4F-418D-AE19-62706E023703}">
                      <ahyp:hlinkClr xmlns:ahyp="http://schemas.microsoft.com/office/drawing/2018/hyperlinkcolor" val="tx"/>
                    </a:ext>
                  </a:extLst>
                </a:hlinkClick>
              </a:rPr>
              <a:t>Fabus</a:t>
            </a:r>
            <a:r>
              <a:rPr lang="en-US" sz="2000" dirty="0">
                <a:solidFill>
                  <a:schemeClr val="bg1"/>
                </a:solidFill>
              </a:rPr>
              <a:t>, 30-23 BC</a:t>
            </a:r>
          </a:p>
          <a:p>
            <a:pPr marL="165100" indent="-165100">
              <a:buFont typeface="Arial" panose="020B0604020202020204" pitchFamily="34" charset="0"/>
              <a:buChar char="•"/>
            </a:pPr>
            <a:r>
              <a:rPr lang="en-US" sz="2000" dirty="0">
                <a:solidFill>
                  <a:schemeClr val="bg1"/>
                </a:solidFill>
                <a:hlinkClick r:id="rId7" tooltip="Simon son of Boethus">
                  <a:extLst>
                    <a:ext uri="{A12FA001-AC4F-418D-AE19-62706E023703}">
                      <ahyp:hlinkClr xmlns:ahyp="http://schemas.microsoft.com/office/drawing/2018/hyperlinkcolor" val="tx"/>
                    </a:ext>
                  </a:extLst>
                </a:hlinkClick>
              </a:rPr>
              <a:t>Simon ben </a:t>
            </a:r>
            <a:r>
              <a:rPr lang="en-US" sz="2000" dirty="0" err="1">
                <a:solidFill>
                  <a:schemeClr val="bg1"/>
                </a:solidFill>
                <a:hlinkClick r:id="rId7" tooltip="Simon son of Boethus">
                  <a:extLst>
                    <a:ext uri="{A12FA001-AC4F-418D-AE19-62706E023703}">
                      <ahyp:hlinkClr xmlns:ahyp="http://schemas.microsoft.com/office/drawing/2018/hyperlinkcolor" val="tx"/>
                    </a:ext>
                  </a:extLst>
                </a:hlinkClick>
              </a:rPr>
              <a:t>Boethus</a:t>
            </a:r>
            <a:r>
              <a:rPr lang="en-US" sz="2000" dirty="0">
                <a:solidFill>
                  <a:schemeClr val="bg1"/>
                </a:solidFill>
              </a:rPr>
              <a:t>, 23-5 BC (his daughter </a:t>
            </a:r>
            <a:r>
              <a:rPr lang="en-US" sz="2000" dirty="0" err="1">
                <a:solidFill>
                  <a:schemeClr val="bg1"/>
                </a:solidFill>
                <a:hlinkClick r:id="rId8" tooltip="Mariamne (third wife of Herod)">
                  <a:extLst>
                    <a:ext uri="{A12FA001-AC4F-418D-AE19-62706E023703}">
                      <ahyp:hlinkClr xmlns:ahyp="http://schemas.microsoft.com/office/drawing/2018/hyperlinkcolor" val="tx"/>
                    </a:ext>
                  </a:extLst>
                </a:hlinkClick>
              </a:rPr>
              <a:t>Mariamne</a:t>
            </a:r>
            <a:r>
              <a:rPr lang="en-US" sz="2000" dirty="0">
                <a:solidFill>
                  <a:schemeClr val="bg1"/>
                </a:solidFill>
                <a:hlinkClick r:id="rId8" tooltip="Mariamne (third wife of Herod)">
                  <a:extLst>
                    <a:ext uri="{A12FA001-AC4F-418D-AE19-62706E023703}">
                      <ahyp:hlinkClr xmlns:ahyp="http://schemas.microsoft.com/office/drawing/2018/hyperlinkcolor" val="tx"/>
                    </a:ext>
                  </a:extLst>
                </a:hlinkClick>
              </a:rPr>
              <a:t> II</a:t>
            </a:r>
            <a:r>
              <a:rPr lang="en-US" sz="2000" dirty="0">
                <a:solidFill>
                  <a:schemeClr val="bg1"/>
                </a:solidFill>
              </a:rPr>
              <a:t> was third wife of </a:t>
            </a:r>
            <a:r>
              <a:rPr lang="en-US" sz="2000" dirty="0">
                <a:solidFill>
                  <a:schemeClr val="bg1"/>
                </a:solidFill>
                <a:hlinkClick r:id="rId9" tooltip="Herod the Great">
                  <a:extLst>
                    <a:ext uri="{A12FA001-AC4F-418D-AE19-62706E023703}">
                      <ahyp:hlinkClr xmlns:ahyp="http://schemas.microsoft.com/office/drawing/2018/hyperlinkcolor" val="tx"/>
                    </a:ext>
                  </a:extLst>
                </a:hlinkClick>
              </a:rPr>
              <a:t>Herod the Great</a:t>
            </a:r>
            <a:r>
              <a:rPr lang="en-US" sz="2000" dirty="0">
                <a:solidFill>
                  <a:schemeClr val="bg1"/>
                </a:solidFill>
              </a:rPr>
              <a:t>)</a:t>
            </a:r>
          </a:p>
          <a:p>
            <a:pPr marL="165100" indent="-165100">
              <a:buFont typeface="Arial" panose="020B0604020202020204" pitchFamily="34" charset="0"/>
              <a:buChar char="•"/>
            </a:pPr>
            <a:r>
              <a:rPr lang="en-US" sz="2000" dirty="0">
                <a:solidFill>
                  <a:schemeClr val="bg1"/>
                </a:solidFill>
                <a:hlinkClick r:id="rId10" tooltip="Matthias ben Theophilus (page does not exist)">
                  <a:extLst>
                    <a:ext uri="{A12FA001-AC4F-418D-AE19-62706E023703}">
                      <ahyp:hlinkClr xmlns:ahyp="http://schemas.microsoft.com/office/drawing/2018/hyperlinkcolor" val="tx"/>
                    </a:ext>
                  </a:extLst>
                </a:hlinkClick>
              </a:rPr>
              <a:t>Matthias ben Theophilus</a:t>
            </a:r>
            <a:r>
              <a:rPr lang="en-US" sz="2000" dirty="0">
                <a:solidFill>
                  <a:schemeClr val="bg1"/>
                </a:solidFill>
              </a:rPr>
              <a:t>, 5-4 BC</a:t>
            </a:r>
          </a:p>
          <a:p>
            <a:pPr marL="165100" indent="-165100">
              <a:buFont typeface="Arial" panose="020B0604020202020204" pitchFamily="34" charset="0"/>
              <a:buChar char="•"/>
            </a:pPr>
            <a:r>
              <a:rPr lang="en-US" sz="2000" dirty="0" err="1">
                <a:solidFill>
                  <a:schemeClr val="bg1"/>
                </a:solidFill>
                <a:hlinkClick r:id="rId11" tooltip="Joazar ben Boethus">
                  <a:extLst>
                    <a:ext uri="{A12FA001-AC4F-418D-AE19-62706E023703}">
                      <ahyp:hlinkClr xmlns:ahyp="http://schemas.microsoft.com/office/drawing/2018/hyperlinkcolor" val="tx"/>
                    </a:ext>
                  </a:extLst>
                </a:hlinkClick>
              </a:rPr>
              <a:t>Joazar</a:t>
            </a:r>
            <a:r>
              <a:rPr lang="en-US" sz="2000" dirty="0">
                <a:solidFill>
                  <a:schemeClr val="bg1"/>
                </a:solidFill>
                <a:hlinkClick r:id="rId11" tooltip="Joazar ben Boethus">
                  <a:extLst>
                    <a:ext uri="{A12FA001-AC4F-418D-AE19-62706E023703}">
                      <ahyp:hlinkClr xmlns:ahyp="http://schemas.microsoft.com/office/drawing/2018/hyperlinkcolor" val="tx"/>
                    </a:ext>
                  </a:extLst>
                </a:hlinkClick>
              </a:rPr>
              <a:t> ben </a:t>
            </a:r>
            <a:r>
              <a:rPr lang="en-US" sz="2000" dirty="0" err="1">
                <a:solidFill>
                  <a:schemeClr val="bg1"/>
                </a:solidFill>
                <a:hlinkClick r:id="rId11" tooltip="Joazar ben Boethus">
                  <a:extLst>
                    <a:ext uri="{A12FA001-AC4F-418D-AE19-62706E023703}">
                      <ahyp:hlinkClr xmlns:ahyp="http://schemas.microsoft.com/office/drawing/2018/hyperlinkcolor" val="tx"/>
                    </a:ext>
                  </a:extLst>
                </a:hlinkClick>
              </a:rPr>
              <a:t>Boethus</a:t>
            </a:r>
            <a:r>
              <a:rPr lang="en-US" sz="2000" dirty="0">
                <a:solidFill>
                  <a:schemeClr val="bg1"/>
                </a:solidFill>
              </a:rPr>
              <a:t>, 4 BC</a:t>
            </a:r>
          </a:p>
          <a:p>
            <a:pPr marL="165100" indent="-165100">
              <a:buFont typeface="Arial" panose="020B0604020202020204" pitchFamily="34" charset="0"/>
              <a:buChar char="•"/>
            </a:pPr>
            <a:r>
              <a:rPr lang="en-US" sz="2000" dirty="0">
                <a:solidFill>
                  <a:schemeClr val="bg1"/>
                </a:solidFill>
                <a:hlinkClick r:id="rId12" tooltip="Eleazar ben Boethus">
                  <a:extLst>
                    <a:ext uri="{A12FA001-AC4F-418D-AE19-62706E023703}">
                      <ahyp:hlinkClr xmlns:ahyp="http://schemas.microsoft.com/office/drawing/2018/hyperlinkcolor" val="tx"/>
                    </a:ext>
                  </a:extLst>
                </a:hlinkClick>
              </a:rPr>
              <a:t>Eleazar ben </a:t>
            </a:r>
            <a:r>
              <a:rPr lang="en-US" sz="2000" dirty="0" err="1">
                <a:solidFill>
                  <a:schemeClr val="bg1"/>
                </a:solidFill>
                <a:hlinkClick r:id="rId12" tooltip="Eleazar ben Boethus">
                  <a:extLst>
                    <a:ext uri="{A12FA001-AC4F-418D-AE19-62706E023703}">
                      <ahyp:hlinkClr xmlns:ahyp="http://schemas.microsoft.com/office/drawing/2018/hyperlinkcolor" val="tx"/>
                    </a:ext>
                  </a:extLst>
                </a:hlinkClick>
              </a:rPr>
              <a:t>Boethus</a:t>
            </a:r>
            <a:r>
              <a:rPr lang="en-US" sz="2000" dirty="0">
                <a:solidFill>
                  <a:schemeClr val="bg1"/>
                </a:solidFill>
              </a:rPr>
              <a:t>, 4-3 BC</a:t>
            </a:r>
          </a:p>
          <a:p>
            <a:pPr marL="165100" indent="-165100">
              <a:buFont typeface="Arial" panose="020B0604020202020204" pitchFamily="34" charset="0"/>
              <a:buChar char="•"/>
            </a:pPr>
            <a:r>
              <a:rPr lang="en-US" sz="2000" dirty="0">
                <a:solidFill>
                  <a:schemeClr val="bg1"/>
                </a:solidFill>
                <a:hlinkClick r:id="rId13" tooltip="Joshua ben Sie">
                  <a:extLst>
                    <a:ext uri="{A12FA001-AC4F-418D-AE19-62706E023703}">
                      <ahyp:hlinkClr xmlns:ahyp="http://schemas.microsoft.com/office/drawing/2018/hyperlinkcolor" val="tx"/>
                    </a:ext>
                  </a:extLst>
                </a:hlinkClick>
              </a:rPr>
              <a:t>Joshua ben Sie</a:t>
            </a:r>
            <a:r>
              <a:rPr lang="en-US" sz="2000" dirty="0">
                <a:solidFill>
                  <a:schemeClr val="bg1"/>
                </a:solidFill>
              </a:rPr>
              <a:t>, 3 BC - ?</a:t>
            </a:r>
          </a:p>
          <a:p>
            <a:pPr marL="165100" indent="-165100">
              <a:buFont typeface="Arial" panose="020B0604020202020204" pitchFamily="34" charset="0"/>
              <a:buChar char="•"/>
            </a:pPr>
            <a:r>
              <a:rPr lang="en-US" sz="2000" dirty="0" err="1">
                <a:solidFill>
                  <a:schemeClr val="bg1"/>
                </a:solidFill>
                <a:hlinkClick r:id="rId11" tooltip="Joazar ben Boethus">
                  <a:extLst>
                    <a:ext uri="{A12FA001-AC4F-418D-AE19-62706E023703}">
                      <ahyp:hlinkClr xmlns:ahyp="http://schemas.microsoft.com/office/drawing/2018/hyperlinkcolor" val="tx"/>
                    </a:ext>
                  </a:extLst>
                </a:hlinkClick>
              </a:rPr>
              <a:t>Joazar</a:t>
            </a:r>
            <a:r>
              <a:rPr lang="en-US" sz="2000" dirty="0">
                <a:solidFill>
                  <a:schemeClr val="bg1"/>
                </a:solidFill>
                <a:hlinkClick r:id="rId11" tooltip="Joazar ben Boethus">
                  <a:extLst>
                    <a:ext uri="{A12FA001-AC4F-418D-AE19-62706E023703}">
                      <ahyp:hlinkClr xmlns:ahyp="http://schemas.microsoft.com/office/drawing/2018/hyperlinkcolor" val="tx"/>
                    </a:ext>
                  </a:extLst>
                </a:hlinkClick>
              </a:rPr>
              <a:t> ben </a:t>
            </a:r>
            <a:r>
              <a:rPr lang="en-US" sz="2000" dirty="0" err="1">
                <a:solidFill>
                  <a:schemeClr val="bg1"/>
                </a:solidFill>
                <a:hlinkClick r:id="rId11" tooltip="Joazar ben Boethus">
                  <a:extLst>
                    <a:ext uri="{A12FA001-AC4F-418D-AE19-62706E023703}">
                      <ahyp:hlinkClr xmlns:ahyp="http://schemas.microsoft.com/office/drawing/2018/hyperlinkcolor" val="tx"/>
                    </a:ext>
                  </a:extLst>
                </a:hlinkClick>
              </a:rPr>
              <a:t>Boethus</a:t>
            </a:r>
            <a:r>
              <a:rPr lang="en-US" sz="2000" dirty="0">
                <a:solidFill>
                  <a:schemeClr val="bg1"/>
                </a:solidFill>
              </a:rPr>
              <a:t> (restored), 6 AD</a:t>
            </a:r>
          </a:p>
          <a:p>
            <a:pPr marL="165100" indent="-165100">
              <a:buFont typeface="Arial" panose="020B0604020202020204" pitchFamily="34" charset="0"/>
              <a:buChar char="•"/>
            </a:pPr>
            <a:r>
              <a:rPr lang="en-US" sz="2400" dirty="0" err="1">
                <a:solidFill>
                  <a:schemeClr val="accent4">
                    <a:lumMod val="60000"/>
                    <a:lumOff val="40000"/>
                  </a:schemeClr>
                </a:solidFill>
                <a:hlinkClick r:id="rId14" tooltip="Annas">
                  <a:extLst>
                    <a:ext uri="{A12FA001-AC4F-418D-AE19-62706E023703}">
                      <ahyp:hlinkClr xmlns:ahyp="http://schemas.microsoft.com/office/drawing/2018/hyperlinkcolor" val="tx"/>
                    </a:ext>
                  </a:extLst>
                </a:hlinkClick>
              </a:rPr>
              <a:t>Ananus</a:t>
            </a:r>
            <a:r>
              <a:rPr lang="en-US" sz="2400" dirty="0">
                <a:solidFill>
                  <a:schemeClr val="accent4">
                    <a:lumMod val="60000"/>
                    <a:lumOff val="40000"/>
                  </a:schemeClr>
                </a:solidFill>
                <a:hlinkClick r:id="rId14" tooltip="Annas">
                  <a:extLst>
                    <a:ext uri="{A12FA001-AC4F-418D-AE19-62706E023703}">
                      <ahyp:hlinkClr xmlns:ahyp="http://schemas.microsoft.com/office/drawing/2018/hyperlinkcolor" val="tx"/>
                    </a:ext>
                  </a:extLst>
                </a:hlinkClick>
              </a:rPr>
              <a:t> ben Seth</a:t>
            </a:r>
            <a:r>
              <a:rPr lang="en-US" sz="2400" dirty="0">
                <a:solidFill>
                  <a:schemeClr val="accent4">
                    <a:lumMod val="60000"/>
                    <a:lumOff val="40000"/>
                  </a:schemeClr>
                </a:solidFill>
              </a:rPr>
              <a:t>, 6-15 AD</a:t>
            </a:r>
          </a:p>
          <a:p>
            <a:pPr marL="165100" indent="-165100">
              <a:buFont typeface="Arial" panose="020B0604020202020204" pitchFamily="34" charset="0"/>
              <a:buChar char="•"/>
            </a:pPr>
            <a:r>
              <a:rPr lang="en-US" sz="2000" dirty="0">
                <a:solidFill>
                  <a:schemeClr val="bg1"/>
                </a:solidFill>
                <a:hlinkClick r:id="rId15" tooltip="Ishmael ben Fabus">
                  <a:extLst>
                    <a:ext uri="{A12FA001-AC4F-418D-AE19-62706E023703}">
                      <ahyp:hlinkClr xmlns:ahyp="http://schemas.microsoft.com/office/drawing/2018/hyperlinkcolor" val="tx"/>
                    </a:ext>
                  </a:extLst>
                </a:hlinkClick>
              </a:rPr>
              <a:t>Ishmael ben </a:t>
            </a:r>
            <a:r>
              <a:rPr lang="en-US" sz="2000" dirty="0" err="1">
                <a:solidFill>
                  <a:schemeClr val="bg1"/>
                </a:solidFill>
                <a:hlinkClick r:id="rId15" tooltip="Ishmael ben Fabus">
                  <a:extLst>
                    <a:ext uri="{A12FA001-AC4F-418D-AE19-62706E023703}">
                      <ahyp:hlinkClr xmlns:ahyp="http://schemas.microsoft.com/office/drawing/2018/hyperlinkcolor" val="tx"/>
                    </a:ext>
                  </a:extLst>
                </a:hlinkClick>
              </a:rPr>
              <a:t>Fabus</a:t>
            </a:r>
            <a:r>
              <a:rPr lang="en-US" sz="2000" dirty="0">
                <a:solidFill>
                  <a:schemeClr val="bg1"/>
                </a:solidFill>
              </a:rPr>
              <a:t> (</a:t>
            </a:r>
            <a:r>
              <a:rPr lang="en-US" sz="2000" dirty="0" err="1">
                <a:solidFill>
                  <a:schemeClr val="bg1"/>
                </a:solidFill>
              </a:rPr>
              <a:t>Phiabi</a:t>
            </a:r>
            <a:r>
              <a:rPr lang="en-US" sz="2000" dirty="0">
                <a:solidFill>
                  <a:schemeClr val="bg1"/>
                </a:solidFill>
              </a:rPr>
              <a:t>), 15-16 AD</a:t>
            </a:r>
          </a:p>
          <a:p>
            <a:endParaRPr lang="en-US" dirty="0"/>
          </a:p>
        </p:txBody>
      </p:sp>
      <p:sp>
        <p:nvSpPr>
          <p:cNvPr id="6" name="TextBox 5">
            <a:extLst>
              <a:ext uri="{FF2B5EF4-FFF2-40B4-BE49-F238E27FC236}">
                <a16:creationId xmlns:a16="http://schemas.microsoft.com/office/drawing/2014/main" id="{3AC30AA9-0319-430A-8E09-DB94D3CB1178}"/>
              </a:ext>
            </a:extLst>
          </p:cNvPr>
          <p:cNvSpPr txBox="1"/>
          <p:nvPr/>
        </p:nvSpPr>
        <p:spPr>
          <a:xfrm>
            <a:off x="6583680" y="0"/>
            <a:ext cx="5401818" cy="7325082"/>
          </a:xfrm>
          <a:prstGeom prst="rect">
            <a:avLst/>
          </a:prstGeom>
          <a:noFill/>
        </p:spPr>
        <p:txBody>
          <a:bodyPr wrap="square" rtlCol="0">
            <a:spAutoFit/>
          </a:bodyPr>
          <a:lstStyle/>
          <a:p>
            <a:pPr marL="165100" indent="-165100">
              <a:buFont typeface="Arial" panose="020B0604020202020204" pitchFamily="34" charset="0"/>
              <a:buChar char="•"/>
            </a:pPr>
            <a:r>
              <a:rPr lang="en-US" sz="2000" dirty="0">
                <a:solidFill>
                  <a:schemeClr val="bg1"/>
                </a:solidFill>
                <a:hlinkClick r:id="rId16" tooltip="Eleazar ben Ananus">
                  <a:extLst>
                    <a:ext uri="{A12FA001-AC4F-418D-AE19-62706E023703}">
                      <ahyp:hlinkClr xmlns:ahyp="http://schemas.microsoft.com/office/drawing/2018/hyperlinkcolor" val="tx"/>
                    </a:ext>
                  </a:extLst>
                </a:hlinkClick>
              </a:rPr>
              <a:t>Eleazar ben </a:t>
            </a:r>
            <a:r>
              <a:rPr lang="en-US" sz="2000" dirty="0" err="1">
                <a:solidFill>
                  <a:schemeClr val="bg1"/>
                </a:solidFill>
                <a:hlinkClick r:id="rId16" tooltip="Eleazar ben Ananus">
                  <a:extLst>
                    <a:ext uri="{A12FA001-AC4F-418D-AE19-62706E023703}">
                      <ahyp:hlinkClr xmlns:ahyp="http://schemas.microsoft.com/office/drawing/2018/hyperlinkcolor" val="tx"/>
                    </a:ext>
                  </a:extLst>
                </a:hlinkClick>
              </a:rPr>
              <a:t>Ananus</a:t>
            </a:r>
            <a:r>
              <a:rPr lang="en-US" sz="2000" dirty="0">
                <a:solidFill>
                  <a:schemeClr val="bg1"/>
                </a:solidFill>
              </a:rPr>
              <a:t>, 16-17 AD</a:t>
            </a:r>
          </a:p>
          <a:p>
            <a:pPr marL="165100" indent="-165100">
              <a:buFont typeface="Arial" panose="020B0604020202020204" pitchFamily="34" charset="0"/>
              <a:buChar char="•"/>
            </a:pPr>
            <a:r>
              <a:rPr lang="en-US" sz="2000" dirty="0">
                <a:solidFill>
                  <a:schemeClr val="bg1"/>
                </a:solidFill>
                <a:hlinkClick r:id="rId17" tooltip="Simon ben Camithus">
                  <a:extLst>
                    <a:ext uri="{A12FA001-AC4F-418D-AE19-62706E023703}">
                      <ahyp:hlinkClr xmlns:ahyp="http://schemas.microsoft.com/office/drawing/2018/hyperlinkcolor" val="tx"/>
                    </a:ext>
                  </a:extLst>
                </a:hlinkClick>
              </a:rPr>
              <a:t>Simon ben </a:t>
            </a:r>
            <a:r>
              <a:rPr lang="en-US" sz="2000" dirty="0" err="1">
                <a:solidFill>
                  <a:schemeClr val="bg1"/>
                </a:solidFill>
                <a:hlinkClick r:id="rId17" tooltip="Simon ben Camithus">
                  <a:extLst>
                    <a:ext uri="{A12FA001-AC4F-418D-AE19-62706E023703}">
                      <ahyp:hlinkClr xmlns:ahyp="http://schemas.microsoft.com/office/drawing/2018/hyperlinkcolor" val="tx"/>
                    </a:ext>
                  </a:extLst>
                </a:hlinkClick>
              </a:rPr>
              <a:t>Camithus</a:t>
            </a:r>
            <a:r>
              <a:rPr lang="en-US" sz="2000" dirty="0">
                <a:solidFill>
                  <a:schemeClr val="bg1"/>
                </a:solidFill>
              </a:rPr>
              <a:t>, 17-18 AD</a:t>
            </a:r>
          </a:p>
          <a:p>
            <a:pPr marL="165100" indent="-165100">
              <a:buFont typeface="Arial" panose="020B0604020202020204" pitchFamily="34" charset="0"/>
              <a:buChar char="•"/>
            </a:pPr>
            <a:r>
              <a:rPr lang="en-US" sz="2400" dirty="0">
                <a:solidFill>
                  <a:schemeClr val="accent4">
                    <a:lumMod val="60000"/>
                    <a:lumOff val="40000"/>
                  </a:schemeClr>
                </a:solidFill>
                <a:hlinkClick r:id="rId18" tooltip="Caiaphas">
                  <a:extLst>
                    <a:ext uri="{A12FA001-AC4F-418D-AE19-62706E023703}">
                      <ahyp:hlinkClr xmlns:ahyp="http://schemas.microsoft.com/office/drawing/2018/hyperlinkcolor" val="tx"/>
                    </a:ext>
                  </a:extLst>
                </a:hlinkClick>
              </a:rPr>
              <a:t>Joseph ben Caiaphas</a:t>
            </a:r>
            <a:r>
              <a:rPr lang="en-US" sz="2000" dirty="0">
                <a:solidFill>
                  <a:schemeClr val="accent4">
                    <a:lumMod val="60000"/>
                    <a:lumOff val="40000"/>
                  </a:schemeClr>
                </a:solidFill>
              </a:rPr>
              <a:t>,18-36 AD (son-in-law of the high priest </a:t>
            </a:r>
            <a:r>
              <a:rPr lang="en-US" sz="2000" dirty="0" err="1">
                <a:solidFill>
                  <a:schemeClr val="accent4">
                    <a:lumMod val="60000"/>
                    <a:lumOff val="40000"/>
                  </a:schemeClr>
                </a:solidFill>
              </a:rPr>
              <a:t>Ananus</a:t>
            </a:r>
            <a:r>
              <a:rPr lang="en-US" sz="2000" dirty="0">
                <a:solidFill>
                  <a:schemeClr val="accent4">
                    <a:lumMod val="60000"/>
                    <a:lumOff val="40000"/>
                  </a:schemeClr>
                </a:solidFill>
              </a:rPr>
              <a:t> ben Seth)</a:t>
            </a:r>
          </a:p>
          <a:p>
            <a:pPr marL="165100" indent="-165100">
              <a:buFont typeface="Arial" panose="020B0604020202020204" pitchFamily="34" charset="0"/>
              <a:buChar char="•"/>
            </a:pPr>
            <a:r>
              <a:rPr lang="en-US" sz="2000" dirty="0">
                <a:solidFill>
                  <a:schemeClr val="bg1"/>
                </a:solidFill>
                <a:hlinkClick r:id="rId19" tooltip="Jonathan ben Ananus">
                  <a:extLst>
                    <a:ext uri="{A12FA001-AC4F-418D-AE19-62706E023703}">
                      <ahyp:hlinkClr xmlns:ahyp="http://schemas.microsoft.com/office/drawing/2018/hyperlinkcolor" val="tx"/>
                    </a:ext>
                  </a:extLst>
                </a:hlinkClick>
              </a:rPr>
              <a:t>Jonathan ben </a:t>
            </a:r>
            <a:r>
              <a:rPr lang="en-US" sz="2000" dirty="0" err="1">
                <a:solidFill>
                  <a:schemeClr val="bg1"/>
                </a:solidFill>
                <a:hlinkClick r:id="rId19" tooltip="Jonathan ben Ananus">
                  <a:extLst>
                    <a:ext uri="{A12FA001-AC4F-418D-AE19-62706E023703}">
                      <ahyp:hlinkClr xmlns:ahyp="http://schemas.microsoft.com/office/drawing/2018/hyperlinkcolor" val="tx"/>
                    </a:ext>
                  </a:extLst>
                </a:hlinkClick>
              </a:rPr>
              <a:t>Ananus</a:t>
            </a:r>
            <a:r>
              <a:rPr lang="en-US" sz="2000" dirty="0">
                <a:solidFill>
                  <a:schemeClr val="bg1"/>
                </a:solidFill>
              </a:rPr>
              <a:t>, 36-37 AD</a:t>
            </a:r>
          </a:p>
          <a:p>
            <a:pPr marL="165100" indent="-165100">
              <a:buFont typeface="Arial" panose="020B0604020202020204" pitchFamily="34" charset="0"/>
              <a:buChar char="•"/>
            </a:pPr>
            <a:r>
              <a:rPr lang="en-US" sz="2000" dirty="0">
                <a:solidFill>
                  <a:schemeClr val="bg1"/>
                </a:solidFill>
                <a:hlinkClick r:id="rId20" tooltip="Theophilus ben Ananus">
                  <a:extLst>
                    <a:ext uri="{A12FA001-AC4F-418D-AE19-62706E023703}">
                      <ahyp:hlinkClr xmlns:ahyp="http://schemas.microsoft.com/office/drawing/2018/hyperlinkcolor" val="tx"/>
                    </a:ext>
                  </a:extLst>
                </a:hlinkClick>
              </a:rPr>
              <a:t>Theophilus ben </a:t>
            </a:r>
            <a:r>
              <a:rPr lang="en-US" sz="2000" dirty="0" err="1">
                <a:solidFill>
                  <a:schemeClr val="bg1"/>
                </a:solidFill>
                <a:hlinkClick r:id="rId20" tooltip="Theophilus ben Ananus">
                  <a:extLst>
                    <a:ext uri="{A12FA001-AC4F-418D-AE19-62706E023703}">
                      <ahyp:hlinkClr xmlns:ahyp="http://schemas.microsoft.com/office/drawing/2018/hyperlinkcolor" val="tx"/>
                    </a:ext>
                  </a:extLst>
                </a:hlinkClick>
              </a:rPr>
              <a:t>Ananus</a:t>
            </a:r>
            <a:r>
              <a:rPr lang="en-US" sz="2000" dirty="0">
                <a:solidFill>
                  <a:schemeClr val="bg1"/>
                </a:solidFill>
              </a:rPr>
              <a:t>, 37-41 AD</a:t>
            </a:r>
          </a:p>
          <a:p>
            <a:pPr marL="165100" indent="-165100">
              <a:buFont typeface="Arial" panose="020B0604020202020204" pitchFamily="34" charset="0"/>
              <a:buChar char="•"/>
            </a:pPr>
            <a:r>
              <a:rPr lang="en-US" sz="2000" dirty="0">
                <a:solidFill>
                  <a:schemeClr val="bg1"/>
                </a:solidFill>
                <a:hlinkClick r:id="rId21" tooltip="Simon Cantatheras ben Boethus">
                  <a:extLst>
                    <a:ext uri="{A12FA001-AC4F-418D-AE19-62706E023703}">
                      <ahyp:hlinkClr xmlns:ahyp="http://schemas.microsoft.com/office/drawing/2018/hyperlinkcolor" val="tx"/>
                    </a:ext>
                  </a:extLst>
                </a:hlinkClick>
              </a:rPr>
              <a:t>Simon </a:t>
            </a:r>
            <a:r>
              <a:rPr lang="en-US" sz="2000" dirty="0" err="1">
                <a:solidFill>
                  <a:schemeClr val="bg1"/>
                </a:solidFill>
                <a:hlinkClick r:id="rId21" tooltip="Simon Cantatheras ben Boethus">
                  <a:extLst>
                    <a:ext uri="{A12FA001-AC4F-418D-AE19-62706E023703}">
                      <ahyp:hlinkClr xmlns:ahyp="http://schemas.microsoft.com/office/drawing/2018/hyperlinkcolor" val="tx"/>
                    </a:ext>
                  </a:extLst>
                </a:hlinkClick>
              </a:rPr>
              <a:t>Cantatheras</a:t>
            </a:r>
            <a:r>
              <a:rPr lang="en-US" sz="2000" dirty="0">
                <a:solidFill>
                  <a:schemeClr val="bg1"/>
                </a:solidFill>
                <a:hlinkClick r:id="rId21" tooltip="Simon Cantatheras ben Boethus">
                  <a:extLst>
                    <a:ext uri="{A12FA001-AC4F-418D-AE19-62706E023703}">
                      <ahyp:hlinkClr xmlns:ahyp="http://schemas.microsoft.com/office/drawing/2018/hyperlinkcolor" val="tx"/>
                    </a:ext>
                  </a:extLst>
                </a:hlinkClick>
              </a:rPr>
              <a:t> ben </a:t>
            </a:r>
            <a:r>
              <a:rPr lang="en-US" sz="2000" dirty="0" err="1">
                <a:solidFill>
                  <a:schemeClr val="bg1"/>
                </a:solidFill>
                <a:hlinkClick r:id="rId21" tooltip="Simon Cantatheras ben Boethus">
                  <a:extLst>
                    <a:ext uri="{A12FA001-AC4F-418D-AE19-62706E023703}">
                      <ahyp:hlinkClr xmlns:ahyp="http://schemas.microsoft.com/office/drawing/2018/hyperlinkcolor" val="tx"/>
                    </a:ext>
                  </a:extLst>
                </a:hlinkClick>
              </a:rPr>
              <a:t>Boethus</a:t>
            </a:r>
            <a:r>
              <a:rPr lang="en-US" sz="2000" dirty="0">
                <a:solidFill>
                  <a:schemeClr val="bg1"/>
                </a:solidFill>
              </a:rPr>
              <a:t>, 41-43 AD</a:t>
            </a:r>
          </a:p>
          <a:p>
            <a:pPr marL="165100" indent="-165100">
              <a:buFont typeface="Arial" panose="020B0604020202020204" pitchFamily="34" charset="0"/>
              <a:buChar char="•"/>
            </a:pPr>
            <a:r>
              <a:rPr lang="en-US" sz="2000" dirty="0">
                <a:solidFill>
                  <a:schemeClr val="bg1"/>
                </a:solidFill>
                <a:hlinkClick r:id="rId22" tooltip="Matthias ben Ananus">
                  <a:extLst>
                    <a:ext uri="{A12FA001-AC4F-418D-AE19-62706E023703}">
                      <ahyp:hlinkClr xmlns:ahyp="http://schemas.microsoft.com/office/drawing/2018/hyperlinkcolor" val="tx"/>
                    </a:ext>
                  </a:extLst>
                </a:hlinkClick>
              </a:rPr>
              <a:t>Matthias ben </a:t>
            </a:r>
            <a:r>
              <a:rPr lang="en-US" sz="2000" dirty="0" err="1">
                <a:solidFill>
                  <a:schemeClr val="bg1"/>
                </a:solidFill>
                <a:hlinkClick r:id="rId22" tooltip="Matthias ben Ananus">
                  <a:extLst>
                    <a:ext uri="{A12FA001-AC4F-418D-AE19-62706E023703}">
                      <ahyp:hlinkClr xmlns:ahyp="http://schemas.microsoft.com/office/drawing/2018/hyperlinkcolor" val="tx"/>
                    </a:ext>
                  </a:extLst>
                </a:hlinkClick>
              </a:rPr>
              <a:t>Ananus</a:t>
            </a:r>
            <a:r>
              <a:rPr lang="en-US" sz="2000" dirty="0">
                <a:solidFill>
                  <a:schemeClr val="bg1"/>
                </a:solidFill>
              </a:rPr>
              <a:t>, 43 AD</a:t>
            </a:r>
          </a:p>
          <a:p>
            <a:pPr marL="165100" indent="-165100">
              <a:buFont typeface="Arial" panose="020B0604020202020204" pitchFamily="34" charset="0"/>
              <a:buChar char="•"/>
            </a:pPr>
            <a:r>
              <a:rPr lang="en-US" sz="2000" dirty="0" err="1">
                <a:solidFill>
                  <a:schemeClr val="bg1"/>
                </a:solidFill>
                <a:hlinkClick r:id="rId23" tooltip="Elioneus ben Simon Cantatheras">
                  <a:extLst>
                    <a:ext uri="{A12FA001-AC4F-418D-AE19-62706E023703}">
                      <ahyp:hlinkClr xmlns:ahyp="http://schemas.microsoft.com/office/drawing/2018/hyperlinkcolor" val="tx"/>
                    </a:ext>
                  </a:extLst>
                </a:hlinkClick>
              </a:rPr>
              <a:t>Elioneus</a:t>
            </a:r>
            <a:r>
              <a:rPr lang="en-US" sz="2000" dirty="0">
                <a:solidFill>
                  <a:schemeClr val="bg1"/>
                </a:solidFill>
                <a:hlinkClick r:id="rId23" tooltip="Elioneus ben Simon Cantatheras">
                  <a:extLst>
                    <a:ext uri="{A12FA001-AC4F-418D-AE19-62706E023703}">
                      <ahyp:hlinkClr xmlns:ahyp="http://schemas.microsoft.com/office/drawing/2018/hyperlinkcolor" val="tx"/>
                    </a:ext>
                  </a:extLst>
                </a:hlinkClick>
              </a:rPr>
              <a:t> ben Simon </a:t>
            </a:r>
            <a:r>
              <a:rPr lang="en-US" sz="2000" dirty="0" err="1">
                <a:solidFill>
                  <a:schemeClr val="bg1"/>
                </a:solidFill>
                <a:hlinkClick r:id="rId23" tooltip="Elioneus ben Simon Cantatheras">
                  <a:extLst>
                    <a:ext uri="{A12FA001-AC4F-418D-AE19-62706E023703}">
                      <ahyp:hlinkClr xmlns:ahyp="http://schemas.microsoft.com/office/drawing/2018/hyperlinkcolor" val="tx"/>
                    </a:ext>
                  </a:extLst>
                </a:hlinkClick>
              </a:rPr>
              <a:t>Cantatheras</a:t>
            </a:r>
            <a:r>
              <a:rPr lang="en-US" sz="2000" dirty="0">
                <a:solidFill>
                  <a:schemeClr val="bg1"/>
                </a:solidFill>
              </a:rPr>
              <a:t>, 43-44 AD</a:t>
            </a:r>
          </a:p>
          <a:p>
            <a:pPr marL="165100" indent="-165100">
              <a:buFont typeface="Arial" panose="020B0604020202020204" pitchFamily="34" charset="0"/>
              <a:buChar char="•"/>
            </a:pPr>
            <a:r>
              <a:rPr lang="en-US" sz="2000" dirty="0">
                <a:solidFill>
                  <a:schemeClr val="bg1"/>
                </a:solidFill>
                <a:hlinkClick r:id="rId19" tooltip="Jonathan ben Ananus">
                  <a:extLst>
                    <a:ext uri="{A12FA001-AC4F-418D-AE19-62706E023703}">
                      <ahyp:hlinkClr xmlns:ahyp="http://schemas.microsoft.com/office/drawing/2018/hyperlinkcolor" val="tx"/>
                    </a:ext>
                  </a:extLst>
                </a:hlinkClick>
              </a:rPr>
              <a:t>Jonathan ben </a:t>
            </a:r>
            <a:r>
              <a:rPr lang="en-US" sz="2000" dirty="0" err="1">
                <a:solidFill>
                  <a:schemeClr val="bg1"/>
                </a:solidFill>
                <a:hlinkClick r:id="rId19" tooltip="Jonathan ben Ananus">
                  <a:extLst>
                    <a:ext uri="{A12FA001-AC4F-418D-AE19-62706E023703}">
                      <ahyp:hlinkClr xmlns:ahyp="http://schemas.microsoft.com/office/drawing/2018/hyperlinkcolor" val="tx"/>
                    </a:ext>
                  </a:extLst>
                </a:hlinkClick>
              </a:rPr>
              <a:t>Ananus</a:t>
            </a:r>
            <a:r>
              <a:rPr lang="en-US" sz="2000" dirty="0">
                <a:solidFill>
                  <a:schemeClr val="bg1"/>
                </a:solidFill>
              </a:rPr>
              <a:t>, 44 (restored) AD</a:t>
            </a:r>
          </a:p>
          <a:p>
            <a:pPr marL="165100" indent="-165100">
              <a:buFont typeface="Arial" panose="020B0604020202020204" pitchFamily="34" charset="0"/>
              <a:buChar char="•"/>
            </a:pPr>
            <a:r>
              <a:rPr lang="en-US" sz="2000" dirty="0">
                <a:solidFill>
                  <a:schemeClr val="bg1"/>
                </a:solidFill>
                <a:hlinkClick r:id="rId24" tooltip="Josephus ben Camydus (page does not exist)">
                  <a:extLst>
                    <a:ext uri="{A12FA001-AC4F-418D-AE19-62706E023703}">
                      <ahyp:hlinkClr xmlns:ahyp="http://schemas.microsoft.com/office/drawing/2018/hyperlinkcolor" val="tx"/>
                    </a:ext>
                  </a:extLst>
                </a:hlinkClick>
              </a:rPr>
              <a:t>Josephus ben </a:t>
            </a:r>
            <a:r>
              <a:rPr lang="en-US" sz="2000" dirty="0" err="1">
                <a:solidFill>
                  <a:schemeClr val="bg1"/>
                </a:solidFill>
                <a:hlinkClick r:id="rId24" tooltip="Josephus ben Camydus (page does not exist)">
                  <a:extLst>
                    <a:ext uri="{A12FA001-AC4F-418D-AE19-62706E023703}">
                      <ahyp:hlinkClr xmlns:ahyp="http://schemas.microsoft.com/office/drawing/2018/hyperlinkcolor" val="tx"/>
                    </a:ext>
                  </a:extLst>
                </a:hlinkClick>
              </a:rPr>
              <a:t>Camydus</a:t>
            </a:r>
            <a:r>
              <a:rPr lang="en-US" sz="2000" dirty="0">
                <a:solidFill>
                  <a:schemeClr val="bg1"/>
                </a:solidFill>
              </a:rPr>
              <a:t>, 44-46 AD</a:t>
            </a:r>
          </a:p>
          <a:p>
            <a:pPr marL="165100" indent="-165100">
              <a:buFont typeface="Arial" panose="020B0604020202020204" pitchFamily="34" charset="0"/>
              <a:buChar char="•"/>
            </a:pPr>
            <a:r>
              <a:rPr lang="en-US" sz="2000" dirty="0">
                <a:solidFill>
                  <a:schemeClr val="bg1"/>
                </a:solidFill>
                <a:hlinkClick r:id="rId25" tooltip="Ananias son of Nedebeus">
                  <a:extLst>
                    <a:ext uri="{A12FA001-AC4F-418D-AE19-62706E023703}">
                      <ahyp:hlinkClr xmlns:ahyp="http://schemas.microsoft.com/office/drawing/2018/hyperlinkcolor" val="tx"/>
                    </a:ext>
                  </a:extLst>
                </a:hlinkClick>
              </a:rPr>
              <a:t>Ananias son of </a:t>
            </a:r>
            <a:r>
              <a:rPr lang="en-US" sz="2000" dirty="0" err="1">
                <a:solidFill>
                  <a:schemeClr val="bg1"/>
                </a:solidFill>
                <a:hlinkClick r:id="rId25" tooltip="Ananias son of Nedebeus">
                  <a:extLst>
                    <a:ext uri="{A12FA001-AC4F-418D-AE19-62706E023703}">
                      <ahyp:hlinkClr xmlns:ahyp="http://schemas.microsoft.com/office/drawing/2018/hyperlinkcolor" val="tx"/>
                    </a:ext>
                  </a:extLst>
                </a:hlinkClick>
              </a:rPr>
              <a:t>Nedebeus</a:t>
            </a:r>
            <a:r>
              <a:rPr lang="en-US" sz="2000" dirty="0">
                <a:solidFill>
                  <a:schemeClr val="bg1"/>
                </a:solidFill>
              </a:rPr>
              <a:t>, 46-58 AD</a:t>
            </a:r>
          </a:p>
          <a:p>
            <a:pPr marL="165100" indent="-165100">
              <a:buFont typeface="Arial" panose="020B0604020202020204" pitchFamily="34" charset="0"/>
              <a:buChar char="•"/>
            </a:pPr>
            <a:r>
              <a:rPr lang="en-US" sz="2000" dirty="0">
                <a:solidFill>
                  <a:schemeClr val="bg1"/>
                </a:solidFill>
                <a:hlinkClick r:id="rId26" tooltip="Jonathan (High Priest) (page does not exist)">
                  <a:extLst>
                    <a:ext uri="{A12FA001-AC4F-418D-AE19-62706E023703}">
                      <ahyp:hlinkClr xmlns:ahyp="http://schemas.microsoft.com/office/drawing/2018/hyperlinkcolor" val="tx"/>
                    </a:ext>
                  </a:extLst>
                </a:hlinkClick>
              </a:rPr>
              <a:t>Jonathan</a:t>
            </a:r>
            <a:r>
              <a:rPr lang="en-US" sz="2000" dirty="0">
                <a:solidFill>
                  <a:schemeClr val="bg1"/>
                </a:solidFill>
              </a:rPr>
              <a:t>, 58 AD</a:t>
            </a:r>
          </a:p>
          <a:p>
            <a:pPr marL="165100" indent="-165100">
              <a:buFont typeface="Arial" panose="020B0604020202020204" pitchFamily="34" charset="0"/>
              <a:buChar char="•"/>
            </a:pPr>
            <a:r>
              <a:rPr lang="en-US" sz="2000" dirty="0">
                <a:solidFill>
                  <a:schemeClr val="bg1"/>
                </a:solidFill>
                <a:hlinkClick r:id="rId27" tooltip="Ishmael II ben Fabus (page does not exist)">
                  <a:extLst>
                    <a:ext uri="{A12FA001-AC4F-418D-AE19-62706E023703}">
                      <ahyp:hlinkClr xmlns:ahyp="http://schemas.microsoft.com/office/drawing/2018/hyperlinkcolor" val="tx"/>
                    </a:ext>
                  </a:extLst>
                </a:hlinkClick>
              </a:rPr>
              <a:t>Ishmael II ben </a:t>
            </a:r>
            <a:r>
              <a:rPr lang="en-US" sz="2000" dirty="0" err="1">
                <a:solidFill>
                  <a:schemeClr val="bg1"/>
                </a:solidFill>
                <a:hlinkClick r:id="rId27" tooltip="Ishmael II ben Fabus (page does not exist)">
                  <a:extLst>
                    <a:ext uri="{A12FA001-AC4F-418D-AE19-62706E023703}">
                      <ahyp:hlinkClr xmlns:ahyp="http://schemas.microsoft.com/office/drawing/2018/hyperlinkcolor" val="tx"/>
                    </a:ext>
                  </a:extLst>
                </a:hlinkClick>
              </a:rPr>
              <a:t>Fabus</a:t>
            </a:r>
            <a:r>
              <a:rPr lang="en-US" sz="2000" dirty="0">
                <a:solidFill>
                  <a:schemeClr val="bg1"/>
                </a:solidFill>
              </a:rPr>
              <a:t>, 58-62 AD (possible relation to priest of same name from 15-16?)</a:t>
            </a:r>
          </a:p>
          <a:p>
            <a:pPr marL="165100" indent="-165100">
              <a:buFont typeface="Arial" panose="020B0604020202020204" pitchFamily="34" charset="0"/>
              <a:buChar char="•"/>
            </a:pPr>
            <a:r>
              <a:rPr lang="en-US" sz="2000" dirty="0">
                <a:solidFill>
                  <a:schemeClr val="bg1"/>
                </a:solidFill>
                <a:hlinkClick r:id="rId28" tooltip="Joseph Cabi ben Simon">
                  <a:extLst>
                    <a:ext uri="{A12FA001-AC4F-418D-AE19-62706E023703}">
                      <ahyp:hlinkClr xmlns:ahyp="http://schemas.microsoft.com/office/drawing/2018/hyperlinkcolor" val="tx"/>
                    </a:ext>
                  </a:extLst>
                </a:hlinkClick>
              </a:rPr>
              <a:t>Joseph </a:t>
            </a:r>
            <a:r>
              <a:rPr lang="en-US" sz="2000" dirty="0" err="1">
                <a:solidFill>
                  <a:schemeClr val="bg1"/>
                </a:solidFill>
                <a:hlinkClick r:id="rId28" tooltip="Joseph Cabi ben Simon">
                  <a:extLst>
                    <a:ext uri="{A12FA001-AC4F-418D-AE19-62706E023703}">
                      <ahyp:hlinkClr xmlns:ahyp="http://schemas.microsoft.com/office/drawing/2018/hyperlinkcolor" val="tx"/>
                    </a:ext>
                  </a:extLst>
                </a:hlinkClick>
              </a:rPr>
              <a:t>Cabi</a:t>
            </a:r>
            <a:r>
              <a:rPr lang="en-US" sz="2000" dirty="0">
                <a:solidFill>
                  <a:schemeClr val="bg1"/>
                </a:solidFill>
                <a:hlinkClick r:id="rId28" tooltip="Joseph Cabi ben Simon">
                  <a:extLst>
                    <a:ext uri="{A12FA001-AC4F-418D-AE19-62706E023703}">
                      <ahyp:hlinkClr xmlns:ahyp="http://schemas.microsoft.com/office/drawing/2018/hyperlinkcolor" val="tx"/>
                    </a:ext>
                  </a:extLst>
                </a:hlinkClick>
              </a:rPr>
              <a:t> ben Simon</a:t>
            </a:r>
            <a:r>
              <a:rPr lang="en-US" sz="2000" dirty="0">
                <a:solidFill>
                  <a:schemeClr val="bg1"/>
                </a:solidFill>
              </a:rPr>
              <a:t>, 62-63 AD</a:t>
            </a:r>
          </a:p>
          <a:p>
            <a:pPr marL="165100" indent="-165100">
              <a:buFont typeface="Arial" panose="020B0604020202020204" pitchFamily="34" charset="0"/>
              <a:buChar char="•"/>
            </a:pPr>
            <a:r>
              <a:rPr lang="en-US" sz="2000" dirty="0" err="1">
                <a:solidFill>
                  <a:schemeClr val="bg1"/>
                </a:solidFill>
                <a:hlinkClick r:id="rId29" tooltip="Ananus ben Ananus">
                  <a:extLst>
                    <a:ext uri="{A12FA001-AC4F-418D-AE19-62706E023703}">
                      <ahyp:hlinkClr xmlns:ahyp="http://schemas.microsoft.com/office/drawing/2018/hyperlinkcolor" val="tx"/>
                    </a:ext>
                  </a:extLst>
                </a:hlinkClick>
              </a:rPr>
              <a:t>Ananus</a:t>
            </a:r>
            <a:r>
              <a:rPr lang="en-US" sz="2000" dirty="0">
                <a:solidFill>
                  <a:schemeClr val="bg1"/>
                </a:solidFill>
                <a:hlinkClick r:id="rId29" tooltip="Ananus ben Ananus">
                  <a:extLst>
                    <a:ext uri="{A12FA001-AC4F-418D-AE19-62706E023703}">
                      <ahyp:hlinkClr xmlns:ahyp="http://schemas.microsoft.com/office/drawing/2018/hyperlinkcolor" val="tx"/>
                    </a:ext>
                  </a:extLst>
                </a:hlinkClick>
              </a:rPr>
              <a:t> ben </a:t>
            </a:r>
            <a:r>
              <a:rPr lang="en-US" sz="2000" dirty="0" err="1">
                <a:solidFill>
                  <a:schemeClr val="bg1"/>
                </a:solidFill>
                <a:hlinkClick r:id="rId29" tooltip="Ananus ben Ananus">
                  <a:extLst>
                    <a:ext uri="{A12FA001-AC4F-418D-AE19-62706E023703}">
                      <ahyp:hlinkClr xmlns:ahyp="http://schemas.microsoft.com/office/drawing/2018/hyperlinkcolor" val="tx"/>
                    </a:ext>
                  </a:extLst>
                </a:hlinkClick>
              </a:rPr>
              <a:t>Ananus</a:t>
            </a:r>
            <a:r>
              <a:rPr lang="en-US" sz="2000" dirty="0">
                <a:solidFill>
                  <a:schemeClr val="bg1"/>
                </a:solidFill>
              </a:rPr>
              <a:t>, 63 AD</a:t>
            </a:r>
          </a:p>
          <a:p>
            <a:pPr marL="165100" indent="-165100">
              <a:buFont typeface="Arial" panose="020B0604020202020204" pitchFamily="34" charset="0"/>
              <a:buChar char="•"/>
            </a:pPr>
            <a:r>
              <a:rPr lang="en-US" sz="2000" dirty="0">
                <a:solidFill>
                  <a:schemeClr val="bg1"/>
                </a:solidFill>
                <a:hlinkClick r:id="rId30" tooltip="Jesus son of Damneus">
                  <a:extLst>
                    <a:ext uri="{A12FA001-AC4F-418D-AE19-62706E023703}">
                      <ahyp:hlinkClr xmlns:ahyp="http://schemas.microsoft.com/office/drawing/2018/hyperlinkcolor" val="tx"/>
                    </a:ext>
                  </a:extLst>
                </a:hlinkClick>
              </a:rPr>
              <a:t>Jesus son of </a:t>
            </a:r>
            <a:r>
              <a:rPr lang="en-US" sz="2000" dirty="0" err="1">
                <a:solidFill>
                  <a:schemeClr val="bg1"/>
                </a:solidFill>
                <a:hlinkClick r:id="rId30" tooltip="Jesus son of Damneus">
                  <a:extLst>
                    <a:ext uri="{A12FA001-AC4F-418D-AE19-62706E023703}">
                      <ahyp:hlinkClr xmlns:ahyp="http://schemas.microsoft.com/office/drawing/2018/hyperlinkcolor" val="tx"/>
                    </a:ext>
                  </a:extLst>
                </a:hlinkClick>
              </a:rPr>
              <a:t>Damneus</a:t>
            </a:r>
            <a:r>
              <a:rPr lang="en-US" sz="2000" dirty="0">
                <a:solidFill>
                  <a:schemeClr val="bg1"/>
                </a:solidFill>
              </a:rPr>
              <a:t>, 63 AD</a:t>
            </a:r>
          </a:p>
          <a:p>
            <a:pPr marL="165100" indent="-165100">
              <a:buFont typeface="Arial" panose="020B0604020202020204" pitchFamily="34" charset="0"/>
              <a:buChar char="•"/>
            </a:pPr>
            <a:r>
              <a:rPr lang="en-US" sz="2000" dirty="0">
                <a:solidFill>
                  <a:schemeClr val="bg1"/>
                </a:solidFill>
                <a:hlinkClick r:id="rId31" tooltip="Joshua ben Gamla">
                  <a:extLst>
                    <a:ext uri="{A12FA001-AC4F-418D-AE19-62706E023703}">
                      <ahyp:hlinkClr xmlns:ahyp="http://schemas.microsoft.com/office/drawing/2018/hyperlinkcolor" val="tx"/>
                    </a:ext>
                  </a:extLst>
                </a:hlinkClick>
              </a:rPr>
              <a:t>Joshua ben </a:t>
            </a:r>
            <a:r>
              <a:rPr lang="en-US" sz="2000" dirty="0" err="1">
                <a:solidFill>
                  <a:schemeClr val="bg1"/>
                </a:solidFill>
                <a:hlinkClick r:id="rId31" tooltip="Joshua ben Gamla">
                  <a:extLst>
                    <a:ext uri="{A12FA001-AC4F-418D-AE19-62706E023703}">
                      <ahyp:hlinkClr xmlns:ahyp="http://schemas.microsoft.com/office/drawing/2018/hyperlinkcolor" val="tx"/>
                    </a:ext>
                  </a:extLst>
                </a:hlinkClick>
              </a:rPr>
              <a:t>Gamla</a:t>
            </a:r>
            <a:r>
              <a:rPr lang="en-US" sz="2000" dirty="0">
                <a:solidFill>
                  <a:schemeClr val="bg1"/>
                </a:solidFill>
              </a:rPr>
              <a:t>, 63-64 AD (his wife </a:t>
            </a:r>
            <a:r>
              <a:rPr lang="en-US" sz="2000" dirty="0">
                <a:solidFill>
                  <a:schemeClr val="bg1"/>
                </a:solidFill>
                <a:hlinkClick r:id="rId32" tooltip="Martha daughter of Boethus">
                  <a:extLst>
                    <a:ext uri="{A12FA001-AC4F-418D-AE19-62706E023703}">
                      <ahyp:hlinkClr xmlns:ahyp="http://schemas.microsoft.com/office/drawing/2018/hyperlinkcolor" val="tx"/>
                    </a:ext>
                  </a:extLst>
                </a:hlinkClick>
              </a:rPr>
              <a:t>Martha</a:t>
            </a:r>
            <a:r>
              <a:rPr lang="en-US" sz="2000" dirty="0">
                <a:solidFill>
                  <a:schemeClr val="bg1"/>
                </a:solidFill>
              </a:rPr>
              <a:t> belonged to family of </a:t>
            </a:r>
            <a:r>
              <a:rPr lang="en-US" sz="2000" dirty="0" err="1">
                <a:solidFill>
                  <a:schemeClr val="bg1"/>
                </a:solidFill>
                <a:hlinkClick r:id="rId33" tooltip="Boethusians">
                  <a:extLst>
                    <a:ext uri="{A12FA001-AC4F-418D-AE19-62706E023703}">
                      <ahyp:hlinkClr xmlns:ahyp="http://schemas.microsoft.com/office/drawing/2018/hyperlinkcolor" val="tx"/>
                    </a:ext>
                  </a:extLst>
                </a:hlinkClick>
              </a:rPr>
              <a:t>Boethus</a:t>
            </a:r>
            <a:r>
              <a:rPr lang="en-US" sz="2000" dirty="0">
                <a:solidFill>
                  <a:schemeClr val="bg1"/>
                </a:solidFill>
              </a:rPr>
              <a:t>)</a:t>
            </a:r>
          </a:p>
          <a:p>
            <a:pPr marL="165100" indent="-165100">
              <a:buFont typeface="Arial" panose="020B0604020202020204" pitchFamily="34" charset="0"/>
              <a:buChar char="•"/>
            </a:pPr>
            <a:r>
              <a:rPr lang="en-US" sz="2000" dirty="0">
                <a:solidFill>
                  <a:schemeClr val="bg1"/>
                </a:solidFill>
                <a:hlinkClick r:id="rId34" tooltip="Mattathias ben Theophilus">
                  <a:extLst>
                    <a:ext uri="{A12FA001-AC4F-418D-AE19-62706E023703}">
                      <ahyp:hlinkClr xmlns:ahyp="http://schemas.microsoft.com/office/drawing/2018/hyperlinkcolor" val="tx"/>
                    </a:ext>
                  </a:extLst>
                </a:hlinkClick>
              </a:rPr>
              <a:t>Mattathias ben Theophilus</a:t>
            </a:r>
            <a:r>
              <a:rPr lang="en-US" sz="2000" dirty="0">
                <a:solidFill>
                  <a:schemeClr val="bg1"/>
                </a:solidFill>
              </a:rPr>
              <a:t>, 65-66 AD</a:t>
            </a:r>
          </a:p>
          <a:p>
            <a:pPr marL="165100" indent="-165100">
              <a:buFont typeface="Arial" panose="020B0604020202020204" pitchFamily="34" charset="0"/>
              <a:buChar char="•"/>
            </a:pPr>
            <a:r>
              <a:rPr lang="en-US" sz="2000" dirty="0" err="1">
                <a:solidFill>
                  <a:schemeClr val="bg1"/>
                </a:solidFill>
                <a:hlinkClick r:id="rId35" tooltip="Phannias ben Samuel">
                  <a:extLst>
                    <a:ext uri="{A12FA001-AC4F-418D-AE19-62706E023703}">
                      <ahyp:hlinkClr xmlns:ahyp="http://schemas.microsoft.com/office/drawing/2018/hyperlinkcolor" val="tx"/>
                    </a:ext>
                  </a:extLst>
                </a:hlinkClick>
              </a:rPr>
              <a:t>Phannias</a:t>
            </a:r>
            <a:r>
              <a:rPr lang="en-US" sz="2000" dirty="0">
                <a:solidFill>
                  <a:schemeClr val="bg1"/>
                </a:solidFill>
                <a:hlinkClick r:id="rId35" tooltip="Phannias ben Samuel">
                  <a:extLst>
                    <a:ext uri="{A12FA001-AC4F-418D-AE19-62706E023703}">
                      <ahyp:hlinkClr xmlns:ahyp="http://schemas.microsoft.com/office/drawing/2018/hyperlinkcolor" val="tx"/>
                    </a:ext>
                  </a:extLst>
                </a:hlinkClick>
              </a:rPr>
              <a:t> ben Samuel</a:t>
            </a:r>
            <a:r>
              <a:rPr lang="en-US" sz="2000" dirty="0">
                <a:solidFill>
                  <a:schemeClr val="bg1"/>
                </a:solidFill>
              </a:rPr>
              <a:t>, 67-70 AD</a:t>
            </a:r>
          </a:p>
          <a:p>
            <a:endParaRPr lang="en-US" dirty="0"/>
          </a:p>
        </p:txBody>
      </p:sp>
      <p:sp>
        <p:nvSpPr>
          <p:cNvPr id="7" name="TextBox 6">
            <a:extLst>
              <a:ext uri="{FF2B5EF4-FFF2-40B4-BE49-F238E27FC236}">
                <a16:creationId xmlns:a16="http://schemas.microsoft.com/office/drawing/2014/main" id="{8B953FA8-E5A4-49B4-9BD5-6D7182B7E6E7}"/>
              </a:ext>
            </a:extLst>
          </p:cNvPr>
          <p:cNvSpPr txBox="1"/>
          <p:nvPr/>
        </p:nvSpPr>
        <p:spPr>
          <a:xfrm>
            <a:off x="-292608" y="0"/>
            <a:ext cx="3511296" cy="707886"/>
          </a:xfrm>
          <a:prstGeom prst="rect">
            <a:avLst/>
          </a:prstGeom>
          <a:noFill/>
        </p:spPr>
        <p:txBody>
          <a:bodyPr wrap="square" rtlCol="0">
            <a:spAutoFit/>
          </a:bodyPr>
          <a:lstStyle/>
          <a:p>
            <a:pPr algn="ctr"/>
            <a:r>
              <a:rPr lang="en-US" sz="4000" dirty="0">
                <a:solidFill>
                  <a:schemeClr val="bg1"/>
                </a:solidFill>
                <a:latin typeface="Tempus Sans ITC" panose="04020404030D07020202" pitchFamily="82" charset="0"/>
              </a:rPr>
              <a:t>High Priests</a:t>
            </a:r>
          </a:p>
        </p:txBody>
      </p:sp>
    </p:spTree>
    <p:extLst>
      <p:ext uri="{BB962C8B-B14F-4D97-AF65-F5344CB8AC3E}">
        <p14:creationId xmlns:p14="http://schemas.microsoft.com/office/powerpoint/2010/main" val="145650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6CA12-64DB-401F-82BD-AF8784011498}"/>
              </a:ext>
            </a:extLst>
          </p:cNvPr>
          <p:cNvSpPr>
            <a:spLocks noGrp="1"/>
          </p:cNvSpPr>
          <p:nvPr>
            <p:ph type="title"/>
          </p:nvPr>
        </p:nvSpPr>
        <p:spPr>
          <a:xfrm>
            <a:off x="4819650" y="537761"/>
            <a:ext cx="5638994" cy="1697106"/>
          </a:xfrm>
        </p:spPr>
        <p:txBody>
          <a:bodyPr>
            <a:normAutofit/>
          </a:bodyPr>
          <a:lstStyle/>
          <a:p>
            <a:r>
              <a:rPr lang="en-US" sz="4800" dirty="0">
                <a:solidFill>
                  <a:srgbClr val="FFFFFF"/>
                </a:solidFill>
                <a:latin typeface="Tempus Sans ITC" panose="04020404030D07020202" pitchFamily="82" charset="0"/>
              </a:rPr>
              <a:t>Caiaphas Ossuary  and Coins</a:t>
            </a:r>
          </a:p>
        </p:txBody>
      </p:sp>
      <p:pic>
        <p:nvPicPr>
          <p:cNvPr id="5" name="Picture 4" descr="A close up of a box&#10;&#10;Description automatically generated">
            <a:extLst>
              <a:ext uri="{FF2B5EF4-FFF2-40B4-BE49-F238E27FC236}">
                <a16:creationId xmlns:a16="http://schemas.microsoft.com/office/drawing/2014/main" id="{945FCFD9-5416-4D37-8CCB-16DEF0193887}"/>
              </a:ext>
            </a:extLst>
          </p:cNvPr>
          <p:cNvPicPr>
            <a:picLocks noChangeAspect="1"/>
          </p:cNvPicPr>
          <p:nvPr/>
        </p:nvPicPr>
        <p:blipFill>
          <a:blip r:embed="rId3"/>
          <a:stretch>
            <a:fillRect/>
          </a:stretch>
        </p:blipFill>
        <p:spPr>
          <a:xfrm>
            <a:off x="481886" y="499659"/>
            <a:ext cx="3662730" cy="2747047"/>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animal, mollusk, invertebrate, indoor&#10;&#10;Description automatically generated">
            <a:extLst>
              <a:ext uri="{FF2B5EF4-FFF2-40B4-BE49-F238E27FC236}">
                <a16:creationId xmlns:a16="http://schemas.microsoft.com/office/drawing/2014/main" id="{A907BFC8-8B99-4C3A-B004-9744121F4A31}"/>
              </a:ext>
            </a:extLst>
          </p:cNvPr>
          <p:cNvPicPr>
            <a:picLocks noChangeAspect="1"/>
          </p:cNvPicPr>
          <p:nvPr/>
        </p:nvPicPr>
        <p:blipFill>
          <a:blip r:embed="rId4"/>
          <a:stretch>
            <a:fillRect/>
          </a:stretch>
        </p:blipFill>
        <p:spPr>
          <a:xfrm>
            <a:off x="481886" y="4105272"/>
            <a:ext cx="3662730" cy="1758110"/>
          </a:xfrm>
          <a:prstGeom prst="rect">
            <a:avLst/>
          </a:prstGeom>
        </p:spPr>
      </p:pic>
      <p:sp>
        <p:nvSpPr>
          <p:cNvPr id="3" name="Content Placeholder 2">
            <a:extLst>
              <a:ext uri="{FF2B5EF4-FFF2-40B4-BE49-F238E27FC236}">
                <a16:creationId xmlns:a16="http://schemas.microsoft.com/office/drawing/2014/main" id="{CE57FC9A-AD69-4CC9-B5F3-8185F43C7B52}"/>
              </a:ext>
            </a:extLst>
          </p:cNvPr>
          <p:cNvSpPr>
            <a:spLocks noGrp="1"/>
          </p:cNvSpPr>
          <p:nvPr>
            <p:ph idx="1"/>
          </p:nvPr>
        </p:nvSpPr>
        <p:spPr>
          <a:xfrm>
            <a:off x="4819650" y="2048256"/>
            <a:ext cx="6868766" cy="4331509"/>
          </a:xfrm>
          <a:solidFill>
            <a:schemeClr val="tx1">
              <a:lumMod val="75000"/>
              <a:lumOff val="25000"/>
            </a:schemeClr>
          </a:solidFill>
        </p:spPr>
        <p:txBody>
          <a:bodyPr anchor="t">
            <a:normAutofit fontScale="85000" lnSpcReduction="20000"/>
          </a:bodyPr>
          <a:lstStyle/>
          <a:p>
            <a:pPr marL="0" indent="0">
              <a:buNone/>
            </a:pPr>
            <a:r>
              <a:rPr lang="en-US" sz="3300" dirty="0">
                <a:solidFill>
                  <a:srgbClr val="FFFFFF"/>
                </a:solidFill>
              </a:rPr>
              <a:t>A bronze coin minted in 42/43 C.E. during the reign of Herod Agrippa I, proved to be yet another significant find in the Caiaphas burial chamber. Discovered inside the skull of an adult woman interred in an ossuary marked “Miriam, daughter of Simon,” the coin is the first known example of a pagan custom practiced at a Jewish burial in Jerusalem, although a similar case was found in a tomb near Jericho. The coin may represent payment to the Greek god Charon in exchange for safe passage for the deceased’s spirit across the River Styx—or some version of this custom. </a:t>
            </a:r>
            <a:r>
              <a:rPr lang="en-US" sz="1700" dirty="0">
                <a:solidFill>
                  <a:srgbClr val="FFFFFF"/>
                </a:solidFill>
              </a:rPr>
              <a:t>(“Discovered in Jerusalem- Burial Cave of the Caiaphas Family,” BAR Sep-Oct 1992.)</a:t>
            </a:r>
          </a:p>
        </p:txBody>
      </p:sp>
      <p:sp>
        <p:nvSpPr>
          <p:cNvPr id="6" name="TextBox 5">
            <a:extLst>
              <a:ext uri="{FF2B5EF4-FFF2-40B4-BE49-F238E27FC236}">
                <a16:creationId xmlns:a16="http://schemas.microsoft.com/office/drawing/2014/main" id="{A139DCDB-74EA-443B-9BE2-8C47A7F9199A}"/>
              </a:ext>
            </a:extLst>
          </p:cNvPr>
          <p:cNvSpPr txBox="1"/>
          <p:nvPr/>
        </p:nvSpPr>
        <p:spPr>
          <a:xfrm>
            <a:off x="439957" y="3241963"/>
            <a:ext cx="2639666" cy="307777"/>
          </a:xfrm>
          <a:prstGeom prst="rect">
            <a:avLst/>
          </a:prstGeom>
          <a:noFill/>
        </p:spPr>
        <p:txBody>
          <a:bodyPr wrap="square" rtlCol="0">
            <a:spAutoFit/>
          </a:bodyPr>
          <a:lstStyle/>
          <a:p>
            <a:r>
              <a:rPr lang="en-US" sz="1400" dirty="0"/>
              <a:t>Photo by Ferrell Jenkins</a:t>
            </a:r>
          </a:p>
        </p:txBody>
      </p:sp>
    </p:spTree>
    <p:extLst>
      <p:ext uri="{BB962C8B-B14F-4D97-AF65-F5344CB8AC3E}">
        <p14:creationId xmlns:p14="http://schemas.microsoft.com/office/powerpoint/2010/main" val="5993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827" y="139266"/>
            <a:ext cx="11348387" cy="1089034"/>
          </a:xfrm>
        </p:spPr>
        <p:txBody>
          <a:bodyPr>
            <a:normAutofit/>
          </a:bodyPr>
          <a:lstStyle/>
          <a:p>
            <a:r>
              <a:rPr lang="en-US" b="1"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The Essenes</a:t>
            </a:r>
            <a:endParaRPr lang="en-US" dirty="0">
              <a:solidFill>
                <a:schemeClr val="bg1"/>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sp>
        <p:nvSpPr>
          <p:cNvPr id="3" name="Content Placeholder 2"/>
          <p:cNvSpPr>
            <a:spLocks noGrp="1"/>
          </p:cNvSpPr>
          <p:nvPr>
            <p:ph idx="1"/>
          </p:nvPr>
        </p:nvSpPr>
        <p:spPr>
          <a:xfrm>
            <a:off x="340179" y="1050877"/>
            <a:ext cx="11497994" cy="5991368"/>
          </a:xfrm>
        </p:spPr>
        <p:txBody>
          <a:bodyPr>
            <a:normAutofit/>
          </a:bodyPr>
          <a:lstStyle/>
          <a:p>
            <a:pPr marL="231775" lvl="1" indent="-231775"/>
            <a:r>
              <a:rPr lang="en-US" sz="3600" dirty="0">
                <a:solidFill>
                  <a:schemeClr val="bg1"/>
                </a:solidFill>
                <a:cs typeface="Arial" panose="020B0604020202020204" pitchFamily="34" charset="0"/>
              </a:rPr>
              <a:t>Little is known about the Essenes outside of a mention by Josephus and what archaeologists have uncovered at what </a:t>
            </a:r>
            <a:r>
              <a:rPr lang="en-US" sz="3600" b="1" i="1" dirty="0">
                <a:solidFill>
                  <a:schemeClr val="bg1"/>
                </a:solidFill>
                <a:cs typeface="Arial" panose="020B0604020202020204" pitchFamily="34" charset="0"/>
              </a:rPr>
              <a:t>appears to be </a:t>
            </a:r>
            <a:r>
              <a:rPr lang="en-US" sz="3600" dirty="0">
                <a:solidFill>
                  <a:schemeClr val="bg1"/>
                </a:solidFill>
                <a:cs typeface="Arial" panose="020B0604020202020204" pitchFamily="34" charset="0"/>
              </a:rPr>
              <a:t>the site of an Essene commune at Qumran</a:t>
            </a:r>
            <a:r>
              <a:rPr lang="en-US" sz="3200" dirty="0">
                <a:solidFill>
                  <a:schemeClr val="bg1"/>
                </a:solidFill>
                <a:cs typeface="Arial" panose="020B0604020202020204" pitchFamily="34" charset="0"/>
              </a:rPr>
              <a:t>.</a:t>
            </a:r>
          </a:p>
          <a:p>
            <a:pPr marL="630238" lvl="2" indent="-346075"/>
            <a:r>
              <a:rPr lang="en-US" sz="3200" b="1" i="1" dirty="0">
                <a:solidFill>
                  <a:schemeClr val="accent4">
                    <a:lumMod val="60000"/>
                    <a:lumOff val="40000"/>
                  </a:schemeClr>
                </a:solidFill>
                <a:cs typeface="Arial" panose="020B0604020202020204" pitchFamily="34" charset="0"/>
              </a:rPr>
              <a:t>They lived in secluded communes sharing their possessions.</a:t>
            </a:r>
          </a:p>
          <a:p>
            <a:pPr marL="630238" lvl="2" indent="-346075"/>
            <a:r>
              <a:rPr lang="en-US" sz="3200" b="1" i="1" dirty="0">
                <a:solidFill>
                  <a:schemeClr val="accent4">
                    <a:lumMod val="60000"/>
                    <a:lumOff val="40000"/>
                  </a:schemeClr>
                </a:solidFill>
                <a:cs typeface="Arial" panose="020B0604020202020204" pitchFamily="34" charset="0"/>
              </a:rPr>
              <a:t>They were restrained and sober, and they rejected all oaths.</a:t>
            </a:r>
          </a:p>
          <a:p>
            <a:pPr marL="630238" lvl="2" indent="-346075"/>
            <a:r>
              <a:rPr lang="en-US" sz="3200" b="1" i="1" dirty="0">
                <a:solidFill>
                  <a:schemeClr val="accent4">
                    <a:lumMod val="60000"/>
                    <a:lumOff val="40000"/>
                  </a:schemeClr>
                </a:solidFill>
                <a:cs typeface="Arial" panose="020B0604020202020204" pitchFamily="34" charset="0"/>
              </a:rPr>
              <a:t>Otherwise, many of their main doctrines were similar to the Pharisees.</a:t>
            </a:r>
          </a:p>
          <a:p>
            <a:pPr marL="630238" lvl="2" indent="-346075"/>
            <a:r>
              <a:rPr lang="en-US" sz="3200" b="1" i="1" dirty="0">
                <a:solidFill>
                  <a:schemeClr val="accent4">
                    <a:lumMod val="60000"/>
                    <a:lumOff val="40000"/>
                  </a:schemeClr>
                </a:solidFill>
                <a:cs typeface="Arial" panose="020B0604020202020204" pitchFamily="34" charset="0"/>
              </a:rPr>
              <a:t>They are not mentioned in the gospels.</a:t>
            </a:r>
          </a:p>
          <a:p>
            <a:pPr marL="231775" lvl="1" indent="-231775"/>
            <a:r>
              <a:rPr lang="en-US" sz="3600" dirty="0">
                <a:solidFill>
                  <a:schemeClr val="bg1"/>
                </a:solidFill>
                <a:cs typeface="Arial" panose="020B0604020202020204" pitchFamily="34" charset="0"/>
              </a:rPr>
              <a:t>Both Philo and Josephus indicate that there were about 4,000 of them in the first century.</a:t>
            </a:r>
          </a:p>
          <a:p>
            <a:pPr marL="457200" lvl="1" indent="-457200"/>
            <a:endParaRPr lang="en-US" sz="2800" dirty="0">
              <a:solidFill>
                <a:schemeClr val="accent4">
                  <a:lumMod val="20000"/>
                  <a:lumOff val="80000"/>
                </a:schemeClr>
              </a:solidFill>
              <a:latin typeface="Arial" panose="020B0604020202020204" pitchFamily="34" charset="0"/>
              <a:cs typeface="Arial" panose="020B0604020202020204" pitchFamily="34" charset="0"/>
            </a:endParaRPr>
          </a:p>
          <a:p>
            <a:endParaRPr lang="en-US" sz="3200" dirty="0">
              <a:solidFill>
                <a:schemeClr val="accent4">
                  <a:lumMod val="20000"/>
                  <a:lumOff val="80000"/>
                </a:schemeClr>
              </a:solidFill>
            </a:endParaRPr>
          </a:p>
          <a:p>
            <a:pPr lvl="1"/>
            <a:endParaRPr lang="en-US" sz="3200" dirty="0">
              <a:solidFill>
                <a:schemeClr val="accent4">
                  <a:lumMod val="20000"/>
                  <a:lumOff val="80000"/>
                </a:schemeClr>
              </a:solidFill>
            </a:endParaRPr>
          </a:p>
        </p:txBody>
      </p:sp>
    </p:spTree>
    <p:extLst>
      <p:ext uri="{BB962C8B-B14F-4D97-AF65-F5344CB8AC3E}">
        <p14:creationId xmlns:p14="http://schemas.microsoft.com/office/powerpoint/2010/main" val="69989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2197</Words>
  <Application>Microsoft Office PowerPoint</Application>
  <PresentationFormat>Widescreen</PresentationFormat>
  <Paragraphs>215</Paragraphs>
  <Slides>23</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Calibri</vt:lpstr>
      <vt:lpstr>Papyrus</vt:lpstr>
      <vt:lpstr>Times New Roman</vt:lpstr>
      <vt:lpstr>Arial Narrow</vt:lpstr>
      <vt:lpstr>Tempus Sans ITC</vt:lpstr>
      <vt:lpstr>Calibri Light</vt:lpstr>
      <vt:lpstr>Tahoma</vt:lpstr>
      <vt:lpstr>Arial</vt:lpstr>
      <vt:lpstr>Office Theme</vt:lpstr>
      <vt:lpstr>1_Office Theme</vt:lpstr>
      <vt:lpstr>Default Design</vt:lpstr>
      <vt:lpstr>2_Office Theme</vt:lpstr>
      <vt:lpstr>Captivity  Return  Years of Silence</vt:lpstr>
      <vt:lpstr>PowerPoint Presentation</vt:lpstr>
      <vt:lpstr>Development of the Jewish Sects</vt:lpstr>
      <vt:lpstr>The Pharisees</vt:lpstr>
      <vt:lpstr>The Sadducees</vt:lpstr>
      <vt:lpstr>PowerPoint Presentation</vt:lpstr>
      <vt:lpstr>PowerPoint Presentation</vt:lpstr>
      <vt:lpstr>Caiaphas Ossuary  and Coins</vt:lpstr>
      <vt:lpstr>The Essenes</vt:lpstr>
      <vt:lpstr>Possible Essene Ruins at Qumran</vt:lpstr>
      <vt:lpstr>Qumran Caves &amp;  Wadi Qumran</vt:lpstr>
      <vt:lpstr>The Zealots</vt:lpstr>
      <vt:lpstr>The Herodians</vt:lpstr>
      <vt:lpstr>Captivity – Return – Years of Silence</vt:lpstr>
      <vt:lpstr>12 – Captivity</vt:lpstr>
      <vt:lpstr>Daniel</vt:lpstr>
      <vt:lpstr>Ezekiel (Priest &amp; Scribe)</vt:lpstr>
      <vt:lpstr>Jeremiah (Priest &amp; Prophet)</vt:lpstr>
      <vt:lpstr>PowerPoint Presentation</vt:lpstr>
      <vt:lpstr>13 – Return from Captivity</vt:lpstr>
      <vt:lpstr>13 – Return from Captivity</vt:lpstr>
      <vt:lpstr>Important Dates To Remember</vt:lpstr>
      <vt:lpstr>14 – Years of Silence 400 BC to John the Baptist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Captivity  Return  Years of Silence</dc:title>
  <dc:creator>Eastside Enlightener</dc:creator>
  <cp:lastModifiedBy>Steve Klein</cp:lastModifiedBy>
  <cp:revision>13</cp:revision>
  <cp:lastPrinted>2024-10-28T20:04:53Z</cp:lastPrinted>
  <dcterms:created xsi:type="dcterms:W3CDTF">2019-08-28T15:26:37Z</dcterms:created>
  <dcterms:modified xsi:type="dcterms:W3CDTF">2024-10-30T21:06:21Z</dcterms:modified>
</cp:coreProperties>
</file>