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9" r:id="rId3"/>
    <p:sldId id="256" r:id="rId4"/>
    <p:sldId id="258" r:id="rId5"/>
    <p:sldId id="261" r:id="rId6"/>
    <p:sldId id="259" r:id="rId7"/>
    <p:sldId id="260" r:id="rId8"/>
    <p:sldId id="264" r:id="rId9"/>
    <p:sldId id="262" r:id="rId10"/>
    <p:sldId id="263" r:id="rId11"/>
    <p:sldId id="278" r:id="rId12"/>
  </p:sldIdLst>
  <p:sldSz cx="9144000" cy="6858000" type="screen4x3"/>
  <p:notesSz cx="6954838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" initials="S" lastIdx="1" clrIdx="0">
    <p:extLst>
      <p:ext uri="{19B8F6BF-5375-455C-9EA6-DF929625EA0E}">
        <p15:presenceInfo xmlns:p15="http://schemas.microsoft.com/office/powerpoint/2012/main" userId="2335d502bc9721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50A"/>
    <a:srgbClr val="36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744" autoAdjust="0"/>
  </p:normalViewPr>
  <p:slideViewPr>
    <p:cSldViewPr snapToGrid="0">
      <p:cViewPr varScale="1">
        <p:scale>
          <a:sx n="60" d="100"/>
          <a:sy n="60" d="100"/>
        </p:scale>
        <p:origin x="11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22A2DF44-1D89-45CD-990A-29A68AAB042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60838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6389"/>
            <a:ext cx="5563870" cy="3637955"/>
          </a:xfrm>
          <a:prstGeom prst="rect">
            <a:avLst/>
          </a:prstGeom>
        </p:spPr>
        <p:txBody>
          <a:bodyPr vert="horz" lIns="92537" tIns="46269" rIns="92537" bIns="462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F2E46CB5-9D6F-4925-85BB-DBA45216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Confidence in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6CB5-9D6F-4925-85BB-DBA452160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3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715">
              <a:defRPr/>
            </a:pPr>
            <a:fld id="{46BF4FDF-A9CF-40FE-882E-AE64A7261A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715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Confidence in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6CB5-9D6F-4925-85BB-DBA452160F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4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John 1:4  </a:t>
            </a:r>
            <a:r>
              <a:rPr lang="en-US" dirty="0"/>
              <a:t>In Him was life, and the life was the light of men.</a:t>
            </a:r>
          </a:p>
          <a:p>
            <a:r>
              <a:rPr lang="en-US" b="1" dirty="0"/>
              <a:t>John 3:19  </a:t>
            </a:r>
            <a:r>
              <a:rPr lang="en-US" dirty="0"/>
              <a:t>And this is the condemnation, that the light has come into the world, and men loved darkness rather than light, because their deeds were evil.</a:t>
            </a:r>
          </a:p>
          <a:p>
            <a:r>
              <a:rPr lang="en-US" b="1" dirty="0"/>
              <a:t>John 8:12  </a:t>
            </a:r>
            <a:r>
              <a:rPr lang="en-US" dirty="0"/>
              <a:t>Then Jesus spoke to them again, saying, "I am the light of the world. He who follows Me shall not walk in darkness, but have the light of life.“</a:t>
            </a:r>
          </a:p>
          <a:p>
            <a:r>
              <a:rPr lang="en-US" b="1" dirty="0"/>
              <a:t>John 12:46  </a:t>
            </a:r>
            <a:r>
              <a:rPr lang="en-US" dirty="0"/>
              <a:t>I have come as a light into the world, that whoever believes in Me should not abide in darkness.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6CB5-9D6F-4925-85BB-DBA452160F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6CB5-9D6F-4925-85BB-DBA452160F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John 19:35  </a:t>
            </a:r>
            <a:r>
              <a:rPr lang="en-US" dirty="0"/>
              <a:t>And he who has seen has testified, and his testimony is true; and he knows that he is telling the truth, so that you may believe.</a:t>
            </a:r>
          </a:p>
          <a:p>
            <a:endParaRPr lang="en-US" dirty="0"/>
          </a:p>
          <a:p>
            <a:r>
              <a:rPr lang="en-US" b="1" dirty="0"/>
              <a:t>John 5:21  </a:t>
            </a:r>
            <a:r>
              <a:rPr lang="en-US" dirty="0"/>
              <a:t>For as the Father raises the dead and gives life to them, even so the Son gives life to whom He will.</a:t>
            </a:r>
          </a:p>
          <a:p>
            <a:r>
              <a:rPr lang="en-US" b="1" dirty="0"/>
              <a:t>John 6:47-48</a:t>
            </a:r>
            <a:r>
              <a:rPr lang="en-US" dirty="0"/>
              <a:t>  Most assuredly, I say to you, he who believes in Me has everlasting life.  (48)  I am the bread of life.</a:t>
            </a:r>
          </a:p>
          <a:p>
            <a:r>
              <a:rPr lang="en-US" b="1" dirty="0"/>
              <a:t>John 11:25  </a:t>
            </a:r>
            <a:r>
              <a:rPr lang="en-US" dirty="0"/>
              <a:t>Jesus said to her, "I am the resurrection and the life. He who believes in Me, though he may die, he shall live.</a:t>
            </a:r>
            <a:endParaRPr lang="en-US" sz="800" dirty="0"/>
          </a:p>
          <a:p>
            <a:endParaRPr lang="en-US" sz="800" dirty="0"/>
          </a:p>
          <a:p>
            <a:r>
              <a:rPr lang="en-US" b="1" dirty="0"/>
              <a:t>John 14:15  </a:t>
            </a:r>
            <a:r>
              <a:rPr lang="en-US" dirty="0"/>
              <a:t>"If you love Me, keep My commandments.</a:t>
            </a:r>
          </a:p>
          <a:p>
            <a:r>
              <a:rPr lang="en-US" b="1" dirty="0"/>
              <a:t>John 14:21  </a:t>
            </a:r>
            <a:r>
              <a:rPr lang="en-US" dirty="0"/>
              <a:t>He who has My commandments and keeps them, it is he who loves Me. And he who loves Me will be loved by My Father, and I will love him and manifest Myself to him.“</a:t>
            </a:r>
          </a:p>
          <a:p>
            <a:r>
              <a:rPr lang="en-US" b="1" dirty="0"/>
              <a:t>John 14:23  </a:t>
            </a:r>
            <a:r>
              <a:rPr lang="en-US" dirty="0"/>
              <a:t>Jesus answered and said to him, "If anyone loves Me, he will keep My word; and My Father will love him, and We will come to him and make Our home with him.</a:t>
            </a:r>
          </a:p>
          <a:p>
            <a:r>
              <a:rPr lang="en-US" b="1" dirty="0"/>
              <a:t>John 15:10  </a:t>
            </a:r>
            <a:r>
              <a:rPr lang="en-US" dirty="0"/>
              <a:t>If you keep My commandments, you will abide in My love, just as I have kept My Father's commandments and abide in His love.</a:t>
            </a:r>
          </a:p>
          <a:p>
            <a:endParaRPr lang="en-US" sz="600" dirty="0"/>
          </a:p>
          <a:p>
            <a:r>
              <a:rPr lang="en-US" b="1" dirty="0"/>
              <a:t>John 13:34  </a:t>
            </a:r>
            <a:r>
              <a:rPr lang="en-US" dirty="0"/>
              <a:t>A new commandment I give to you, that you love one another; as I have loved you, that you also love one another.</a:t>
            </a:r>
          </a:p>
          <a:p>
            <a:r>
              <a:rPr lang="en-US" b="1" dirty="0"/>
              <a:t>John 15:12  </a:t>
            </a:r>
            <a:r>
              <a:rPr lang="en-US" dirty="0"/>
              <a:t>This is My commandment, that you love one another as I have loved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6CB5-9D6F-4925-85BB-DBA452160F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6CB5-9D6F-4925-85BB-DBA452160F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6CB5-9D6F-4925-85BB-DBA452160F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6CB5-9D6F-4925-85BB-DBA452160F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6CB5-9D6F-4925-85BB-DBA452160F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9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166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3596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2759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6143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0581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08372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3146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679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2504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2957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7432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88E7-71BC-4DC2-85B7-268126EBDCB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DAEF-2293-45F2-9DB3-7AB6116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5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C9C13-74FB-4469-A3B7-B4A24952B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0" t="4215" r="1505" b="81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5B3D4-BC65-4819-AAED-6EA0D6091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680" y="1607570"/>
            <a:ext cx="7176319" cy="2114181"/>
          </a:xfrm>
        </p:spPr>
        <p:txBody>
          <a:bodyPr>
            <a:normAutofit/>
          </a:bodyPr>
          <a:lstStyle/>
          <a:p>
            <a:r>
              <a:rPr lang="en-US" sz="13800" dirty="0">
                <a:solidFill>
                  <a:srgbClr val="361B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1 John </a:t>
            </a:r>
          </a:p>
        </p:txBody>
      </p:sp>
      <p:pic>
        <p:nvPicPr>
          <p:cNvPr id="1026" name="Picture 2" descr="Paper, Parchment, Thin, Structure, Untitled, Texture">
            <a:extLst>
              <a:ext uri="{FF2B5EF4-FFF2-40B4-BE49-F238E27FC236}">
                <a16:creationId xmlns:a16="http://schemas.microsoft.com/office/drawing/2014/main" id="{FD166DFB-6ABE-4231-8E2A-80B4F2E86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7447" y="-750542"/>
            <a:ext cx="469107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03D3C2F-6983-4B0A-AA3C-2A21268AC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558432"/>
            <a:ext cx="6858000" cy="5963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61B00"/>
                </a:solidFill>
                <a:latin typeface="Maiandra GD" panose="020E0502030308020204" pitchFamily="34" charset="0"/>
              </a:rPr>
              <a:t>C o n f </a:t>
            </a:r>
            <a:r>
              <a:rPr lang="en-US" sz="2800" dirty="0" err="1">
                <a:solidFill>
                  <a:srgbClr val="361B00"/>
                </a:solidFill>
                <a:latin typeface="Maiandra GD" panose="020E0502030308020204" pitchFamily="34" charset="0"/>
              </a:rPr>
              <a:t>i</a:t>
            </a:r>
            <a:r>
              <a:rPr lang="en-US" sz="2800" dirty="0">
                <a:solidFill>
                  <a:srgbClr val="361B00"/>
                </a:solidFill>
                <a:latin typeface="Maiandra GD" panose="020E0502030308020204" pitchFamily="34" charset="0"/>
              </a:rPr>
              <a:t> d e n c e   I n   C h r </a:t>
            </a:r>
            <a:r>
              <a:rPr lang="en-US" sz="2800" dirty="0" err="1">
                <a:solidFill>
                  <a:srgbClr val="361B00"/>
                </a:solidFill>
                <a:latin typeface="Maiandra GD" panose="020E0502030308020204" pitchFamily="34" charset="0"/>
              </a:rPr>
              <a:t>i</a:t>
            </a:r>
            <a:r>
              <a:rPr lang="en-US" sz="2800" dirty="0">
                <a:solidFill>
                  <a:srgbClr val="361B00"/>
                </a:solidFill>
                <a:latin typeface="Maiandra GD" panose="020E0502030308020204" pitchFamily="34" charset="0"/>
              </a:rPr>
              <a:t> s 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E9796-74E3-49D6-8965-A7D4A5FD10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38" y="3856600"/>
            <a:ext cx="4388522" cy="24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C9C13-74FB-4469-A3B7-B4A24952B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0" t="4215" r="1505" b="81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5B3D4-BC65-4819-AAED-6EA0D6091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90" y="1583484"/>
            <a:ext cx="7494639" cy="2114181"/>
          </a:xfrm>
        </p:spPr>
        <p:txBody>
          <a:bodyPr>
            <a:normAutofit/>
          </a:bodyPr>
          <a:lstStyle/>
          <a:p>
            <a:r>
              <a:rPr lang="en-US" sz="13800" dirty="0">
                <a:solidFill>
                  <a:srgbClr val="361B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1 John</a:t>
            </a:r>
          </a:p>
        </p:txBody>
      </p:sp>
      <p:pic>
        <p:nvPicPr>
          <p:cNvPr id="1026" name="Picture 2" descr="Paper, Parchment, Thin, Structure, Untitled, Texture">
            <a:extLst>
              <a:ext uri="{FF2B5EF4-FFF2-40B4-BE49-F238E27FC236}">
                <a16:creationId xmlns:a16="http://schemas.microsoft.com/office/drawing/2014/main" id="{FD166DFB-6ABE-4231-8E2A-80B4F2E86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7447" y="-750542"/>
            <a:ext cx="469107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03D3C2F-6983-4B0A-AA3C-2A21268AC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558432"/>
            <a:ext cx="6858000" cy="5963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61B00"/>
                </a:solidFill>
                <a:latin typeface="Maiandra GD" panose="020E0502030308020204" pitchFamily="34" charset="0"/>
              </a:rPr>
              <a:t>C o n f </a:t>
            </a:r>
            <a:r>
              <a:rPr lang="en-US" sz="2800" dirty="0" err="1">
                <a:solidFill>
                  <a:srgbClr val="361B00"/>
                </a:solidFill>
                <a:latin typeface="Maiandra GD" panose="020E0502030308020204" pitchFamily="34" charset="0"/>
              </a:rPr>
              <a:t>i</a:t>
            </a:r>
            <a:r>
              <a:rPr lang="en-US" sz="2800" dirty="0">
                <a:solidFill>
                  <a:srgbClr val="361B00"/>
                </a:solidFill>
                <a:latin typeface="Maiandra GD" panose="020E0502030308020204" pitchFamily="34" charset="0"/>
              </a:rPr>
              <a:t> d e n c e   I n   C h r </a:t>
            </a:r>
            <a:r>
              <a:rPr lang="en-US" sz="2800" dirty="0" err="1">
                <a:solidFill>
                  <a:srgbClr val="361B00"/>
                </a:solidFill>
                <a:latin typeface="Maiandra GD" panose="020E0502030308020204" pitchFamily="34" charset="0"/>
              </a:rPr>
              <a:t>i</a:t>
            </a:r>
            <a:r>
              <a:rPr lang="en-US" sz="2800" dirty="0">
                <a:solidFill>
                  <a:srgbClr val="361B00"/>
                </a:solidFill>
                <a:latin typeface="Maiandra GD" panose="020E0502030308020204" pitchFamily="34" charset="0"/>
              </a:rPr>
              <a:t> s 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E2E6D-ADEF-4F5F-9BEA-3F4E91B86A7D}"/>
              </a:ext>
            </a:extLst>
          </p:cNvPr>
          <p:cNvSpPr txBox="1"/>
          <p:nvPr/>
        </p:nvSpPr>
        <p:spPr>
          <a:xfrm>
            <a:off x="2338231" y="4439465"/>
            <a:ext cx="470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61B00"/>
                </a:solidFill>
                <a:latin typeface="Maiandra GD" panose="020E0502030308020204" pitchFamily="34" charset="0"/>
              </a:rPr>
              <a:t>Introduction and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E9796-74E3-49D6-8965-A7D4A5FD10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976" y="4626841"/>
            <a:ext cx="3133333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F1CFB-9CAD-49DD-AE33-BFF13E7D9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6560" t="4215" r="1505" b="81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77A51-EE8B-42C6-AE15-1D45C2B6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0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361B00"/>
                </a:solidFill>
                <a:latin typeface="Maiandra GD" panose="020E0502030308020204" pitchFamily="34" charset="0"/>
              </a:rPr>
              <a:t>The Relationship Between            First John &amp; The Gospel Of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FF32-DDAF-4C1F-9332-8C5378EF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9" y="1575594"/>
            <a:ext cx="8455743" cy="541968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First John builds on the groundwork of belief   that was laid in the Gospel of John.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ea typeface="Times New Roman" panose="02020603050405020304" pitchFamily="18" charset="0"/>
              </a:rPr>
              <a:t>In John we are given </a:t>
            </a:r>
            <a:r>
              <a:rPr lang="en-US" b="1" dirty="0">
                <a:ea typeface="Times New Roman" panose="02020603050405020304" pitchFamily="18" charset="0"/>
              </a:rPr>
              <a:t>reasons to believe </a:t>
            </a:r>
            <a:r>
              <a:rPr lang="en-US" dirty="0">
                <a:ea typeface="Times New Roman" panose="02020603050405020304" pitchFamily="18" charset="0"/>
              </a:rPr>
              <a:t>(Jn. 20:30-31). </a:t>
            </a:r>
          </a:p>
          <a:p>
            <a:pPr marL="682625" lvl="1" indent="-4572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"/>
            </a:pPr>
            <a:r>
              <a:rPr lang="en-US" sz="2800" i="1" dirty="0">
                <a:ea typeface="Times New Roman" panose="02020603050405020304" pitchFamily="18" charset="0"/>
              </a:rPr>
              <a:t>In 1 John we are given assurance that </a:t>
            </a:r>
            <a:r>
              <a:rPr lang="en-US" sz="2800" b="1" i="1" dirty="0">
                <a:ea typeface="Times New Roman" panose="02020603050405020304" pitchFamily="18" charset="0"/>
              </a:rPr>
              <a:t>believers are “born of God” </a:t>
            </a:r>
            <a:r>
              <a:rPr lang="en-US" sz="2800" i="1" dirty="0">
                <a:ea typeface="Times New Roman" panose="02020603050405020304" pitchFamily="18" charset="0"/>
              </a:rPr>
              <a:t>and </a:t>
            </a:r>
            <a:r>
              <a:rPr lang="en-US" sz="2800" b="1" i="1" dirty="0">
                <a:ea typeface="Times New Roman" panose="02020603050405020304" pitchFamily="18" charset="0"/>
              </a:rPr>
              <a:t>“have eternal life” </a:t>
            </a:r>
            <a:r>
              <a:rPr lang="en-US" sz="2800" i="1" dirty="0">
                <a:ea typeface="Times New Roman" panose="02020603050405020304" pitchFamily="18" charset="0"/>
              </a:rPr>
              <a:t>(1 Jn. 5:1, 13).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ea typeface="Times New Roman" panose="02020603050405020304" pitchFamily="18" charset="0"/>
              </a:rPr>
              <a:t>In John we learn </a:t>
            </a:r>
            <a:r>
              <a:rPr lang="en-US" dirty="0">
                <a:effectLst/>
                <a:ea typeface="Times New Roman" panose="02020603050405020304" pitchFamily="18" charset="0"/>
              </a:rPr>
              <a:t>that </a:t>
            </a:r>
            <a:r>
              <a:rPr lang="en-US" b="1" dirty="0">
                <a:effectLst/>
                <a:ea typeface="Times New Roman" panose="02020603050405020304" pitchFamily="18" charset="0"/>
              </a:rPr>
              <a:t>Jesus is “light</a:t>
            </a:r>
            <a:r>
              <a:rPr lang="en-US" dirty="0">
                <a:effectLst/>
                <a:ea typeface="Times New Roman" panose="02020603050405020304" pitchFamily="18" charset="0"/>
              </a:rPr>
              <a:t>” (Jn. 1:4-9; 3:19-21; 8:12; 12:46).</a:t>
            </a:r>
          </a:p>
          <a:p>
            <a:pPr marL="682625" lvl="1" indent="-4572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Ä"/>
            </a:pPr>
            <a:r>
              <a:rPr lang="en-US" sz="2800" i="1" dirty="0">
                <a:ea typeface="Times New Roman" panose="02020603050405020304" pitchFamily="18" charset="0"/>
              </a:rPr>
              <a:t>In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1 John we are told that 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believers </a:t>
            </a:r>
            <a:r>
              <a:rPr lang="en-US" sz="2800" b="1" i="1" dirty="0">
                <a:ea typeface="Times New Roman" panose="02020603050405020304" pitchFamily="18" charset="0"/>
              </a:rPr>
              <a:t>must 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not walk in darkness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(1 Jn. 1:5-7).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F1CFB-9CAD-49DD-AE33-BFF13E7D9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6560" t="4215" r="1505" b="81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77A51-EE8B-42C6-AE15-1D45C2B6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0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361B00"/>
                </a:solidFill>
                <a:latin typeface="Maiandra GD" panose="020E0502030308020204" pitchFamily="34" charset="0"/>
              </a:rPr>
              <a:t>The Relationship Between            First John &amp; The Gospel Of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FF32-DDAF-4C1F-9332-8C5378EF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2" y="1575594"/>
            <a:ext cx="8337755" cy="553243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First John builds on the groundwork of belief  that was laid in the Gospel of John.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John 3:16 teaches that </a:t>
            </a:r>
            <a:r>
              <a:rPr lang="en-US" b="1" dirty="0">
                <a:effectLst/>
                <a:ea typeface="Times New Roman" panose="02020603050405020304" pitchFamily="18" charset="0"/>
              </a:rPr>
              <a:t>Jesus is the gift of God’s love</a:t>
            </a:r>
            <a:r>
              <a:rPr lang="en-US" dirty="0">
                <a:ea typeface="Times New Roman" panose="02020603050405020304" pitchFamily="18" charset="0"/>
              </a:rPr>
              <a:t>.</a:t>
            </a:r>
            <a:r>
              <a:rPr lang="en-US" dirty="0">
                <a:effectLst/>
                <a:ea typeface="Times New Roman" panose="02020603050405020304" pitchFamily="18" charset="0"/>
              </a:rPr>
              <a:t>               </a:t>
            </a:r>
          </a:p>
          <a:p>
            <a:pPr marL="682625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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1 John 4:16 explains that 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whoever abides in Jesus abides in God’s love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John 1:29 teaches that </a:t>
            </a:r>
            <a:r>
              <a:rPr lang="en-US" b="1" dirty="0">
                <a:effectLst/>
                <a:ea typeface="Times New Roman" panose="02020603050405020304" pitchFamily="18" charset="0"/>
              </a:rPr>
              <a:t>Jesus came to take away “the sin of the world.”</a:t>
            </a:r>
          </a:p>
          <a:p>
            <a:pPr marL="682625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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1 John 3:5-6 shows that 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whoever abides in Jesus does not sin.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F1CFB-9CAD-49DD-AE33-BFF13E7D9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6560" t="4215" r="1505" b="81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77A51-EE8B-42C6-AE15-1D45C2B6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56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The Relationship Between            First John &amp; The Gospel Of John</a:t>
            </a:r>
            <a:endParaRPr lang="en-US" b="1" dirty="0">
              <a:solidFill>
                <a:srgbClr val="361B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FF32-DDAF-4C1F-9332-8C5378EF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40" y="1572702"/>
            <a:ext cx="8515350" cy="5196807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Other areas of similarity between 1 John &amp; John: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ea typeface="Times New Roman" panose="02020603050405020304" pitchFamily="18" charset="0"/>
              </a:rPr>
              <a:t>Both present testimony that </a:t>
            </a:r>
            <a:r>
              <a:rPr lang="en-US" sz="3000" b="1" dirty="0">
                <a:ea typeface="Times New Roman" panose="02020603050405020304" pitchFamily="18" charset="0"/>
              </a:rPr>
              <a:t>Jesus is the “Word” of God</a:t>
            </a:r>
            <a:r>
              <a:rPr lang="en-US" sz="3000" dirty="0">
                <a:ea typeface="Times New Roman" panose="02020603050405020304" pitchFamily="18" charset="0"/>
              </a:rPr>
              <a:t> who came in the flesh </a:t>
            </a:r>
            <a:r>
              <a:rPr lang="en-US" dirty="0">
                <a:ea typeface="Times New Roman" panose="02020603050405020304" pitchFamily="18" charset="0"/>
              </a:rPr>
              <a:t>(Jn. 1:1, 14; 19:35; 1 Jn. 1:1-2).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ea typeface="Times New Roman" panose="02020603050405020304" pitchFamily="18" charset="0"/>
              </a:rPr>
              <a:t>Both reveal that </a:t>
            </a:r>
            <a:r>
              <a:rPr lang="en-US" sz="3000" b="1" dirty="0">
                <a:ea typeface="Times New Roman" panose="02020603050405020304" pitchFamily="18" charset="0"/>
              </a:rPr>
              <a:t>life is in God’s Son </a:t>
            </a:r>
            <a:r>
              <a:rPr lang="en-US" dirty="0">
                <a:ea typeface="Times New Roman" panose="02020603050405020304" pitchFamily="18" charset="0"/>
              </a:rPr>
              <a:t>(John 1:4; 5:21-26; 6:47-48; 11:25; 1 John 5:11-12).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ea typeface="Times New Roman" panose="02020603050405020304" pitchFamily="18" charset="0"/>
              </a:rPr>
              <a:t>Both speak of </a:t>
            </a:r>
            <a:r>
              <a:rPr lang="en-US" sz="3000" b="1" dirty="0">
                <a:ea typeface="Times New Roman" panose="02020603050405020304" pitchFamily="18" charset="0"/>
              </a:rPr>
              <a:t>the relationship between love and keeping commandments </a:t>
            </a:r>
            <a:r>
              <a:rPr lang="en-US" dirty="0">
                <a:ea typeface="Times New Roman" panose="02020603050405020304" pitchFamily="18" charset="0"/>
              </a:rPr>
              <a:t>(John 14:15, 21, 23-24; 15:10;    1 John 2:5; 5:2-3).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ea typeface="Times New Roman" panose="02020603050405020304" pitchFamily="18" charset="0"/>
              </a:rPr>
              <a:t>Both emphasize that </a:t>
            </a:r>
            <a:r>
              <a:rPr lang="en-US" sz="3000" b="1" dirty="0">
                <a:ea typeface="Times New Roman" panose="02020603050405020304" pitchFamily="18" charset="0"/>
              </a:rPr>
              <a:t>those who receive God’s love must love one another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(John 13:34; 15:9-12; 1 John 3:16-18; 4:7-12).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F1CFB-9CAD-49DD-AE33-BFF13E7D9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6560" t="4215" r="1505" b="81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77A51-EE8B-42C6-AE15-1D45C2B6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61B00"/>
                </a:solidFill>
                <a:latin typeface="Maiandra GD" panose="020E0502030308020204" pitchFamily="34" charset="0"/>
              </a:rPr>
              <a:t>“That You may Know…”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FF32-DDAF-4C1F-9332-8C5378EF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80" y="1553497"/>
            <a:ext cx="7994240" cy="50341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First John is written for the following reasons:</a:t>
            </a:r>
          </a:p>
          <a:p>
            <a:pPr marL="688975" marR="0" lvl="0" indent="-52228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"/>
              <a:tabLst>
                <a:tab pos="68897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“…that 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your joy may be full</a:t>
            </a:r>
            <a:r>
              <a:rPr lang="en-US" dirty="0">
                <a:effectLst/>
                <a:ea typeface="Times New Roman" panose="02020603050405020304" pitchFamily="18" charset="0"/>
              </a:rPr>
              <a:t>” (1 John 1:4)</a:t>
            </a:r>
          </a:p>
          <a:p>
            <a:pPr marL="688975" marR="0" lvl="0" indent="-52228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"/>
              <a:tabLst>
                <a:tab pos="68897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“…so 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that you may not sin</a:t>
            </a:r>
            <a:r>
              <a:rPr lang="en-US" dirty="0">
                <a:effectLst/>
                <a:ea typeface="Times New Roman" panose="02020603050405020304" pitchFamily="18" charset="0"/>
              </a:rPr>
              <a:t>” (1 John 2:1)</a:t>
            </a:r>
          </a:p>
          <a:p>
            <a:pPr marL="688975" marR="0" lvl="0" indent="-52228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"/>
              <a:tabLst>
                <a:tab pos="68897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“</a:t>
            </a:r>
            <a:r>
              <a:rPr lang="en-US" i="1" dirty="0">
                <a:effectLst/>
                <a:ea typeface="Times New Roman" panose="02020603050405020304" pitchFamily="18" charset="0"/>
              </a:rPr>
              <a:t>…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because you know </a:t>
            </a:r>
            <a:r>
              <a:rPr lang="en-US" dirty="0">
                <a:effectLst/>
                <a:ea typeface="Times New Roman" panose="02020603050405020304" pitchFamily="18" charset="0"/>
              </a:rPr>
              <a:t>[the truth]”  (1 John 2:21)</a:t>
            </a:r>
          </a:p>
          <a:p>
            <a:pPr marL="688975" marR="0" lvl="0" indent="-52228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"/>
              <a:tabLst>
                <a:tab pos="68897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“…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concerning those who try to deceive you</a:t>
            </a:r>
            <a:r>
              <a:rPr lang="en-US" dirty="0">
                <a:effectLst/>
                <a:ea typeface="Times New Roman" panose="02020603050405020304" pitchFamily="18" charset="0"/>
              </a:rPr>
              <a:t>”             (1 John 2:26)</a:t>
            </a:r>
          </a:p>
          <a:p>
            <a:pPr marL="688975" marR="0" lvl="0" indent="-52228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"/>
              <a:tabLst>
                <a:tab pos="688975" algn="l"/>
              </a:tabLst>
            </a:pPr>
            <a:r>
              <a:rPr lang="en-US" dirty="0">
                <a:ea typeface="Times New Roman" panose="02020603050405020304" pitchFamily="18" charset="0"/>
              </a:rPr>
              <a:t>“</a:t>
            </a:r>
            <a:r>
              <a:rPr lang="en-US" dirty="0">
                <a:effectLst/>
                <a:ea typeface="Times New Roman" panose="02020603050405020304" pitchFamily="18" charset="0"/>
              </a:rPr>
              <a:t>…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that you may know </a:t>
            </a:r>
            <a:r>
              <a:rPr lang="en-US" dirty="0">
                <a:effectLst/>
                <a:ea typeface="Times New Roman" panose="02020603050405020304" pitchFamily="18" charset="0"/>
              </a:rPr>
              <a:t>that you have eternal life”         (1 John 5:13). </a:t>
            </a:r>
          </a:p>
          <a:p>
            <a:pPr marL="166687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tabLst>
                <a:tab pos="688975" algn="l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marL="165100" marR="0" lvl="0" indent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tabLst>
                <a:tab pos="688975" algn="l"/>
              </a:tabLst>
            </a:pPr>
            <a:r>
              <a:rPr lang="en-US" sz="3200" b="1" i="1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Each of these truths gives us Confidence!</a:t>
            </a:r>
            <a:endParaRPr lang="en-US" sz="3200" b="1" i="1" dirty="0">
              <a:solidFill>
                <a:srgbClr val="7435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7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F1CFB-9CAD-49DD-AE33-BFF13E7D9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6560" t="4215" r="1505" b="81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77A51-EE8B-42C6-AE15-1D45C2B6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22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361B00"/>
                </a:solidFill>
                <a:latin typeface="Maiandra GD" panose="020E0502030308020204" pitchFamily="34" charset="0"/>
              </a:rPr>
              <a:t>“Concerning those who are 	trying to deceive you…”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FF32-DDAF-4C1F-9332-8C5378EF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80" y="1567786"/>
            <a:ext cx="7994240" cy="5413117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John was writing to combat the effects of particular false teaching.</a:t>
            </a:r>
          </a:p>
          <a:p>
            <a:pPr marL="344488" marR="0" lvl="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344488" algn="l"/>
              </a:tabLst>
            </a:pPr>
            <a:r>
              <a:rPr lang="en-US" sz="3000" dirty="0">
                <a:ea typeface="Times New Roman" panose="02020603050405020304" pitchFamily="18" charset="0"/>
              </a:rPr>
              <a:t>He plainly says that he has written “concerning those who try to deceive you” (2:26)  </a:t>
            </a:r>
          </a:p>
          <a:p>
            <a:pPr marL="344488" marR="0" lvl="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344488" algn="l"/>
              </a:tabLst>
            </a:pPr>
            <a:r>
              <a:rPr lang="en-US" sz="3000" dirty="0">
                <a:ea typeface="Times New Roman" panose="02020603050405020304" pitchFamily="18" charset="0"/>
              </a:rPr>
              <a:t>False prophets had gone out into the world and the spirit of the Antichrist was at work (4:1-3; 2:18-19).  </a:t>
            </a:r>
          </a:p>
          <a:p>
            <a:pPr marL="344488" marR="0" lvl="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344488" algn="l"/>
              </a:tabLst>
            </a:pPr>
            <a:r>
              <a:rPr lang="en-US" sz="3000" dirty="0">
                <a:ea typeface="Times New Roman" panose="02020603050405020304" pitchFamily="18" charset="0"/>
              </a:rPr>
              <a:t>The nature of the false teaching they espoused:</a:t>
            </a:r>
          </a:p>
          <a:p>
            <a:pPr marL="628650" lvl="1" indent="-225425">
              <a:spcBef>
                <a:spcPts val="0"/>
              </a:spcBef>
              <a:buClr>
                <a:srgbClr val="000000"/>
              </a:buClr>
              <a:buSzPct val="100000"/>
              <a:tabLst>
                <a:tab pos="688975" algn="l"/>
              </a:tabLst>
            </a:pPr>
            <a:r>
              <a:rPr lang="en-US" sz="2600" i="1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Denied that God’s Son came in the flesh (4:2). </a:t>
            </a:r>
          </a:p>
          <a:p>
            <a:pPr marL="628650" lvl="1" indent="-225425">
              <a:spcBef>
                <a:spcPts val="0"/>
              </a:spcBef>
              <a:buClr>
                <a:srgbClr val="000000"/>
              </a:buClr>
              <a:buSzPct val="100000"/>
              <a:tabLst>
                <a:tab pos="688975" algn="l"/>
              </a:tabLst>
            </a:pPr>
            <a:r>
              <a:rPr lang="en-US" sz="2600" i="1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May have claimed that one could know God without keeping commandments (2:4), and that one could be righteous without practicing righteousness (3:7).</a:t>
            </a:r>
          </a:p>
          <a:p>
            <a:pPr marL="628650" lvl="1" indent="-225425">
              <a:spcBef>
                <a:spcPts val="0"/>
              </a:spcBef>
              <a:buClr>
                <a:srgbClr val="000000"/>
              </a:buClr>
              <a:buSzPct val="100000"/>
              <a:tabLst>
                <a:tab pos="688975" algn="l"/>
              </a:tabLst>
            </a:pPr>
            <a:r>
              <a:rPr lang="en-US" sz="2600" i="1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Called into question the spiritual “knowledge” of true believers (2:21-22). </a:t>
            </a:r>
          </a:p>
        </p:txBody>
      </p:sp>
    </p:spTree>
    <p:extLst>
      <p:ext uri="{BB962C8B-B14F-4D97-AF65-F5344CB8AC3E}">
        <p14:creationId xmlns:p14="http://schemas.microsoft.com/office/powerpoint/2010/main" val="23994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99BE-E38F-4634-9768-8588523B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843" y="500062"/>
            <a:ext cx="3756332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latin typeface="Maiandra GD" panose="020E0502030308020204" pitchFamily="34" charset="0"/>
              </a:rPr>
              <a:t>Gnosticism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E3AC-7AB3-4A0C-B88A-DA35FD7C8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955" y="1825625"/>
            <a:ext cx="5574890" cy="486031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 is in special knowledge (“gnosis”).  It required enlightenment, not repentance.</a:t>
            </a:r>
          </a:p>
          <a:p>
            <a:r>
              <a:rPr lang="en-US" sz="3200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matter is evil.</a:t>
            </a:r>
          </a:p>
          <a:p>
            <a:r>
              <a:rPr lang="en-US" sz="3200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was not created by God but by a lower spirit being  (a “demiurge”).</a:t>
            </a:r>
          </a:p>
          <a:p>
            <a:r>
              <a:rPr lang="en-US" sz="3200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did not actually partake of humanity – He only “seemed to” (</a:t>
            </a:r>
            <a:r>
              <a:rPr lang="en-US" sz="3200" dirty="0" err="1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docetism</a:t>
            </a:r>
            <a:r>
              <a:rPr lang="en-US" sz="3200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0E4B9-AD43-4ABC-B41A-3AB499DAB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20" y="1338600"/>
            <a:ext cx="2674373" cy="4180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01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F1CFB-9CAD-49DD-AE33-BFF13E7D9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6560" t="4215" r="1505" b="81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77A51-EE8B-42C6-AE15-1D45C2B6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61B00"/>
                </a:solidFill>
                <a:latin typeface="Maiandra GD" panose="020E0502030308020204" pitchFamily="34" charset="0"/>
              </a:rPr>
              <a:t>Why address the errors of the Gnostics in an Inspired 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FF32-DDAF-4C1F-9332-8C5378EF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80" y="1690689"/>
            <a:ext cx="7994240" cy="48969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>
                <a:ea typeface="Times New Roman" panose="02020603050405020304" pitchFamily="18" charset="0"/>
              </a:rPr>
              <a:t>Because Gnosticism would become a widespread problem.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a typeface="Times New Roman" panose="02020603050405020304" pitchFamily="18" charset="0"/>
              </a:rPr>
              <a:t>Because John himself had probably been confronted with the seeds of Gnosticism.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a typeface="Times New Roman" panose="02020603050405020304" pitchFamily="18" charset="0"/>
              </a:rPr>
              <a:t>Because the same errors made by the Gnostics would continue to plague mankind down to the present time.</a:t>
            </a:r>
          </a:p>
          <a:p>
            <a:pPr lvl="1">
              <a:spcBef>
                <a:spcPts val="0"/>
              </a:spcBef>
            </a:pPr>
            <a:r>
              <a:rPr lang="en-US" sz="2800" b="1" dirty="0">
                <a:ea typeface="Times New Roman" panose="02020603050405020304" pitchFamily="18" charset="0"/>
              </a:rPr>
              <a:t>Note: </a:t>
            </a:r>
            <a:r>
              <a:rPr lang="en-US" sz="2800" i="1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This is the same reason the New Testament addresses the errors of Pharisees, Sadducees, Athenian idolaters, and the Nicolaitans – We still face the same issues!</a:t>
            </a:r>
          </a:p>
        </p:txBody>
      </p:sp>
    </p:spTree>
    <p:extLst>
      <p:ext uri="{BB962C8B-B14F-4D97-AF65-F5344CB8AC3E}">
        <p14:creationId xmlns:p14="http://schemas.microsoft.com/office/powerpoint/2010/main" val="27331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1134</Words>
  <Application>Microsoft Office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Agency FB</vt:lpstr>
      <vt:lpstr>Arial</vt:lpstr>
      <vt:lpstr>Berlin Sans FB Demi</vt:lpstr>
      <vt:lpstr>Calibri</vt:lpstr>
      <vt:lpstr>Calibri Light</vt:lpstr>
      <vt:lpstr>Maiandra GD</vt:lpstr>
      <vt:lpstr>Papyrus</vt:lpstr>
      <vt:lpstr>Wingdings</vt:lpstr>
      <vt:lpstr>Office Theme</vt:lpstr>
      <vt:lpstr>1_Office Theme</vt:lpstr>
      <vt:lpstr>1 John </vt:lpstr>
      <vt:lpstr>1 John</vt:lpstr>
      <vt:lpstr>The Relationship Between            First John &amp; The Gospel Of John</vt:lpstr>
      <vt:lpstr>The Relationship Between            First John &amp; The Gospel Of John</vt:lpstr>
      <vt:lpstr>The Relationship Between            First John &amp; The Gospel Of John</vt:lpstr>
      <vt:lpstr>“That You may Know…”</vt:lpstr>
      <vt:lpstr>“Concerning those who are  trying to deceive you…”</vt:lpstr>
      <vt:lpstr>Gnosticism in a Nutshell</vt:lpstr>
      <vt:lpstr>Why address the errors of the Gnostics in an Inspired Book?</vt:lpstr>
      <vt:lpstr>Eastside Church of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John</dc:title>
  <dc:creator>Steve</dc:creator>
  <cp:lastModifiedBy>Steve</cp:lastModifiedBy>
  <cp:revision>30</cp:revision>
  <cp:lastPrinted>2020-12-22T18:59:25Z</cp:lastPrinted>
  <dcterms:created xsi:type="dcterms:W3CDTF">2020-12-21T14:42:06Z</dcterms:created>
  <dcterms:modified xsi:type="dcterms:W3CDTF">2020-12-23T14:33:42Z</dcterms:modified>
</cp:coreProperties>
</file>