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350" r:id="rId2"/>
    <p:sldId id="377" r:id="rId3"/>
    <p:sldId id="369" r:id="rId4"/>
    <p:sldId id="370" r:id="rId5"/>
    <p:sldId id="378" r:id="rId6"/>
    <p:sldId id="382" r:id="rId7"/>
    <p:sldId id="383" r:id="rId8"/>
    <p:sldId id="384" r:id="rId9"/>
    <p:sldId id="367" r:id="rId10"/>
  </p:sldIdLst>
  <p:sldSz cx="9144000" cy="6858000" type="screen4x3"/>
  <p:notesSz cx="7010400" cy="9296400"/>
  <p:embeddedFontLst>
    <p:embeddedFont>
      <p:font typeface="Calibri" panose="020F0502020204030204" pitchFamily="34" charset="0"/>
      <p:regular r:id="rId13"/>
      <p:bold r:id="rId14"/>
      <p:italic r:id="rId15"/>
      <p:boldItalic r:id="rId16"/>
    </p:embeddedFont>
    <p:embeddedFont>
      <p:font typeface="Berlin Sans FB Demi" panose="020E0802020502020306" pitchFamily="34" charset="0"/>
      <p:bold r:id="rId17"/>
    </p:embeddedFont>
    <p:embeddedFont>
      <p:font typeface="Algerian" panose="04020705040A02060702" pitchFamily="82" charset="0"/>
      <p:regular r:id="rId18"/>
    </p:embeddedFont>
    <p:embeddedFont>
      <p:font typeface="Calibri Light" panose="020F0302020204030204"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0904E"/>
    <a:srgbClr val="990000"/>
    <a:srgbClr val="FBE437"/>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93173" autoAdjust="0"/>
  </p:normalViewPr>
  <p:slideViewPr>
    <p:cSldViewPr snapToGrid="0">
      <p:cViewPr varScale="1">
        <p:scale>
          <a:sx n="96" d="100"/>
          <a:sy n="96" d="100"/>
        </p:scale>
        <p:origin x="90" y="54"/>
      </p:cViewPr>
      <p:guideLst/>
    </p:cSldViewPr>
  </p:slideViewPr>
  <p:notesTextViewPr>
    <p:cViewPr>
      <p:scale>
        <a:sx n="1" d="1"/>
        <a:sy n="1" d="1"/>
      </p:scale>
      <p:origin x="0" y="-3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282489-4EA9-4DD5-A804-DD1B28DA93B0}" type="datetimeFigureOut">
              <a:rPr lang="en-US" smtClean="0"/>
              <a:t>10/14/2017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E222CC-4312-4487-8E30-D4BA8AB12F59}" type="datetimeFigureOut">
              <a:rPr lang="en-US"/>
              <a:t>10/14/2017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Ephesians 4:15-16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Romans 12:16  Be of the same mind toward one another. Do not set your mind on high things, but associate with the humble. Do not be wise in your own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Isaiah 5:21  Woe to those who are wise in their own eyes, And prudent in their own sight!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Proverbs 26:12  Do you see a man wise in his own eyes? There is more hope for a fool than for him.</a:t>
            </a:r>
          </a:p>
        </p:txBody>
      </p:sp>
      <p:sp>
        <p:nvSpPr>
          <p:cNvPr id="4" name="Slide Number Placeholder 3"/>
          <p:cNvSpPr>
            <a:spLocks noGrp="1"/>
          </p:cNvSpPr>
          <p:nvPr>
            <p:ph type="sldNum" sz="quarter" idx="10"/>
          </p:nvPr>
        </p:nvSpPr>
        <p:spPr/>
        <p:txBody>
          <a:bodyPr/>
          <a:lstStyle/>
          <a:p>
            <a:fld id="{452DFF1D-D5B5-4AE5-AA09-155B6E1396B6}" type="slidenum">
              <a:rPr lang="en-US" smtClean="0"/>
              <a:t>5</a:t>
            </a:fld>
            <a:endParaRPr lang="en-US"/>
          </a:p>
        </p:txBody>
      </p:sp>
    </p:spTree>
    <p:extLst>
      <p:ext uri="{BB962C8B-B14F-4D97-AF65-F5344CB8AC3E}">
        <p14:creationId xmlns:p14="http://schemas.microsoft.com/office/powerpoint/2010/main" val="265830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Revelation 4:11  "You are worthy, O Lord, To receive glory and honor and power; For You created all things, And by Your will they exist and were created."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Ephesians 1:5  having predestined us to adoption as sons by Jesus Christ to Himself, according to the good pleasure of His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Titus 2:14  who gave Himself for us, that He might redeem us from every lawless deed and purify for Himself His own special people, zealous for good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Ephesians 3:9b  “… God who created all things through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1:3 All things were made through Him, and without Him nothing was made that was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Colossians 1:16  For by Him all things were created that are in heaven and that are on earth, visible and invisible, whether thrones or dominions or principalities or powers. All things were created through Him and for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Hebrews 1:2  has in these last days spoken to us by His Son, whom He has appointed heir of all things, through whom also He made the worlds;</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274067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“Sacrifices unto idols. Meat that had been offered in sacrifice, and then either exposed to sale in the market, or served up at the feasts held in honor of idols, at their temples, or at the houses of their devotees. The priests, who were entitled to a part of the meat that was offered in sacrifice, would expose it to sale in the market; and it was a custom with the Gentiles to make feasts in honor of the idol gods on the meat that was offered in sacrifice; see 1Co_8:10, of this chapter, and 1Co_10:20-21. Some Christians would hold that there could be no harm in partaking of this meat any more than any other meat, since an idol was nothing; and others would have many scruples in regard to it, since it would seem to countenance idol worship. The request made of Paul was, that he should settle some “general principle” which they might all safely follow.”  (Albert Barnes)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 animal was sacrificed, only a small portion of that animal was burned. The priests took a part of it for themselves and a part was taken by the worshiper. On some occasions, a public worship service was conducted that consisted in a feast in the idol’s temple in which the meats sacrificed to the idol were eaten. Not every sacrifice was attended by a public feast. When the sacrificed animal was divided between the priest and the worshiper, the priest used what was his as he desired, either eating it or selling it in the marketplace. No doubt meat sacrificed to an idol brought a premium price (because animals used in sacrifice were choice animals and the sacredness the pagans attached to its having been sacrificed to the god). The worshiper would take his portion home and eat it in the privacy of his home, sometimes inviting a friend or neighbor to share in his feast.” (Mike Willis)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15:11  Not what goes into the mouth defiles a man; but what comes out of the mouth, this defiles a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15:17-18  Do you not yet understand that whatever enters the mouth goes into the stomach and is eliminated?  18  But those things which proceed out of the mouth come from the heart, and they defile a man.</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383159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25:40  And the King will answer and say to them, 'Assuredly, I say to you, inasmuch as you did it to one of the least of these My brethren, you did it to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Acts 8:3  As for Saul, he made havoc of the church, entering every house, and dragging off men and women, committing them to prison.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Acts 9:3-5  As he journeyed he came near Damascus, and suddenly a light shone around him from heaven.  4  Then he fell to the ground, and heard a voice saying to him, "Saul, Saul, why are you persecuting Me?"  5  And he said, "Who are You, Lord?" Then the Lord said, "I am Jesus, whom you are persecuting. It is hard for you to kick against the goads."</a:t>
            </a:r>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116191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10/14/2017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29" y="127001"/>
            <a:ext cx="7035799" cy="1778000"/>
          </a:xfrm>
        </p:spPr>
        <p:txBody>
          <a:bodyPr>
            <a:normAutofit/>
          </a:bodyPr>
          <a:lstStyle/>
          <a:p>
            <a:pPr algn="ctr"/>
            <a:r>
              <a:rPr lang="en-US" sz="5400" dirty="0">
                <a:latin typeface="Algerian" panose="04020705040A02060702" pitchFamily="82" charset="0"/>
              </a:rPr>
              <a:t>The Epistle of First Corinthians</a:t>
            </a:r>
          </a:p>
        </p:txBody>
      </p:sp>
      <p:pic>
        <p:nvPicPr>
          <p:cNvPr id="4" name="Picture 2" descr="Image result for ancient corinth temple">
            <a:extLst>
              <a:ext uri="{FF2B5EF4-FFF2-40B4-BE49-F238E27FC236}">
                <a16:creationId xmlns:a16="http://schemas.microsoft.com/office/drawing/2014/main" id="{2F89A5E6-C75A-4D23-8AC6-9E9100BA7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40" y="2082800"/>
            <a:ext cx="7993976" cy="4229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a:bodyPr>
          <a:lstStyle/>
          <a:p>
            <a:pPr marL="0" indent="0">
              <a:buNone/>
            </a:pPr>
            <a:r>
              <a:rPr lang="en-US" b="1" i="1" dirty="0"/>
              <a:t>SECTION ONE: </a:t>
            </a:r>
            <a:r>
              <a:rPr lang="en-US" i="1" dirty="0"/>
              <a:t>Dealing with reported problems   (1:1—6:20)</a:t>
            </a:r>
            <a:endParaRPr lang="en-US" dirty="0"/>
          </a:p>
          <a:p>
            <a:pPr marL="0" indent="0">
              <a:buNone/>
            </a:pPr>
            <a:r>
              <a:rPr lang="en-US" b="1" dirty="0"/>
              <a:t>A. Unity based on God’s wisdom (1:10—4:21)</a:t>
            </a:r>
            <a:endParaRPr lang="en-US" dirty="0"/>
          </a:p>
          <a:p>
            <a:pPr lvl="1"/>
            <a:r>
              <a:rPr lang="en-US" dirty="0"/>
              <a:t>Greeting, thanksgiving, and exhortation to unity (1:1-17)</a:t>
            </a:r>
          </a:p>
          <a:p>
            <a:pPr lvl="1"/>
            <a:r>
              <a:rPr lang="en-US" dirty="0"/>
              <a:t>God’s wisdom &amp; power vs. human pride (1:18-31)</a:t>
            </a:r>
          </a:p>
          <a:p>
            <a:pPr lvl="1"/>
            <a:r>
              <a:rPr lang="en-US" dirty="0"/>
              <a:t>Paul’s Example – relying on God’s wisdom and power (2:1-16)</a:t>
            </a:r>
          </a:p>
          <a:p>
            <a:pPr lvl="1"/>
            <a:r>
              <a:rPr lang="en-US" dirty="0"/>
              <a:t>God’s foundation and building (3:1-23)</a:t>
            </a:r>
          </a:p>
          <a:p>
            <a:pPr lvl="1"/>
            <a:r>
              <a:rPr lang="en-US" dirty="0"/>
              <a:t>The quality of Paul’s apostleship (4:1-21)</a:t>
            </a:r>
          </a:p>
          <a:p>
            <a:pPr marL="0" indent="0">
              <a:buNone/>
            </a:pPr>
            <a:r>
              <a:rPr lang="en-US" b="1" dirty="0"/>
              <a:t>B. Dealing with sin in the church (5-6)</a:t>
            </a:r>
            <a:endParaRPr lang="en-US" dirty="0"/>
          </a:p>
          <a:p>
            <a:pPr lvl="1"/>
            <a:r>
              <a:rPr lang="en-US" dirty="0"/>
              <a:t>Dealing with the immoral (5:1-13)</a:t>
            </a:r>
          </a:p>
          <a:p>
            <a:pPr lvl="1"/>
            <a:r>
              <a:rPr lang="en-US" dirty="0"/>
              <a:t>Dealing with those filing lawsuits (6:1-11) </a:t>
            </a:r>
          </a:p>
          <a:p>
            <a:pPr lvl="1"/>
            <a:r>
              <a:rPr lang="en-US" dirty="0"/>
              <a:t>Flee Sexual Immorality (6:12-20)</a:t>
            </a:r>
          </a:p>
          <a:p>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49" y="1212782"/>
            <a:ext cx="8188091" cy="5428649"/>
          </a:xfrm>
        </p:spPr>
        <p:txBody>
          <a:bodyPr>
            <a:normAutofit/>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C. Their Concerns (7-9)</a:t>
            </a:r>
            <a:endParaRPr lang="en-US" dirty="0"/>
          </a:p>
          <a:p>
            <a:pPr marL="568325" lvl="1" indent="-222250"/>
            <a:r>
              <a:rPr lang="en-US" dirty="0"/>
              <a:t>Marriage problems &amp; issues for singles (7:1-16)</a:t>
            </a:r>
          </a:p>
          <a:p>
            <a:pPr marL="568325" lvl="1" indent="-222250"/>
            <a:r>
              <a:rPr lang="en-US" dirty="0"/>
              <a:t>Live as you are called (7:17-40)</a:t>
            </a:r>
          </a:p>
          <a:p>
            <a:pPr marL="568325" lvl="1" indent="-222250"/>
            <a:r>
              <a:rPr lang="en-US" dirty="0"/>
              <a:t>Things offered to idols (8:1-13)</a:t>
            </a:r>
          </a:p>
          <a:p>
            <a:pPr marL="568325" lvl="1" indent="-222250"/>
            <a:r>
              <a:rPr lang="en-US" dirty="0"/>
              <a:t>The rights and responsibilities of preachers (9:1-27)</a:t>
            </a:r>
          </a:p>
          <a:p>
            <a:pPr marL="0" indent="0">
              <a:buNone/>
            </a:pPr>
            <a:r>
              <a:rPr lang="en-US" b="1" dirty="0"/>
              <a:t>D. Common Concerns (10-11)</a:t>
            </a:r>
            <a:endParaRPr lang="en-US" dirty="0"/>
          </a:p>
          <a:p>
            <a:pPr marL="568325" lvl="1" indent="-222250"/>
            <a:r>
              <a:rPr lang="en-US" dirty="0"/>
              <a:t>Old Testament warnings about temptation (10:1-13)</a:t>
            </a:r>
          </a:p>
          <a:p>
            <a:pPr marL="568325" lvl="1" indent="-222250"/>
            <a:r>
              <a:rPr lang="en-US" dirty="0"/>
              <a:t>Flee idolatry (10:14-33)</a:t>
            </a:r>
          </a:p>
          <a:p>
            <a:pPr marL="568325" lvl="1" indent="-222250"/>
            <a:r>
              <a:rPr lang="en-US" dirty="0"/>
              <a:t>Respecting headship when praying or prophesying (11:1-16)</a:t>
            </a:r>
          </a:p>
          <a:p>
            <a:pPr marL="568325" lvl="1" indent="-222250"/>
            <a:r>
              <a:rPr lang="en-US" dirty="0"/>
              <a:t>The Lord’s Supper (11:17-34)</a:t>
            </a:r>
          </a:p>
        </p:txBody>
      </p:sp>
    </p:spTree>
    <p:extLst>
      <p:ext uri="{BB962C8B-B14F-4D97-AF65-F5344CB8AC3E}">
        <p14:creationId xmlns:p14="http://schemas.microsoft.com/office/powerpoint/2010/main" val="14205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28650" y="365126"/>
            <a:ext cx="7886700" cy="664777"/>
          </a:xfrm>
        </p:spPr>
        <p:txBody>
          <a:bodyPr>
            <a:normAutofit fontScale="90000"/>
          </a:bodyPr>
          <a:lstStyle/>
          <a:p>
            <a:pPr marL="0" marR="0">
              <a:lnSpc>
                <a:spcPct val="107000"/>
              </a:lnSpc>
              <a:spcBef>
                <a:spcPts val="0"/>
              </a:spcBef>
              <a:spcAft>
                <a:spcPts val="0"/>
              </a:spcAft>
            </a:pPr>
            <a:r>
              <a:rPr lang="en-US" dirty="0">
                <a:solidFill>
                  <a:srgbClr val="000000"/>
                </a:solidFill>
                <a:latin typeface="Berlin Sans FB Demi" panose="020E0802020502020306" pitchFamily="34" charset="0"/>
                <a:ea typeface="Times New Roman" panose="02020603050405020304" pitchFamily="18" charset="0"/>
                <a:cs typeface="Calibri" panose="020F0502020204030204" pitchFamily="34" charset="0"/>
              </a:rPr>
              <a:t>Outline of 1 Corinthians</a:t>
            </a:r>
            <a:endParaRPr lang="en-US" dirty="0"/>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628650" y="1212782"/>
            <a:ext cx="7886700" cy="5428649"/>
          </a:xfrm>
        </p:spPr>
        <p:txBody>
          <a:bodyPr>
            <a:normAutofit lnSpcReduction="10000"/>
          </a:bodyPr>
          <a:lstStyle/>
          <a:p>
            <a:pPr marL="0" indent="0">
              <a:buNone/>
            </a:pPr>
            <a:r>
              <a:rPr lang="en-US" b="1" i="1" dirty="0"/>
              <a:t>SECTION TWO: </a:t>
            </a:r>
            <a:r>
              <a:rPr lang="en-US" i="1" dirty="0"/>
              <a:t>Dealing with questions and concerns of the Corinthians (7:1--16:9)</a:t>
            </a:r>
            <a:endParaRPr lang="en-US" dirty="0"/>
          </a:p>
          <a:p>
            <a:pPr marL="0" indent="0">
              <a:buNone/>
            </a:pPr>
            <a:r>
              <a:rPr lang="en-US" b="1" dirty="0"/>
              <a:t>E. Spiritual Gifts (12-14)</a:t>
            </a:r>
            <a:endParaRPr lang="en-US" dirty="0"/>
          </a:p>
          <a:p>
            <a:pPr lvl="1"/>
            <a:r>
              <a:rPr lang="en-US" dirty="0"/>
              <a:t>Gifts of Spirit (12:1-31)</a:t>
            </a:r>
          </a:p>
          <a:p>
            <a:pPr lvl="1"/>
            <a:r>
              <a:rPr lang="en-US" dirty="0"/>
              <a:t>The superiority of love (13:1-13)</a:t>
            </a:r>
          </a:p>
          <a:p>
            <a:pPr lvl="1"/>
            <a:r>
              <a:rPr lang="en-US" dirty="0"/>
              <a:t>Keeping tongues in perspective (14:1-22)</a:t>
            </a:r>
          </a:p>
          <a:p>
            <a:pPr lvl="1"/>
            <a:r>
              <a:rPr lang="en-US" dirty="0"/>
              <a:t>Order and decorum in the assembly (14:23-40)</a:t>
            </a:r>
          </a:p>
          <a:p>
            <a:pPr marL="0" indent="0">
              <a:buNone/>
            </a:pPr>
            <a:r>
              <a:rPr lang="en-US" b="1" dirty="0"/>
              <a:t>F. The Gospel of the Resurrection (15)</a:t>
            </a:r>
            <a:endParaRPr lang="en-US" dirty="0"/>
          </a:p>
          <a:p>
            <a:pPr lvl="1"/>
            <a:r>
              <a:rPr lang="en-US" dirty="0"/>
              <a:t>The Gospel and the FACT of the resurrection (15:1-20)</a:t>
            </a:r>
          </a:p>
          <a:p>
            <a:pPr lvl="1"/>
            <a:r>
              <a:rPr lang="en-US" dirty="0"/>
              <a:t>The Character of Resurrection (15:21-58)</a:t>
            </a:r>
          </a:p>
          <a:p>
            <a:pPr marL="0" indent="0">
              <a:buNone/>
            </a:pPr>
            <a:r>
              <a:rPr lang="en-US" b="1" dirty="0"/>
              <a:t>G. Closing Words (16)</a:t>
            </a:r>
            <a:endParaRPr lang="en-US" dirty="0"/>
          </a:p>
          <a:p>
            <a:pPr lvl="1"/>
            <a:r>
              <a:rPr lang="en-US" dirty="0"/>
              <a:t>Concerning the collection and Paul’s </a:t>
            </a:r>
            <a:r>
              <a:rPr lang="en-US"/>
              <a:t>future plans              </a:t>
            </a:r>
            <a:r>
              <a:rPr lang="en-US" dirty="0"/>
              <a:t>(16:1-24)</a:t>
            </a:r>
          </a:p>
        </p:txBody>
      </p:sp>
    </p:spTree>
    <p:extLst>
      <p:ext uri="{BB962C8B-B14F-4D97-AF65-F5344CB8AC3E}">
        <p14:creationId xmlns:p14="http://schemas.microsoft.com/office/powerpoint/2010/main" val="9214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a:bodyPr>
          <a:lstStyle/>
          <a:p>
            <a:r>
              <a:rPr lang="en-US" dirty="0">
                <a:latin typeface="Berlin Sans FB Demi" panose="020E0802020502020306" pitchFamily="34" charset="0"/>
              </a:rPr>
              <a:t>Things Offered to Idols (8:1-13)</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516835" y="1970834"/>
            <a:ext cx="8201080" cy="4888177"/>
          </a:xfrm>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This chapter begins a section (chapters 8-10) which repeatedly shows the value of forfeiting personal rights for the benefit of others.</a:t>
            </a:r>
          </a:p>
          <a:p>
            <a:pPr marL="288925" lvl="0" indent="-288925">
              <a:spcBef>
                <a:spcPts val="300"/>
              </a:spcBef>
            </a:pPr>
            <a:r>
              <a:rPr lang="en-US" sz="3200" dirty="0">
                <a:effectLst>
                  <a:outerShdw blurRad="38100" dist="38100" dir="2700000" algn="tl">
                    <a:srgbClr val="000000">
                      <a:alpha val="43137"/>
                    </a:srgbClr>
                  </a:outerShdw>
                </a:effectLst>
              </a:rPr>
              <a:t>Paul now answers concerns about “things offered to idols”</a:t>
            </a:r>
          </a:p>
          <a:p>
            <a:pPr marL="746125" lvl="1" indent="-288925">
              <a:spcBef>
                <a:spcPts val="300"/>
              </a:spcBef>
            </a:pPr>
            <a:r>
              <a:rPr lang="en-US" sz="2800" i="1" dirty="0">
                <a:solidFill>
                  <a:srgbClr val="F0904E"/>
                </a:solidFill>
                <a:effectLst>
                  <a:outerShdw blurRad="38100" dist="38100" dir="2700000" algn="tl">
                    <a:srgbClr val="000000">
                      <a:alpha val="43137"/>
                    </a:srgbClr>
                  </a:outerShdw>
                </a:effectLst>
              </a:rPr>
              <a:t>“We all have knowledge” may be quoted from what the Corinthians had written to Paul</a:t>
            </a:r>
          </a:p>
          <a:p>
            <a:pPr marL="288925" lvl="0" indent="-288925">
              <a:spcBef>
                <a:spcPts val="300"/>
              </a:spcBef>
            </a:pPr>
            <a:r>
              <a:rPr lang="en-US" sz="3200" dirty="0">
                <a:effectLst>
                  <a:outerShdw blurRad="38100" dist="38100" dir="2700000" algn="tl">
                    <a:srgbClr val="000000">
                      <a:alpha val="43137"/>
                    </a:srgbClr>
                  </a:outerShdw>
                </a:effectLst>
              </a:rPr>
              <a:t>Knowledge puffs up, but love builds up!              (cf. Ephesians 4:15-16)</a:t>
            </a:r>
          </a:p>
          <a:p>
            <a:pPr marL="746125" lvl="1" indent="-288925">
              <a:spcBef>
                <a:spcPts val="300"/>
              </a:spcBef>
            </a:pPr>
            <a:r>
              <a:rPr lang="en-US" sz="2800" i="1" dirty="0">
                <a:solidFill>
                  <a:srgbClr val="F0904E"/>
                </a:solidFill>
                <a:effectLst>
                  <a:outerShdw blurRad="38100" dist="38100" dir="2700000" algn="tl">
                    <a:srgbClr val="000000">
                      <a:alpha val="43137"/>
                    </a:srgbClr>
                  </a:outerShdw>
                </a:effectLst>
              </a:rPr>
              <a:t>If you think you know, you don’t!                               (Romans 12:16; Isaiah 5:21; Proverbs 26:12)</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274117" y="1150169"/>
            <a:ext cx="8291830" cy="707897"/>
            <a:chOff x="-400439" y="-1447373"/>
            <a:chExt cx="8292120" cy="810352"/>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400439" y="-1366168"/>
              <a:ext cx="8292120" cy="729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The Danger of Knowledge</a:t>
              </a:r>
              <a:r>
                <a:rPr lang="en-US" sz="3600" kern="1200"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(8:1-3)</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59324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a:bodyPr>
          <a:lstStyle/>
          <a:p>
            <a:r>
              <a:rPr lang="en-US" dirty="0">
                <a:latin typeface="Berlin Sans FB Demi" panose="020E0802020502020306" pitchFamily="34" charset="0"/>
              </a:rPr>
              <a:t>Things Offered to Idols (8:1-13)</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516835" y="2573897"/>
            <a:ext cx="8201080" cy="4284103"/>
          </a:xfrm>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An idol is nothing! (Ps. 115:1-8; Isaiah 44:9-20)</a:t>
            </a:r>
          </a:p>
          <a:p>
            <a:pPr marL="288925" lvl="0" indent="-288925">
              <a:spcBef>
                <a:spcPts val="300"/>
              </a:spcBef>
            </a:pPr>
            <a:r>
              <a:rPr lang="en-US" sz="3200" dirty="0">
                <a:effectLst>
                  <a:outerShdw blurRad="38100" dist="38100" dir="2700000" algn="tl">
                    <a:srgbClr val="000000">
                      <a:alpha val="43137"/>
                    </a:srgbClr>
                  </a:outerShdw>
                </a:effectLst>
              </a:rPr>
              <a:t>There is but one God </a:t>
            </a:r>
          </a:p>
          <a:p>
            <a:pPr marL="568325" lvl="1" indent="-284163">
              <a:spcBef>
                <a:spcPts val="300"/>
              </a:spcBef>
            </a:pPr>
            <a:r>
              <a:rPr lang="en-US" sz="2800" i="1" dirty="0">
                <a:solidFill>
                  <a:srgbClr val="F0904E"/>
                </a:solidFill>
                <a:effectLst>
                  <a:outerShdw blurRad="38100" dist="38100" dir="2700000" algn="tl">
                    <a:srgbClr val="000000">
                      <a:alpha val="43137"/>
                    </a:srgbClr>
                  </a:outerShdw>
                </a:effectLst>
              </a:rPr>
              <a:t>So called “gods” are of no significance compared to the one God, the Father, and the one Lord Jesus.</a:t>
            </a:r>
            <a:endParaRPr lang="en-US" sz="2800" dirty="0">
              <a:effectLst>
                <a:outerShdw blurRad="38100" dist="38100" dir="2700000" algn="tl">
                  <a:srgbClr val="000000">
                    <a:alpha val="43137"/>
                  </a:srgbClr>
                </a:outerShdw>
              </a:effectLst>
            </a:endParaRPr>
          </a:p>
          <a:p>
            <a:pPr marL="854075" lvl="2" indent="-285750">
              <a:spcBef>
                <a:spcPts val="300"/>
              </a:spcBef>
            </a:pPr>
            <a:r>
              <a:rPr lang="en-US" sz="2800" dirty="0">
                <a:solidFill>
                  <a:srgbClr val="FFCC00"/>
                </a:solidFill>
                <a:effectLst>
                  <a:outerShdw blurRad="38100" dist="38100" dir="2700000" algn="tl">
                    <a:srgbClr val="000000">
                      <a:alpha val="43137"/>
                    </a:srgbClr>
                  </a:outerShdw>
                </a:effectLst>
              </a:rPr>
              <a:t>“All things” are of God the Father (Rev. 4:11)</a:t>
            </a:r>
          </a:p>
          <a:p>
            <a:pPr marL="854075" lvl="2" indent="-285750">
              <a:spcBef>
                <a:spcPts val="300"/>
              </a:spcBef>
            </a:pPr>
            <a:r>
              <a:rPr lang="en-US" sz="2800" dirty="0">
                <a:solidFill>
                  <a:srgbClr val="FFCC00"/>
                </a:solidFill>
                <a:effectLst>
                  <a:outerShdw blurRad="38100" dist="38100" dir="2700000" algn="tl">
                    <a:srgbClr val="000000">
                      <a:alpha val="43137"/>
                    </a:srgbClr>
                  </a:outerShdw>
                </a:effectLst>
              </a:rPr>
              <a:t>We are for Him (Ephesians 1:5; Titus 2:14)</a:t>
            </a:r>
          </a:p>
          <a:p>
            <a:pPr marL="854075" lvl="2" indent="-285750">
              <a:spcBef>
                <a:spcPts val="300"/>
              </a:spcBef>
            </a:pPr>
            <a:r>
              <a:rPr lang="en-US" sz="2800" dirty="0">
                <a:solidFill>
                  <a:srgbClr val="FFCC00"/>
                </a:solidFill>
                <a:effectLst>
                  <a:outerShdw blurRad="38100" dist="38100" dir="2700000" algn="tl">
                    <a:srgbClr val="000000">
                      <a:alpha val="43137"/>
                    </a:srgbClr>
                  </a:outerShdw>
                </a:effectLst>
              </a:rPr>
              <a:t>All things are through Christ                              (Eph. 3:9; John 1:3; Colossians 1:16; Hebrews 1:2)</a:t>
            </a:r>
          </a:p>
          <a:p>
            <a:pPr marL="854075" lvl="2" indent="-285750">
              <a:spcBef>
                <a:spcPts val="300"/>
              </a:spcBef>
            </a:pPr>
            <a:r>
              <a:rPr lang="en-US" sz="2800" dirty="0">
                <a:solidFill>
                  <a:srgbClr val="FFCC00"/>
                </a:solidFill>
                <a:effectLst>
                  <a:outerShdw blurRad="38100" dist="38100" dir="2700000" algn="tl">
                    <a:srgbClr val="000000">
                      <a:alpha val="43137"/>
                    </a:srgbClr>
                  </a:outerShdw>
                </a:effectLst>
              </a:rPr>
              <a:t>Through Him we live (Romans 6:4, 23)</a:t>
            </a:r>
            <a:endParaRPr lang="en-US" sz="3200" dirty="0">
              <a:solidFill>
                <a:srgbClr val="FFCC00"/>
              </a:solidFill>
              <a:effectLst>
                <a:outerShdw blurRad="38100" dist="38100" dir="2700000" algn="tl">
                  <a:srgbClr val="000000">
                    <a:alpha val="43137"/>
                  </a:srgbClr>
                </a:outerShdw>
              </a:effectLst>
            </a:endParaRPr>
          </a:p>
          <a:p>
            <a:pPr marL="1203325" lvl="2" indent="-288925">
              <a:spcBef>
                <a:spcPts val="300"/>
              </a:spcBef>
            </a:pPr>
            <a:endParaRPr lang="en-US" sz="2400" dirty="0">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03297B73-175A-4328-AFBC-05502E627238}"/>
              </a:ext>
            </a:extLst>
          </p:cNvPr>
          <p:cNvGrpSpPr/>
          <p:nvPr/>
        </p:nvGrpSpPr>
        <p:grpSpPr>
          <a:xfrm>
            <a:off x="274117" y="1150168"/>
            <a:ext cx="8291830" cy="1225284"/>
            <a:chOff x="-400439" y="-1447373"/>
            <a:chExt cx="8292120"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85283" y="-1447373"/>
              <a:ext cx="7971983"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400439" y="-1366168"/>
              <a:ext cx="8292120" cy="726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What we “know” about eating things offered to idols </a:t>
              </a:r>
              <a:r>
                <a:rPr lang="en-US" sz="3200" dirty="0">
                  <a:solidFill>
                    <a:schemeClr val="bg1"/>
                  </a:solidFill>
                  <a:effectLst>
                    <a:outerShdw blurRad="38100" dist="38100" dir="2700000" algn="tl">
                      <a:srgbClr val="000000">
                        <a:alpha val="43137"/>
                      </a:srgbClr>
                    </a:outerShdw>
                  </a:effectLst>
                </a:rPr>
                <a:t>(8:4-6)</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66130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a:bodyPr>
          <a:lstStyle/>
          <a:p>
            <a:r>
              <a:rPr lang="en-US" dirty="0">
                <a:latin typeface="Berlin Sans FB Demi" panose="020E0802020502020306" pitchFamily="34" charset="0"/>
              </a:rPr>
              <a:t>Things Offered to Idols (8:1-13)</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426085" y="2554332"/>
            <a:ext cx="8413980" cy="4363295"/>
          </a:xfrm>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Some Christians, who may formerly have been idolaters, could not eat meat sacrificed to an idol without feeling that they were sinning (8:7)</a:t>
            </a:r>
          </a:p>
          <a:p>
            <a:pPr marL="288925" lvl="0" indent="-288925">
              <a:spcBef>
                <a:spcPts val="300"/>
              </a:spcBef>
            </a:pPr>
            <a:r>
              <a:rPr lang="en-US" sz="3200" dirty="0">
                <a:effectLst>
                  <a:outerShdw blurRad="38100" dist="38100" dir="2700000" algn="tl">
                    <a:srgbClr val="000000">
                      <a:alpha val="43137"/>
                    </a:srgbClr>
                  </a:outerShdw>
                </a:effectLst>
              </a:rPr>
              <a:t>The truth is that food morally neutral                  (8:8; Matthew 15:11, 17-18)</a:t>
            </a:r>
          </a:p>
          <a:p>
            <a:pPr marL="517525" lvl="1" indent="-233363">
              <a:spcBef>
                <a:spcPts val="300"/>
              </a:spcBef>
            </a:pPr>
            <a:r>
              <a:rPr lang="en-US" sz="2800" i="1" dirty="0">
                <a:solidFill>
                  <a:srgbClr val="F0904E"/>
                </a:solidFill>
                <a:effectLst>
                  <a:outerShdw blurRad="38100" dist="38100" dir="2700000" algn="tl">
                    <a:srgbClr val="000000">
                      <a:alpha val="43137"/>
                    </a:srgbClr>
                  </a:outerShdw>
                </a:effectLst>
              </a:rPr>
              <a:t>Those who understand this truth must be careful not to allow their freedom to eat to become a stumbling block to the one with a weak conscience (8:9)</a:t>
            </a:r>
          </a:p>
          <a:p>
            <a:pPr marL="517525" lvl="1" indent="-233363">
              <a:spcBef>
                <a:spcPts val="300"/>
              </a:spcBef>
            </a:pPr>
            <a:r>
              <a:rPr lang="en-US" sz="2800" i="1" dirty="0">
                <a:solidFill>
                  <a:srgbClr val="F0904E"/>
                </a:solidFill>
                <a:effectLst>
                  <a:outerShdw blurRad="38100" dist="38100" dir="2700000" algn="tl">
                    <a:srgbClr val="000000">
                      <a:alpha val="43137"/>
                    </a:srgbClr>
                  </a:outerShdw>
                </a:effectLst>
              </a:rPr>
              <a:t>Just because you </a:t>
            </a:r>
            <a:r>
              <a:rPr lang="en-US" sz="2800" b="1" i="1" dirty="0">
                <a:solidFill>
                  <a:srgbClr val="FFCC00"/>
                </a:solidFill>
                <a:effectLst>
                  <a:outerShdw blurRad="38100" dist="38100" dir="2700000" algn="tl">
                    <a:srgbClr val="000000">
                      <a:alpha val="43137"/>
                    </a:srgbClr>
                  </a:outerShdw>
                </a:effectLst>
              </a:rPr>
              <a:t>CAN</a:t>
            </a:r>
            <a:r>
              <a:rPr lang="en-US" sz="2800" i="1" dirty="0">
                <a:solidFill>
                  <a:srgbClr val="FFCC00"/>
                </a:solidFill>
                <a:effectLst>
                  <a:outerShdw blurRad="38100" dist="38100" dir="2700000" algn="tl">
                    <a:srgbClr val="000000">
                      <a:alpha val="43137"/>
                    </a:srgbClr>
                  </a:outerShdw>
                </a:effectLst>
              </a:rPr>
              <a:t> </a:t>
            </a:r>
            <a:r>
              <a:rPr lang="en-US" sz="2800" i="1" dirty="0">
                <a:solidFill>
                  <a:srgbClr val="F0904E"/>
                </a:solidFill>
                <a:effectLst>
                  <a:outerShdw blurRad="38100" dist="38100" dir="2700000" algn="tl">
                    <a:srgbClr val="000000">
                      <a:alpha val="43137"/>
                    </a:srgbClr>
                  </a:outerShdw>
                </a:effectLst>
              </a:rPr>
              <a:t>do something, doesn’t mean you </a:t>
            </a:r>
            <a:r>
              <a:rPr lang="en-US" sz="2800" b="1" i="1" dirty="0">
                <a:solidFill>
                  <a:srgbClr val="FFCC00"/>
                </a:solidFill>
                <a:effectLst>
                  <a:outerShdw blurRad="38100" dist="38100" dir="2700000" algn="tl">
                    <a:srgbClr val="000000">
                      <a:alpha val="43137"/>
                    </a:srgbClr>
                  </a:outerShdw>
                </a:effectLst>
              </a:rPr>
              <a:t>SHOULD</a:t>
            </a:r>
            <a:r>
              <a:rPr lang="en-US" sz="2800" i="1" dirty="0">
                <a:solidFill>
                  <a:srgbClr val="F0904E"/>
                </a:solidFill>
                <a:effectLst>
                  <a:outerShdw blurRad="38100" dist="38100" dir="2700000" algn="tl">
                    <a:srgbClr val="000000">
                      <a:alpha val="43137"/>
                    </a:srgbClr>
                  </a:outerShdw>
                </a:effectLst>
              </a:rPr>
              <a:t>!!!</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426085" y="1194112"/>
            <a:ext cx="8213355" cy="1225284"/>
            <a:chOff x="-248466" y="-1418393"/>
            <a:chExt cx="8213643"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169989" y="-1418393"/>
              <a:ext cx="8135166"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48466" y="-1366168"/>
              <a:ext cx="8140147" cy="726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Avoid becoming a stumbling to someone who doesn’t know what you know </a:t>
              </a:r>
              <a:r>
                <a:rPr lang="en-US" sz="3200" dirty="0">
                  <a:solidFill>
                    <a:schemeClr val="bg1"/>
                  </a:solidFill>
                  <a:effectLst>
                    <a:outerShdw blurRad="38100" dist="38100" dir="2700000" algn="tl">
                      <a:srgbClr val="000000">
                        <a:alpha val="43137"/>
                      </a:srgbClr>
                    </a:outerShdw>
                  </a:effectLst>
                </a:rPr>
                <a:t>(8:7-13)</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08234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7DDEA2-1BDC-4646-8FD9-0A6F0EAC2347}"/>
              </a:ext>
            </a:extLst>
          </p:cNvPr>
          <p:cNvSpPr>
            <a:spLocks noGrp="1"/>
          </p:cNvSpPr>
          <p:nvPr>
            <p:ph type="title"/>
          </p:nvPr>
        </p:nvSpPr>
        <p:spPr>
          <a:xfrm>
            <a:off x="426085" y="173157"/>
            <a:ext cx="8291830" cy="1157804"/>
          </a:xfrm>
        </p:spPr>
        <p:txBody>
          <a:bodyPr>
            <a:normAutofit/>
          </a:bodyPr>
          <a:lstStyle/>
          <a:p>
            <a:r>
              <a:rPr lang="en-US" dirty="0">
                <a:latin typeface="Berlin Sans FB Demi" panose="020E0802020502020306" pitchFamily="34" charset="0"/>
              </a:rPr>
              <a:t>Things Offered to Idols (8:1-13)</a:t>
            </a:r>
          </a:p>
        </p:txBody>
      </p:sp>
      <p:sp>
        <p:nvSpPr>
          <p:cNvPr id="3" name="Content Placeholder 2">
            <a:extLst>
              <a:ext uri="{FF2B5EF4-FFF2-40B4-BE49-F238E27FC236}">
                <a16:creationId xmlns:a16="http://schemas.microsoft.com/office/drawing/2014/main" id="{EB700937-C798-4EBB-AF33-4A372D6FE2D7}"/>
              </a:ext>
            </a:extLst>
          </p:cNvPr>
          <p:cNvSpPr>
            <a:spLocks noGrp="1"/>
          </p:cNvSpPr>
          <p:nvPr>
            <p:ph idx="1"/>
          </p:nvPr>
        </p:nvSpPr>
        <p:spPr>
          <a:xfrm>
            <a:off x="473950" y="2573897"/>
            <a:ext cx="8044131" cy="4284103"/>
          </a:xfrm>
        </p:spPr>
        <p:txBody>
          <a:bodyPr>
            <a:normAutofit/>
          </a:bodyPr>
          <a:lstStyle/>
          <a:p>
            <a:pPr marL="288925" lvl="0" indent="-288925">
              <a:spcBef>
                <a:spcPts val="300"/>
              </a:spcBef>
            </a:pPr>
            <a:r>
              <a:rPr lang="en-US" sz="3200" dirty="0">
                <a:effectLst>
                  <a:outerShdw blurRad="38100" dist="38100" dir="2700000" algn="tl">
                    <a:srgbClr val="000000">
                      <a:alpha val="43137"/>
                    </a:srgbClr>
                  </a:outerShdw>
                </a:effectLst>
              </a:rPr>
              <a:t>If exercising your right (to eat meat) encourages a brother to violate his conscience, you have caused him to sin and perish! (Romans 14:14-23; 6:23)</a:t>
            </a:r>
          </a:p>
          <a:p>
            <a:pPr marL="288925" lvl="0" indent="-288925">
              <a:spcBef>
                <a:spcPts val="300"/>
              </a:spcBef>
            </a:pPr>
            <a:r>
              <a:rPr lang="en-US" sz="3200" dirty="0">
                <a:effectLst>
                  <a:outerShdw blurRad="38100" dist="38100" dir="2700000" algn="tl">
                    <a:srgbClr val="000000">
                      <a:alpha val="43137"/>
                    </a:srgbClr>
                  </a:outerShdw>
                </a:effectLst>
              </a:rPr>
              <a:t>By sinning against one’s brother, one sins against Christ (8:12; cf. Matthew 25:40;      Acts 8:3; 9:4-5)</a:t>
            </a:r>
          </a:p>
          <a:p>
            <a:pPr marL="288925" lvl="0" indent="-288925">
              <a:spcBef>
                <a:spcPts val="300"/>
              </a:spcBef>
            </a:pPr>
            <a:r>
              <a:rPr lang="en-US" sz="3200" dirty="0">
                <a:effectLst>
                  <a:outerShdw blurRad="38100" dist="38100" dir="2700000" algn="tl">
                    <a:srgbClr val="000000">
                      <a:alpha val="43137"/>
                    </a:srgbClr>
                  </a:outerShdw>
                </a:effectLst>
              </a:rPr>
              <a:t>We must determine to forfeit any liberty or right that hinders a brother’s salvation! (8:13)</a:t>
            </a:r>
          </a:p>
        </p:txBody>
      </p:sp>
      <p:grpSp>
        <p:nvGrpSpPr>
          <p:cNvPr id="9" name="Group 8">
            <a:extLst>
              <a:ext uri="{FF2B5EF4-FFF2-40B4-BE49-F238E27FC236}">
                <a16:creationId xmlns:a16="http://schemas.microsoft.com/office/drawing/2014/main" id="{03297B73-175A-4328-AFBC-05502E627238}"/>
              </a:ext>
            </a:extLst>
          </p:cNvPr>
          <p:cNvGrpSpPr/>
          <p:nvPr/>
        </p:nvGrpSpPr>
        <p:grpSpPr>
          <a:xfrm>
            <a:off x="426085" y="1194112"/>
            <a:ext cx="8213355" cy="1225284"/>
            <a:chOff x="-248466" y="-1418393"/>
            <a:chExt cx="8213643" cy="808037"/>
          </a:xfrm>
        </p:grpSpPr>
        <p:sp>
          <p:nvSpPr>
            <p:cNvPr id="10" name="Rectangle: Rounded Corners 9">
              <a:extLst>
                <a:ext uri="{FF2B5EF4-FFF2-40B4-BE49-F238E27FC236}">
                  <a16:creationId xmlns:a16="http://schemas.microsoft.com/office/drawing/2014/main" id="{DF695503-B0AE-4FAA-8434-CBBAE82F42F5}"/>
                </a:ext>
              </a:extLst>
            </p:cNvPr>
            <p:cNvSpPr/>
            <p:nvPr/>
          </p:nvSpPr>
          <p:spPr>
            <a:xfrm>
              <a:off x="-169989" y="-1418393"/>
              <a:ext cx="8135166" cy="808037"/>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70D709A-CC5C-48A9-8B46-F127566D27CC}"/>
                </a:ext>
              </a:extLst>
            </p:cNvPr>
            <p:cNvSpPr txBox="1"/>
            <p:nvPr/>
          </p:nvSpPr>
          <p:spPr>
            <a:xfrm>
              <a:off x="-248466" y="-1366168"/>
              <a:ext cx="8140147" cy="726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buNone/>
              </a:pPr>
              <a:r>
                <a:rPr lang="en-US" sz="3600" dirty="0">
                  <a:solidFill>
                    <a:schemeClr val="bg1"/>
                  </a:solidFill>
                  <a:effectLst>
                    <a:outerShdw blurRad="38100" dist="38100" dir="2700000" algn="tl">
                      <a:srgbClr val="000000">
                        <a:alpha val="43137"/>
                      </a:srgbClr>
                    </a:outerShdw>
                  </a:effectLst>
                </a:rPr>
                <a:t>Avoid becoming a stumbling to someone who doesn’t know what you know </a:t>
              </a:r>
              <a:r>
                <a:rPr lang="en-US" sz="3200" dirty="0">
                  <a:solidFill>
                    <a:schemeClr val="bg1"/>
                  </a:solidFill>
                  <a:effectLst>
                    <a:outerShdw blurRad="38100" dist="38100" dir="2700000" algn="tl">
                      <a:srgbClr val="000000">
                        <a:alpha val="43137"/>
                      </a:srgbClr>
                    </a:outerShdw>
                  </a:effectLst>
                </a:rPr>
                <a:t>(8:7-13)</a:t>
              </a:r>
              <a:endParaRPr lang="en-US" sz="4800"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21166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406400" y="914400"/>
            <a:ext cx="2908300" cy="4559300"/>
          </a:xfrm>
        </p:spPr>
        <p:txBody>
          <a:bodyPr vert="horz" lIns="91440" tIns="45720" rIns="91440" bIns="45720" rtlCol="0" anchor="b">
            <a:normAutofit/>
          </a:bodyPr>
          <a:lstStyle/>
          <a:p>
            <a:pPr marL="0" marR="0" algn="ctr">
              <a:spcAft>
                <a:spcPts val="0"/>
              </a:spcAft>
            </a:pPr>
            <a:r>
              <a:rPr lang="en-US" sz="2800" kern="1200" dirty="0">
                <a:solidFill>
                  <a:schemeClr val="bg1"/>
                </a:solidFill>
                <a:latin typeface="Berlin Sans FB Demi" panose="020E0802020502020306" pitchFamily="34" charset="0"/>
              </a:rPr>
              <a:t>Lesson Schedule for our study of </a:t>
            </a:r>
            <a:r>
              <a:rPr lang="en-US" sz="4000" dirty="0">
                <a:solidFill>
                  <a:schemeClr val="bg1"/>
                </a:solidFill>
                <a:latin typeface="Berlin Sans FB Demi" panose="020E0802020502020306" pitchFamily="34" charset="0"/>
              </a:rPr>
              <a:t>First</a:t>
            </a:r>
            <a:r>
              <a:rPr lang="en-US" sz="4000" kern="1200" dirty="0">
                <a:solidFill>
                  <a:schemeClr val="bg1"/>
                </a:solidFill>
                <a:latin typeface="Berlin Sans FB Demi" panose="020E0802020502020306" pitchFamily="34" charset="0"/>
              </a:rPr>
              <a:t>  Corinthians</a:t>
            </a:r>
            <a:br>
              <a:rPr lang="en-US" sz="2800" kern="1200" dirty="0">
                <a:solidFill>
                  <a:schemeClr val="bg1"/>
                </a:solidFill>
                <a:latin typeface="+mj-lt"/>
                <a:ea typeface="+mj-ea"/>
                <a:cs typeface="+mj-cs"/>
              </a:rPr>
            </a:br>
            <a:br>
              <a:rPr lang="en-US" sz="2600" kern="1200" dirty="0">
                <a:solidFill>
                  <a:schemeClr val="bg1"/>
                </a:solidFill>
                <a:latin typeface="+mj-lt"/>
                <a:ea typeface="+mj-ea"/>
                <a:cs typeface="+mj-cs"/>
              </a:rPr>
            </a:b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Eastside Auditorium Fall Quarter 2017</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2FFB9A93-A87F-4E43-911C-C5F107372603}"/>
              </a:ext>
            </a:extLst>
          </p:cNvPr>
          <p:cNvPicPr>
            <a:picLocks noGrp="1" noChangeAspect="1"/>
          </p:cNvPicPr>
          <p:nvPr>
            <p:ph idx="1"/>
          </p:nvPr>
        </p:nvPicPr>
        <p:blipFill>
          <a:blip r:embed="rId2"/>
          <a:stretch>
            <a:fillRect/>
          </a:stretch>
        </p:blipFill>
        <p:spPr>
          <a:xfrm>
            <a:off x="3655630" y="321177"/>
            <a:ext cx="5642106" cy="633362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4687</TotalTime>
  <Words>1109</Words>
  <Application>Microsoft Office PowerPoint</Application>
  <PresentationFormat>On-screen Show (4:3)</PresentationFormat>
  <Paragraphs>90</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Arial</vt:lpstr>
      <vt:lpstr>Berlin Sans FB Demi</vt:lpstr>
      <vt:lpstr>Times New Roman</vt:lpstr>
      <vt:lpstr>Algerian</vt:lpstr>
      <vt:lpstr>Calibri Light</vt:lpstr>
      <vt:lpstr>Office Theme</vt:lpstr>
      <vt:lpstr>The Epistle of First Corinthians</vt:lpstr>
      <vt:lpstr>Outline of 1 Corinthians</vt:lpstr>
      <vt:lpstr>Outline of 1 Corinthians</vt:lpstr>
      <vt:lpstr>Outline of 1 Corinthians</vt:lpstr>
      <vt:lpstr>Things Offered to Idols (8:1-13)</vt:lpstr>
      <vt:lpstr>Things Offered to Idols (8:1-13)</vt:lpstr>
      <vt:lpstr>Things Offered to Idols (8:1-13)</vt:lpstr>
      <vt:lpstr>Things Offered to Idols (8:1-13)</vt:lpstr>
      <vt:lpstr>Lesson Schedule for our study of First  Corinthians   Eastside Auditorium Fall Quarter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422</cp:revision>
  <cp:lastPrinted>2017-05-05T15:22:48Z</cp:lastPrinted>
  <dcterms:created xsi:type="dcterms:W3CDTF">2017-02-28T16:48:13Z</dcterms:created>
  <dcterms:modified xsi:type="dcterms:W3CDTF">2017-10-14T14:21:53Z</dcterms:modified>
</cp:coreProperties>
</file>