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382" r:id="rId2"/>
    <p:sldId id="383" r:id="rId3"/>
    <p:sldId id="384" r:id="rId4"/>
    <p:sldId id="392" r:id="rId5"/>
    <p:sldId id="398" r:id="rId6"/>
    <p:sldId id="399" r:id="rId7"/>
    <p:sldId id="400" r:id="rId8"/>
    <p:sldId id="401" r:id="rId9"/>
    <p:sldId id="402" r:id="rId10"/>
    <p:sldId id="403" r:id="rId11"/>
    <p:sldId id="404" r:id="rId12"/>
    <p:sldId id="405" r:id="rId13"/>
    <p:sldId id="406" r:id="rId14"/>
    <p:sldId id="407" r:id="rId15"/>
    <p:sldId id="387" r:id="rId16"/>
  </p:sldIdLst>
  <p:sldSz cx="9144000" cy="6858000" type="screen4x3"/>
  <p:notesSz cx="7010400" cy="9296400"/>
  <p:embeddedFontLst>
    <p:embeddedFont>
      <p:font typeface="Berlin Sans FB Demi" panose="020E0802020502020306" pitchFamily="34" charset="0"/>
      <p:bold r:id="rId19"/>
    </p:embeddedFont>
    <p:embeddedFont>
      <p:font typeface="Calibri Light" panose="020F0302020204030204" pitchFamily="34" charset="0"/>
      <p:regular r:id="rId20"/>
      <p:italic r:id="rId21"/>
    </p:embeddedFont>
    <p:embeddedFont>
      <p:font typeface="Arial Black" panose="020B0A04020102020204" pitchFamily="34" charset="0"/>
      <p:bold r:id="rId22"/>
    </p:embeddedFont>
    <p:embeddedFont>
      <p:font typeface="Calibri" panose="020F0502020204030204" pitchFamily="34" charset="0"/>
      <p:regular r:id="rId23"/>
      <p:bold r:id="rId24"/>
      <p:italic r:id="rId25"/>
      <p:boldItalic r:id="rId26"/>
    </p:embeddedFont>
    <p:embeddedFont>
      <p:font typeface="Algerian" panose="04020705040A02060702" pitchFamily="82" charset="0"/>
      <p:regular r:id="rId27"/>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1D00"/>
    <a:srgbClr val="F0904E"/>
    <a:srgbClr val="FFCC00"/>
    <a:srgbClr val="990000"/>
    <a:srgbClr val="FBE437"/>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85" d="100"/>
          <a:sy n="85" d="100"/>
        </p:scale>
        <p:origin x="96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21CA252-7BF2-43E8-BF6F-A966EA1E31BA}" type="datetimeFigureOut">
              <a:rPr lang="en-US"/>
              <a:pPr>
                <a:defRPr/>
              </a:pPr>
              <a:t>11/8/2017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E5F9F349-835B-4414-B4B0-9DD964BD92A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7FE5932-0F0C-4EF3-A6BF-1937EDFCA850}" type="datetimeFigureOut">
              <a:rPr lang="en-US"/>
              <a:pPr>
                <a:defRPr/>
              </a:pPr>
              <a:t>11/8/2017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1F2486C0-570B-4F8A-AA11-44735977BD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5E62436-28C9-4E2A-86C7-FE157ADD7600}"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883925-2AB0-4D9F-AC3B-7BCCD06D4B0E}"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163755A-FA9B-41D6-B733-9CF614C938BB}"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F24C7-FD48-4D5C-9EA0-E46C9B2437AE}"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B2036B2-148A-4D4C-95C7-F2ED6D2DE6A9}"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9218B6-F6D3-453C-90E4-C9817FF46B49}"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6D97C63-85DF-4AC7-B4C6-98DB327D7E0D}"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274C02-CFBA-4E52-832F-E90CD88AF72D}"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6B2329D5-969C-408F-A2F6-B4B085655537}" type="datetimeFigureOut">
              <a:rPr lang="en-US"/>
              <a:pPr>
                <a:defRPr/>
              </a:pPr>
              <a:t>11/8/2017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EEF406-9480-41EE-BE77-0916BB162B84}"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737FFDA-E843-4FCF-9B74-FE7AC9072930}" type="datetimeFigureOut">
              <a:rPr lang="en-US"/>
              <a:pPr>
                <a:defRPr/>
              </a:pPr>
              <a:t>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E85E9B-FF3D-49BE-91EB-C871590CA2DB}"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A488813-ED8E-4819-B074-A5D1E5353BA1}" type="datetimeFigureOut">
              <a:rPr lang="en-US"/>
              <a:pPr>
                <a:defRPr/>
              </a:pPr>
              <a:t>11/8/2017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AB76DB6-F19E-44EA-9C6F-87CF23E3ABB6}"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A2AD53C-8B29-403C-8F06-9C03E88CCC88}" type="datetimeFigureOut">
              <a:rPr lang="en-US"/>
              <a:pPr>
                <a:defRPr/>
              </a:pPr>
              <a:t>11/8/2017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E894EE-3DEF-4EEF-BAA7-725B2F1954EC}"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FBF852-4400-49ED-862C-542B5F79EC2A}" type="datetimeFigureOut">
              <a:rPr lang="en-US"/>
              <a:pPr>
                <a:defRPr/>
              </a:pPr>
              <a:t>11/8/2017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AB24E2-FCDA-42BF-AB5A-2800E41381AE}"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8C49961-A15E-4212-90A6-151ABF709274}" type="datetimeFigureOut">
              <a:rPr lang="en-US"/>
              <a:pPr>
                <a:defRPr/>
              </a:pPr>
              <a:t>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22B65E-FB4B-4D81-A457-403E2BC604DD}"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E1F221B-C240-4CB0-960C-9A62A74207CB}" type="datetimeFigureOut">
              <a:rPr lang="en-US"/>
              <a:pPr>
                <a:defRPr/>
              </a:pPr>
              <a:t>11/8/2017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2C5164-35A4-4FD8-8627-A19ED1152EC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82A640D-768A-4069-86D8-6AD1E33CF6C0}" type="datetimeFigureOut">
              <a:rPr lang="en-US"/>
              <a:pPr>
                <a:defRPr/>
              </a:pPr>
              <a:t>11/8/2017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0EA5AE4-A500-4685-9D0E-6621132181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071563" y="127000"/>
            <a:ext cx="7035800" cy="1778000"/>
          </a:xfrm>
        </p:spPr>
        <p:txBody>
          <a:bodyPr/>
          <a:lstStyle/>
          <a:p>
            <a:pPr algn="ctr" eaLnBrk="1" hangingPunct="1"/>
            <a:r>
              <a:rPr lang="en-US" sz="5400">
                <a:latin typeface="Algerian" pitchFamily="82" charset="0"/>
              </a:rPr>
              <a:t>The Epistle of First Corinthians</a:t>
            </a:r>
          </a:p>
        </p:txBody>
      </p:sp>
      <p:pic>
        <p:nvPicPr>
          <p:cNvPr id="4" name="Picture 2" descr="Image result for ancient corinth temple">
            <a:extLst/>
          </p:cNvPr>
          <p:cNvPicPr>
            <a:picLocks noChangeAspect="1" noChangeArrowheads="1"/>
          </p:cNvPicPr>
          <p:nvPr/>
        </p:nvPicPr>
        <p:blipFill>
          <a:blip r:embed="rId2" cstate="print">
            <a:extLst/>
          </a:blip>
          <a:srcRect/>
          <a:stretch>
            <a:fillRect/>
          </a:stretch>
        </p:blipFill>
        <p:spPr bwMode="auto">
          <a:xfrm>
            <a:off x="592440" y="2082800"/>
            <a:ext cx="7993976" cy="4229100"/>
          </a:xfrm>
          <a:prstGeom prst="rect">
            <a:avLst/>
          </a:prstGeom>
          <a:ln w="88900" cap="sq" cmpd="thickThin">
            <a:solidFill>
              <a:srgbClr val="000000"/>
            </a:solidFill>
            <a:prstDash val="solid"/>
            <a:miter lim="800000"/>
          </a:ln>
          <a:effectLst>
            <a:innerShdw blurRad="76200">
              <a:srgbClr val="000000"/>
            </a:innerShdw>
          </a:effectLs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332"/>
            <a:ext cx="7886700" cy="6688667"/>
          </a:xfrm>
        </p:spPr>
        <p:txBody>
          <a:bodyPr/>
          <a:lstStyle/>
          <a:p>
            <a:r>
              <a:rPr lang="en-US" b="1" dirty="0"/>
              <a:t>Mt 21:21 Jesus answered and said unto them, Verily I say unto you, If ye </a:t>
            </a:r>
            <a:r>
              <a:rPr lang="en-US" b="1" u="sng" dirty="0"/>
              <a:t>have faith</a:t>
            </a:r>
            <a:r>
              <a:rPr lang="en-US" b="1" dirty="0"/>
              <a:t>, and doubt not, ye shall not only do this which is done to the fig tree, but also if ye shall say unto this mountain, Be thou removed, and be thou cast into the sea; it shall be done.</a:t>
            </a:r>
          </a:p>
          <a:p>
            <a:r>
              <a:rPr lang="en-US" b="1" dirty="0"/>
              <a:t>Healing… The ability to heal the sick through a miracle like Jesus did on many occasions. The power He gave to His disciples.                                Mt 10:1 ¶ And when he had called unto him his twelve disciples, he gave them power against unclean spirits, to cast them out, and to </a:t>
            </a:r>
            <a:r>
              <a:rPr lang="en-US" b="1" u="sng" dirty="0"/>
              <a:t>heal all manner of sickness and all manner of disease</a:t>
            </a:r>
            <a:r>
              <a:rPr lang="en-US" b="1" dirty="0"/>
              <a:t>.</a:t>
            </a:r>
          </a:p>
          <a:p>
            <a:r>
              <a:rPr lang="en-US" b="1" dirty="0"/>
              <a:t>Working of Miracles…may include casting out demons, inflicting divine judgment as Paul did to Ananias and </a:t>
            </a:r>
            <a:r>
              <a:rPr lang="en-US" b="1" dirty="0" err="1"/>
              <a:t>Sapphira</a:t>
            </a:r>
            <a:r>
              <a:rPr lang="en-US" b="1" dirty="0"/>
              <a:t> Acts 5: 1-11</a:t>
            </a:r>
          </a:p>
        </p:txBody>
      </p:sp>
    </p:spTree>
    <p:extLst>
      <p:ext uri="{BB962C8B-B14F-4D97-AF65-F5344CB8AC3E}">
        <p14:creationId xmlns:p14="http://schemas.microsoft.com/office/powerpoint/2010/main" val="2396905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332"/>
            <a:ext cx="7886700" cy="6688667"/>
          </a:xfrm>
        </p:spPr>
        <p:txBody>
          <a:bodyPr/>
          <a:lstStyle/>
          <a:p>
            <a:r>
              <a:rPr lang="en-US" b="1" dirty="0"/>
              <a:t>As Paul did to </a:t>
            </a:r>
            <a:r>
              <a:rPr lang="en-US" b="1" dirty="0" err="1"/>
              <a:t>Elymas</a:t>
            </a:r>
            <a:r>
              <a:rPr lang="en-US" b="1" dirty="0"/>
              <a:t> in Acts 13: 8-11</a:t>
            </a:r>
          </a:p>
          <a:p>
            <a:r>
              <a:rPr lang="en-US" b="1" dirty="0"/>
              <a:t>Prophecy… This was teaching under the inspiration of the Holy Spirit</a:t>
            </a:r>
          </a:p>
          <a:p>
            <a:r>
              <a:rPr lang="en-US" b="1" dirty="0"/>
              <a:t>Discerning of spirits… where one had the ability to test whether one was teaching the truth            1Co 14:9 So likewise ye, </a:t>
            </a:r>
            <a:r>
              <a:rPr lang="en-US" b="1" u="sng" dirty="0"/>
              <a:t>except ye utter by the tongue words easy to be understood</a:t>
            </a:r>
            <a:r>
              <a:rPr lang="en-US" b="1" dirty="0"/>
              <a:t>, how shall it be known what is spoken? for ye shall speak into the air.</a:t>
            </a:r>
          </a:p>
          <a:p>
            <a:r>
              <a:rPr lang="en-US" b="1" dirty="0"/>
              <a:t>Kinds of tongues…The word tongue refers to a specific language and one that had not been learned …Ac 2:7 And they were all amazed and </a:t>
            </a:r>
            <a:r>
              <a:rPr lang="en-US" b="1" dirty="0" err="1"/>
              <a:t>marvelled</a:t>
            </a:r>
            <a:r>
              <a:rPr lang="en-US" b="1" dirty="0"/>
              <a:t>, saying one to another, Behold, are not all these which speak </a:t>
            </a:r>
            <a:r>
              <a:rPr lang="en-US" b="1" dirty="0" err="1"/>
              <a:t>Galilaeans</a:t>
            </a:r>
            <a:r>
              <a:rPr lang="en-US" b="1" dirty="0"/>
              <a:t>?</a:t>
            </a:r>
          </a:p>
          <a:p>
            <a:r>
              <a:rPr lang="en-US" b="1" dirty="0"/>
              <a:t> 8 And how hear we every man in our own tongue, wherein we were born?</a:t>
            </a:r>
          </a:p>
        </p:txBody>
      </p:sp>
    </p:spTree>
    <p:extLst>
      <p:ext uri="{BB962C8B-B14F-4D97-AF65-F5344CB8AC3E}">
        <p14:creationId xmlns:p14="http://schemas.microsoft.com/office/powerpoint/2010/main" val="240112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48356"/>
            <a:ext cx="7886700" cy="6491111"/>
          </a:xfrm>
        </p:spPr>
        <p:txBody>
          <a:bodyPr/>
          <a:lstStyle/>
          <a:p>
            <a:r>
              <a:rPr lang="en-US" b="1" dirty="0"/>
              <a:t>Interpretation of tongues…ability to translate a tongue from a language one does not understand </a:t>
            </a:r>
          </a:p>
          <a:p>
            <a:r>
              <a:rPr lang="en-US" b="1" dirty="0"/>
              <a:t>This power was given by the Holy Spirit and given to individual members as He willed</a:t>
            </a:r>
          </a:p>
          <a:p>
            <a:r>
              <a:rPr lang="en-US" b="1" dirty="0"/>
              <a:t>Unity of the Various Gifts 12:12-31</a:t>
            </a:r>
          </a:p>
          <a:p>
            <a:r>
              <a:rPr lang="en-US" b="1" dirty="0"/>
              <a:t>Paul compares the different gifts to a body that has many different members 12:12</a:t>
            </a:r>
          </a:p>
          <a:p>
            <a:r>
              <a:rPr lang="en-US" b="1" dirty="0"/>
              <a:t>One must remember that the different members have to work together to form one body.</a:t>
            </a:r>
          </a:p>
          <a:p>
            <a:r>
              <a:rPr lang="en-US" b="1" dirty="0"/>
              <a:t>So it is in Christ</a:t>
            </a:r>
          </a:p>
          <a:p>
            <a:r>
              <a:rPr lang="en-US" b="1" dirty="0"/>
              <a:t>1Co 12:13 For by one Spirit are we all baptized into </a:t>
            </a:r>
            <a:r>
              <a:rPr lang="en-US" b="1" u="sng" dirty="0"/>
              <a:t>one body</a:t>
            </a:r>
            <a:r>
              <a:rPr lang="en-US" b="1" dirty="0"/>
              <a:t>, whether we be Jews or Gentiles, whether we be bond or free; and have been all made to drink into one Spirit.</a:t>
            </a:r>
          </a:p>
        </p:txBody>
      </p:sp>
    </p:spTree>
    <p:extLst>
      <p:ext uri="{BB962C8B-B14F-4D97-AF65-F5344CB8AC3E}">
        <p14:creationId xmlns:p14="http://schemas.microsoft.com/office/powerpoint/2010/main" val="1136225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0311"/>
            <a:ext cx="7886700" cy="6570133"/>
          </a:xfrm>
        </p:spPr>
        <p:txBody>
          <a:bodyPr/>
          <a:lstStyle/>
          <a:p>
            <a:r>
              <a:rPr lang="en-US" b="1" dirty="0"/>
              <a:t>Now we look at an analogy of the Lord’s spiritual body to a physical body 12:14-26</a:t>
            </a:r>
          </a:p>
          <a:p>
            <a:r>
              <a:rPr lang="en-US" b="1" dirty="0"/>
              <a:t>The Body is not just one member but many</a:t>
            </a:r>
          </a:p>
          <a:p>
            <a:r>
              <a:rPr lang="en-US" b="1" dirty="0"/>
              <a:t>All spiritual gifts were needed for the body (church) to function just like the various members are needed in a physical body</a:t>
            </a:r>
          </a:p>
          <a:p>
            <a:r>
              <a:rPr lang="en-US" b="1" dirty="0"/>
              <a:t>No part of the body is unneeded because each part contributes something to the body function</a:t>
            </a:r>
          </a:p>
          <a:p>
            <a:r>
              <a:rPr lang="en-US" b="1" dirty="0"/>
              <a:t>Despite there were many different gifts there was but one body. </a:t>
            </a:r>
          </a:p>
          <a:p>
            <a:r>
              <a:rPr lang="en-US" b="1" dirty="0"/>
              <a:t>The members co-operate to make the body function</a:t>
            </a:r>
          </a:p>
          <a:p>
            <a:r>
              <a:rPr lang="en-US" b="1" dirty="0"/>
              <a:t>God has designed the body so that the least honorable parts may be the most necessary</a:t>
            </a:r>
          </a:p>
        </p:txBody>
      </p:sp>
    </p:spTree>
    <p:extLst>
      <p:ext uri="{BB962C8B-B14F-4D97-AF65-F5344CB8AC3E}">
        <p14:creationId xmlns:p14="http://schemas.microsoft.com/office/powerpoint/2010/main" val="4075630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9022"/>
            <a:ext cx="7886700" cy="6097941"/>
          </a:xfrm>
        </p:spPr>
        <p:txBody>
          <a:bodyPr/>
          <a:lstStyle/>
          <a:p>
            <a:r>
              <a:rPr lang="en-US" b="1" dirty="0"/>
              <a:t>The parts of the body have no schism (pride) but genuine care for each other</a:t>
            </a:r>
          </a:p>
          <a:p>
            <a:r>
              <a:rPr lang="en-US" b="1" dirty="0"/>
              <a:t>Example.. If your knee hurts the hand rubs it</a:t>
            </a:r>
          </a:p>
          <a:p>
            <a:r>
              <a:rPr lang="en-US" b="1" dirty="0"/>
              <a:t>We can all understand this process from a burn or cut on our body.</a:t>
            </a:r>
          </a:p>
          <a:p>
            <a:r>
              <a:rPr lang="en-US" b="1" dirty="0"/>
              <a:t>The body of Christ should be the same if one member is hurting the others help</a:t>
            </a:r>
          </a:p>
          <a:p>
            <a:r>
              <a:rPr lang="en-US" b="1" dirty="0"/>
              <a:t>The greatest honor speaking in tongues was listed last and least honorable was near the top</a:t>
            </a:r>
          </a:p>
          <a:p>
            <a:r>
              <a:rPr lang="en-US" b="1" dirty="0"/>
              <a:t>It is important that all work together for the good of the body (church) and physical body</a:t>
            </a:r>
          </a:p>
        </p:txBody>
      </p:sp>
    </p:spTree>
    <p:extLst>
      <p:ext uri="{BB962C8B-B14F-4D97-AF65-F5344CB8AC3E}">
        <p14:creationId xmlns:p14="http://schemas.microsoft.com/office/powerpoint/2010/main" val="4245448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465138"/>
          </a:xfrm>
        </p:spPr>
        <p:txBody>
          <a:bodyPr rtlCol="0">
            <a:normAutofit fontScale="90000"/>
          </a:bodyPr>
          <a:lstStyle/>
          <a:p>
            <a:pPr algn="ctr" eaLnBrk="1" fontAlgn="auto" hangingPunct="1">
              <a:spcAft>
                <a:spcPts val="0"/>
              </a:spcAft>
              <a:defRPr/>
            </a:pPr>
            <a:endParaRPr lang="en-US" dirty="0">
              <a:solidFill>
                <a:schemeClr val="accent4"/>
              </a:solidFill>
            </a:endParaRPr>
          </a:p>
        </p:txBody>
      </p:sp>
      <p:sp>
        <p:nvSpPr>
          <p:cNvPr id="3" name="Content Placeholder 2"/>
          <p:cNvSpPr>
            <a:spLocks noGrp="1"/>
          </p:cNvSpPr>
          <p:nvPr>
            <p:ph idx="1"/>
          </p:nvPr>
        </p:nvSpPr>
        <p:spPr>
          <a:xfrm>
            <a:off x="352425" y="1350963"/>
            <a:ext cx="8467725" cy="4826000"/>
          </a:xfrm>
        </p:spPr>
        <p:txBody>
          <a:bodyPr rtlCol="0">
            <a:noAutofit/>
          </a:bodyPr>
          <a:lstStyle/>
          <a:p>
            <a:pPr eaLnBrk="1" fontAlgn="auto" hangingPunct="1">
              <a:spcAft>
                <a:spcPts val="0"/>
              </a:spcAft>
              <a:buFont typeface="Arial" panose="020B0604020202020204" pitchFamily="34" charset="0"/>
              <a:buNone/>
              <a:defRPr/>
            </a:pPr>
            <a:endParaRPr lang="en-US" sz="3200" dirty="0">
              <a:solidFill>
                <a:schemeClr val="accent4"/>
              </a:solidFill>
            </a:endParaRPr>
          </a:p>
          <a:p>
            <a:pPr eaLnBrk="1" fontAlgn="auto" hangingPunct="1">
              <a:spcAft>
                <a:spcPts val="0"/>
              </a:spcAft>
              <a:buFont typeface="Arial" panose="020B0604020202020204" pitchFamily="34" charset="0"/>
              <a:buNone/>
              <a:defRPr/>
            </a:pPr>
            <a:endParaRPr lang="en-US" sz="3200" dirty="0">
              <a:solidFill>
                <a:schemeClr val="accent4"/>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665163"/>
          </a:xfrm>
        </p:spPr>
        <p:txBody>
          <a:bodyPr rtlCol="0">
            <a:normAutofit fontScale="90000"/>
          </a:bodyPr>
          <a:lstStyle/>
          <a:p>
            <a:pPr eaLnBrk="1" fontAlgn="auto" hangingPunct="1">
              <a:lnSpc>
                <a:spcPct val="107000"/>
              </a:lnSpc>
              <a:spcBef>
                <a:spcPts val="0"/>
              </a:spcBef>
              <a:spcAft>
                <a:spcPts val="0"/>
              </a:spcAft>
              <a:defRPr/>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p:cNvPr>
          <p:cNvSpPr>
            <a:spLocks noGrp="1"/>
          </p:cNvSpPr>
          <p:nvPr>
            <p:ph idx="1"/>
          </p:nvPr>
        </p:nvSpPr>
        <p:spPr>
          <a:xfrm>
            <a:off x="628650" y="1212850"/>
            <a:ext cx="7886700" cy="5429250"/>
          </a:xfrm>
        </p:spPr>
        <p:txBody>
          <a:bodyPr rtlCol="0">
            <a:normAutofit/>
          </a:bodyPr>
          <a:lstStyle/>
          <a:p>
            <a:pPr marL="0" indent="0" eaLnBrk="1" fontAlgn="auto" hangingPunct="1">
              <a:spcAft>
                <a:spcPts val="0"/>
              </a:spcAft>
              <a:buFont typeface="Arial" panose="020B0604020202020204" pitchFamily="34" charset="0"/>
              <a:buNone/>
              <a:defRPr/>
            </a:pPr>
            <a:r>
              <a:rPr lang="en-US" b="1" i="1" dirty="0"/>
              <a:t>SECTION ONE: </a:t>
            </a:r>
            <a:r>
              <a:rPr lang="en-US" i="1" dirty="0"/>
              <a:t>Dealing with reported problems   (1:1—6:20)</a:t>
            </a:r>
            <a:endParaRPr lang="en-US" dirty="0"/>
          </a:p>
          <a:p>
            <a:pPr marL="0" indent="0" eaLnBrk="1" fontAlgn="auto" hangingPunct="1">
              <a:spcAft>
                <a:spcPts val="0"/>
              </a:spcAft>
              <a:buFont typeface="Arial" panose="020B0604020202020204" pitchFamily="34" charset="0"/>
              <a:buNone/>
              <a:defRPr/>
            </a:pPr>
            <a:r>
              <a:rPr lang="en-US" b="1" dirty="0"/>
              <a:t>A. </a:t>
            </a:r>
            <a:r>
              <a:rPr lang="en-US" b="1" dirty="0">
                <a:solidFill>
                  <a:schemeClr val="accent1">
                    <a:lumMod val="75000"/>
                  </a:schemeClr>
                </a:solidFill>
              </a:rPr>
              <a:t>Unity based on God’s wisdom </a:t>
            </a:r>
            <a:r>
              <a:rPr lang="en-US" b="1" dirty="0"/>
              <a:t>(1:10—4:21)</a:t>
            </a:r>
            <a:endParaRPr lang="en-US" dirty="0"/>
          </a:p>
          <a:p>
            <a:pPr lvl="1" eaLnBrk="1" fontAlgn="auto" hangingPunct="1">
              <a:spcAft>
                <a:spcPts val="0"/>
              </a:spcAft>
              <a:buFont typeface="Arial" panose="020B0604020202020204" pitchFamily="34" charset="0"/>
              <a:buChar char="•"/>
              <a:defRPr/>
            </a:pPr>
            <a:r>
              <a:rPr lang="en-US" dirty="0"/>
              <a:t>Greeting, thanksgiving, and exhortation to unity (1:1-17)</a:t>
            </a:r>
          </a:p>
          <a:p>
            <a:pPr lvl="1" eaLnBrk="1" fontAlgn="auto" hangingPunct="1">
              <a:spcAft>
                <a:spcPts val="0"/>
              </a:spcAft>
              <a:buFont typeface="Arial" panose="020B0604020202020204" pitchFamily="34" charset="0"/>
              <a:buChar char="•"/>
              <a:defRPr/>
            </a:pPr>
            <a:r>
              <a:rPr lang="en-US" dirty="0"/>
              <a:t>God’s wisdom &amp; power vs. human pride (1:18-31)</a:t>
            </a:r>
          </a:p>
          <a:p>
            <a:pPr lvl="1" eaLnBrk="1" fontAlgn="auto" hangingPunct="1">
              <a:spcAft>
                <a:spcPts val="0"/>
              </a:spcAft>
              <a:buFont typeface="Arial" panose="020B0604020202020204" pitchFamily="34" charset="0"/>
              <a:buChar char="•"/>
              <a:defRPr/>
            </a:pPr>
            <a:r>
              <a:rPr lang="en-US" dirty="0"/>
              <a:t>Paul’s Example – relying on God’s wisdom and power (2:1-16)</a:t>
            </a:r>
          </a:p>
          <a:p>
            <a:pPr lvl="1" eaLnBrk="1" fontAlgn="auto" hangingPunct="1">
              <a:spcAft>
                <a:spcPts val="0"/>
              </a:spcAft>
              <a:buFont typeface="Arial" panose="020B0604020202020204" pitchFamily="34" charset="0"/>
              <a:buChar char="•"/>
              <a:defRPr/>
            </a:pPr>
            <a:r>
              <a:rPr lang="en-US" dirty="0"/>
              <a:t>God’s foundation and building (3:1-23)</a:t>
            </a:r>
          </a:p>
          <a:p>
            <a:pPr lvl="1" eaLnBrk="1" fontAlgn="auto" hangingPunct="1">
              <a:spcAft>
                <a:spcPts val="0"/>
              </a:spcAft>
              <a:buFont typeface="Arial" panose="020B0604020202020204" pitchFamily="34" charset="0"/>
              <a:buChar char="•"/>
              <a:defRPr/>
            </a:pPr>
            <a:r>
              <a:rPr lang="en-US" dirty="0"/>
              <a:t>The quality of Paul’s apostleship (4:1-21)</a:t>
            </a:r>
          </a:p>
          <a:p>
            <a:pPr marL="0" indent="0" eaLnBrk="1" fontAlgn="auto" hangingPunct="1">
              <a:spcAft>
                <a:spcPts val="0"/>
              </a:spcAft>
              <a:buFont typeface="Arial" panose="020B0604020202020204" pitchFamily="34" charset="0"/>
              <a:buNone/>
              <a:defRPr/>
            </a:pPr>
            <a:r>
              <a:rPr lang="en-US" b="1" dirty="0"/>
              <a:t>B.</a:t>
            </a:r>
            <a:r>
              <a:rPr lang="en-US" b="1" dirty="0">
                <a:solidFill>
                  <a:srgbClr val="C00000"/>
                </a:solidFill>
              </a:rPr>
              <a:t> </a:t>
            </a:r>
            <a:r>
              <a:rPr lang="en-US" b="1" dirty="0">
                <a:solidFill>
                  <a:schemeClr val="accent1">
                    <a:lumMod val="75000"/>
                  </a:schemeClr>
                </a:solidFill>
              </a:rPr>
              <a:t>Dealing with sin in the church </a:t>
            </a:r>
            <a:r>
              <a:rPr lang="en-US" b="1" dirty="0"/>
              <a:t>(5-6)</a:t>
            </a:r>
          </a:p>
          <a:p>
            <a:pPr lvl="1" eaLnBrk="1" fontAlgn="auto" hangingPunct="1">
              <a:spcAft>
                <a:spcPts val="0"/>
              </a:spcAft>
              <a:buFont typeface="Arial" panose="020B0604020202020204" pitchFamily="34" charset="0"/>
              <a:buChar char="•"/>
              <a:defRPr/>
            </a:pPr>
            <a:r>
              <a:rPr lang="en-US" dirty="0"/>
              <a:t>Dealing with the immoral (5:1-13)</a:t>
            </a:r>
          </a:p>
          <a:p>
            <a:pPr lvl="1" eaLnBrk="1" fontAlgn="auto" hangingPunct="1">
              <a:spcAft>
                <a:spcPts val="0"/>
              </a:spcAft>
              <a:buFont typeface="Arial" panose="020B0604020202020204" pitchFamily="34" charset="0"/>
              <a:buChar char="•"/>
              <a:defRPr/>
            </a:pPr>
            <a:r>
              <a:rPr lang="en-US" dirty="0"/>
              <a:t>Dealing with those filing lawsuits (6:1-11) </a:t>
            </a:r>
          </a:p>
          <a:p>
            <a:pPr lvl="1" eaLnBrk="1" fontAlgn="auto" hangingPunct="1">
              <a:spcAft>
                <a:spcPts val="0"/>
              </a:spcAft>
              <a:buFont typeface="Arial" panose="020B0604020202020204" pitchFamily="34" charset="0"/>
              <a:buChar char="•"/>
              <a:defRPr/>
            </a:pPr>
            <a:r>
              <a:rPr lang="en-US" dirty="0"/>
              <a:t>Flee Sexual Immorality (6:12-20)</a:t>
            </a: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665163"/>
          </a:xfrm>
        </p:spPr>
        <p:txBody>
          <a:bodyPr rtlCol="0">
            <a:normAutofit fontScale="90000"/>
          </a:bodyPr>
          <a:lstStyle/>
          <a:p>
            <a:pPr eaLnBrk="1" fontAlgn="auto" hangingPunct="1">
              <a:lnSpc>
                <a:spcPct val="107000"/>
              </a:lnSpc>
              <a:spcBef>
                <a:spcPts val="0"/>
              </a:spcBef>
              <a:spcAft>
                <a:spcPts val="0"/>
              </a:spcAft>
              <a:defRPr/>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17410" name="Content Placeholder 2"/>
          <p:cNvSpPr>
            <a:spLocks noGrp="1"/>
          </p:cNvSpPr>
          <p:nvPr>
            <p:ph idx="1"/>
          </p:nvPr>
        </p:nvSpPr>
        <p:spPr>
          <a:xfrm>
            <a:off x="628650" y="1212850"/>
            <a:ext cx="8188325" cy="5429250"/>
          </a:xfrm>
        </p:spPr>
        <p:txBody>
          <a:bodyPr/>
          <a:lstStyle/>
          <a:p>
            <a:pPr marL="0" indent="0" eaLnBrk="1" hangingPunct="1">
              <a:buFont typeface="Arial" charset="0"/>
              <a:buNone/>
            </a:pPr>
            <a:r>
              <a:rPr lang="en-US" b="1" i="1" dirty="0"/>
              <a:t>SECTION TWO: </a:t>
            </a:r>
            <a:r>
              <a:rPr lang="en-US" i="1" dirty="0"/>
              <a:t>Dealing with questions and concerns of the Corinthians (7:1--16:9)</a:t>
            </a:r>
            <a:endParaRPr lang="en-US" dirty="0"/>
          </a:p>
          <a:p>
            <a:pPr marL="0" indent="0" eaLnBrk="1" hangingPunct="1">
              <a:buFont typeface="Arial" charset="0"/>
              <a:buNone/>
            </a:pPr>
            <a:r>
              <a:rPr lang="en-US" b="1" dirty="0"/>
              <a:t>C. </a:t>
            </a:r>
            <a:r>
              <a:rPr lang="en-US" b="1" dirty="0">
                <a:solidFill>
                  <a:schemeClr val="accent1">
                    <a:lumMod val="75000"/>
                  </a:schemeClr>
                </a:solidFill>
              </a:rPr>
              <a:t>Their Concerns </a:t>
            </a:r>
            <a:r>
              <a:rPr lang="en-US" b="1" dirty="0"/>
              <a:t>(7-9)</a:t>
            </a:r>
            <a:endParaRPr lang="en-US" dirty="0"/>
          </a:p>
          <a:p>
            <a:pPr marL="568325" lvl="1" indent="-222250" eaLnBrk="1" hangingPunct="1"/>
            <a:r>
              <a:rPr lang="en-US" dirty="0"/>
              <a:t>Marriage problems &amp; issues for singles (7:1-16)</a:t>
            </a:r>
          </a:p>
          <a:p>
            <a:pPr marL="568325" lvl="1" indent="-222250" eaLnBrk="1" hangingPunct="1"/>
            <a:r>
              <a:rPr lang="en-US" dirty="0"/>
              <a:t>Live as you are called (7:17-40)</a:t>
            </a:r>
          </a:p>
          <a:p>
            <a:pPr marL="568325" lvl="1" indent="-222250" eaLnBrk="1" hangingPunct="1"/>
            <a:r>
              <a:rPr lang="en-US" dirty="0"/>
              <a:t>Things offered to idols (8:1-13)</a:t>
            </a:r>
          </a:p>
          <a:p>
            <a:pPr marL="568325" lvl="1" indent="-222250" eaLnBrk="1" hangingPunct="1"/>
            <a:r>
              <a:rPr lang="en-US" dirty="0"/>
              <a:t>The rights and responsibilities of preachers (9:1-27)</a:t>
            </a:r>
          </a:p>
          <a:p>
            <a:pPr marL="0" indent="0" eaLnBrk="1" hangingPunct="1">
              <a:buFont typeface="Arial" charset="0"/>
              <a:buNone/>
            </a:pPr>
            <a:r>
              <a:rPr lang="en-US" b="1" dirty="0"/>
              <a:t>D. </a:t>
            </a:r>
            <a:r>
              <a:rPr lang="en-US" b="1" dirty="0">
                <a:solidFill>
                  <a:schemeClr val="accent1">
                    <a:lumMod val="75000"/>
                  </a:schemeClr>
                </a:solidFill>
              </a:rPr>
              <a:t>Common Concerns </a:t>
            </a:r>
            <a:r>
              <a:rPr lang="en-US" b="1" dirty="0"/>
              <a:t>(10-11)</a:t>
            </a:r>
          </a:p>
          <a:p>
            <a:pPr marL="568325" lvl="1" indent="-222250" eaLnBrk="1" hangingPunct="1"/>
            <a:r>
              <a:rPr lang="en-US" dirty="0"/>
              <a:t>Old Testament warnings about temptation (10:1-13)</a:t>
            </a:r>
          </a:p>
          <a:p>
            <a:pPr marL="568325" lvl="1" indent="-222250" eaLnBrk="1" hangingPunct="1"/>
            <a:r>
              <a:rPr lang="en-US" dirty="0"/>
              <a:t>Flee idolatry (10:14-33)</a:t>
            </a:r>
          </a:p>
          <a:p>
            <a:pPr marL="568325" lvl="1" indent="-222250" eaLnBrk="1" hangingPunct="1"/>
            <a:r>
              <a:rPr lang="en-US" dirty="0"/>
              <a:t>Respecting headship when praying or prophesying (11:1-16)</a:t>
            </a:r>
          </a:p>
          <a:p>
            <a:pPr marL="568325" lvl="1" indent="-222250" eaLnBrk="1" hangingPunct="1"/>
            <a:r>
              <a:rPr lang="en-US" dirty="0"/>
              <a:t>The Lord’s Supper (11:17-34)</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665163"/>
          </a:xfrm>
        </p:spPr>
        <p:txBody>
          <a:bodyPr rtlCol="0">
            <a:normAutofit fontScale="90000"/>
          </a:bodyPr>
          <a:lstStyle/>
          <a:p>
            <a:pPr eaLnBrk="1" fontAlgn="auto" hangingPunct="1">
              <a:lnSpc>
                <a:spcPct val="107000"/>
              </a:lnSpc>
              <a:spcBef>
                <a:spcPts val="0"/>
              </a:spcBef>
              <a:spcAft>
                <a:spcPts val="0"/>
              </a:spcAft>
              <a:defRPr/>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p:cNvPr>
          <p:cNvSpPr>
            <a:spLocks noGrp="1"/>
          </p:cNvSpPr>
          <p:nvPr>
            <p:ph idx="1"/>
          </p:nvPr>
        </p:nvSpPr>
        <p:spPr>
          <a:xfrm>
            <a:off x="628650" y="1212850"/>
            <a:ext cx="8188325" cy="5429250"/>
          </a:xfrm>
        </p:spPr>
        <p:txBody>
          <a:bodyPr rtlCol="0">
            <a:normAutofit/>
          </a:bodyPr>
          <a:lstStyle/>
          <a:p>
            <a:pPr marL="0" indent="0" eaLnBrk="1" fontAlgn="auto" hangingPunct="1">
              <a:spcAft>
                <a:spcPts val="0"/>
              </a:spcAft>
              <a:buFont typeface="Arial" panose="020B0604020202020204" pitchFamily="34" charset="0"/>
              <a:buNone/>
              <a:defRPr/>
            </a:pPr>
            <a:r>
              <a:rPr lang="en-US" b="1" i="1" dirty="0"/>
              <a:t>SECTION TWO: </a:t>
            </a:r>
            <a:r>
              <a:rPr lang="en-US" i="1" dirty="0"/>
              <a:t>Dealing with questions and concerns of the Corinthians (7:1--16:9)</a:t>
            </a:r>
            <a:endParaRPr lang="en-US" dirty="0"/>
          </a:p>
          <a:p>
            <a:pPr marL="0" indent="0" eaLnBrk="1" fontAlgn="auto" hangingPunct="1">
              <a:spcAft>
                <a:spcPts val="0"/>
              </a:spcAft>
              <a:buFont typeface="Arial" panose="020B0604020202020204" pitchFamily="34" charset="0"/>
              <a:buNone/>
              <a:defRPr/>
            </a:pPr>
            <a:r>
              <a:rPr lang="en-US" b="1" dirty="0"/>
              <a:t>E. </a:t>
            </a:r>
            <a:r>
              <a:rPr lang="en-US" b="1" dirty="0">
                <a:solidFill>
                  <a:srgbClr val="FF0000"/>
                </a:solidFill>
              </a:rPr>
              <a:t>Spiritual Gifts</a:t>
            </a:r>
            <a:r>
              <a:rPr lang="en-US" b="1" dirty="0"/>
              <a:t> (12-14)</a:t>
            </a:r>
            <a:endParaRPr lang="en-US" dirty="0"/>
          </a:p>
          <a:p>
            <a:pPr marL="568325" lvl="1" indent="-222250" eaLnBrk="1" fontAlgn="auto" hangingPunct="1">
              <a:spcAft>
                <a:spcPts val="0"/>
              </a:spcAft>
              <a:buFont typeface="Arial" panose="020B0604020202020204" pitchFamily="34" charset="0"/>
              <a:buChar char="•"/>
              <a:defRPr/>
            </a:pPr>
            <a:r>
              <a:rPr lang="en-US" sz="3200" b="1" dirty="0">
                <a:solidFill>
                  <a:srgbClr val="FF0000"/>
                </a:solidFill>
              </a:rPr>
              <a:t>Gifts of Spirit (12:1-31)</a:t>
            </a:r>
          </a:p>
          <a:p>
            <a:pPr marL="568325" lvl="1" indent="-222250" eaLnBrk="1" fontAlgn="auto" hangingPunct="1">
              <a:spcAft>
                <a:spcPts val="0"/>
              </a:spcAft>
              <a:buFont typeface="Arial" panose="020B0604020202020204" pitchFamily="34" charset="0"/>
              <a:buChar char="•"/>
              <a:defRPr/>
            </a:pPr>
            <a:r>
              <a:rPr lang="en-US" dirty="0"/>
              <a:t>The Superiority of Love (13:1-13)</a:t>
            </a:r>
          </a:p>
          <a:p>
            <a:pPr marL="568325" lvl="1" indent="-222250" eaLnBrk="1" fontAlgn="auto" hangingPunct="1">
              <a:spcAft>
                <a:spcPts val="0"/>
              </a:spcAft>
              <a:buFont typeface="Arial" panose="020B0604020202020204" pitchFamily="34" charset="0"/>
              <a:buChar char="•"/>
              <a:defRPr/>
            </a:pPr>
            <a:r>
              <a:rPr lang="en-US" dirty="0"/>
              <a:t>Keeping Tongues in Perspective (14:1-22)</a:t>
            </a:r>
          </a:p>
          <a:p>
            <a:pPr marL="568325" lvl="1" indent="-222250" eaLnBrk="1" fontAlgn="auto" hangingPunct="1">
              <a:spcAft>
                <a:spcPts val="0"/>
              </a:spcAft>
              <a:buFont typeface="Arial" panose="020B0604020202020204" pitchFamily="34" charset="0"/>
              <a:buChar char="•"/>
              <a:defRPr/>
            </a:pPr>
            <a:r>
              <a:rPr lang="en-US" dirty="0"/>
              <a:t>Order and Decorum in the Assembly (14:23-40)</a:t>
            </a:r>
          </a:p>
          <a:p>
            <a:pPr marL="0" indent="0" eaLnBrk="1" fontAlgn="auto" hangingPunct="1">
              <a:spcAft>
                <a:spcPts val="0"/>
              </a:spcAft>
              <a:buFont typeface="Arial" panose="020B0604020202020204" pitchFamily="34" charset="0"/>
              <a:buNone/>
              <a:defRPr/>
            </a:pPr>
            <a:r>
              <a:rPr lang="en-US" b="1" dirty="0"/>
              <a:t>F. The Gospel of the Resurrection (15)</a:t>
            </a:r>
          </a:p>
          <a:p>
            <a:pPr marL="568325" lvl="1" indent="-222250" eaLnBrk="1" fontAlgn="auto" hangingPunct="1">
              <a:spcAft>
                <a:spcPts val="0"/>
              </a:spcAft>
              <a:buFont typeface="Arial" panose="020B0604020202020204" pitchFamily="34" charset="0"/>
              <a:buChar char="•"/>
              <a:defRPr/>
            </a:pPr>
            <a:r>
              <a:rPr lang="en-US" dirty="0"/>
              <a:t>The Gospel and the FACT of the Resurrection (15:1-20)</a:t>
            </a:r>
          </a:p>
          <a:p>
            <a:pPr marL="568325" lvl="1" indent="-222250" eaLnBrk="1" fontAlgn="auto" hangingPunct="1">
              <a:spcAft>
                <a:spcPts val="0"/>
              </a:spcAft>
              <a:buFont typeface="Arial" panose="020B0604020202020204" pitchFamily="34" charset="0"/>
              <a:buChar char="•"/>
              <a:defRPr/>
            </a:pPr>
            <a:r>
              <a:rPr lang="en-US" dirty="0"/>
              <a:t>The Character of Resurrection (15:21-58)</a:t>
            </a:r>
          </a:p>
          <a:p>
            <a:pPr marL="111125" indent="-222250" eaLnBrk="1" fontAlgn="auto" hangingPunct="1">
              <a:spcAft>
                <a:spcPts val="0"/>
              </a:spcAft>
              <a:buFont typeface="Arial" panose="020B0604020202020204" pitchFamily="34" charset="0"/>
              <a:buNone/>
              <a:defRPr/>
            </a:pPr>
            <a:r>
              <a:rPr lang="en-US" b="1" dirty="0"/>
              <a:t>G. Closing Words (16) </a:t>
            </a:r>
            <a:endParaRPr lang="en-US" dirty="0"/>
          </a:p>
          <a:p>
            <a:pPr marL="568325" lvl="1" indent="-222250" eaLnBrk="1" fontAlgn="auto" hangingPunct="1">
              <a:spcAft>
                <a:spcPts val="0"/>
              </a:spcAft>
              <a:buFont typeface="Arial" panose="020B0604020202020204" pitchFamily="34" charset="0"/>
              <a:buChar char="•"/>
              <a:defRPr/>
            </a:pPr>
            <a:r>
              <a:rPr lang="en-US" dirty="0"/>
              <a:t>Concerning the Collection and Paul’s Future Plans (16:1-24)</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311" y="0"/>
            <a:ext cx="9053689" cy="6858000"/>
          </a:xfrm>
        </p:spPr>
        <p:txBody>
          <a:bodyPr/>
          <a:lstStyle/>
          <a:p>
            <a:pPr algn="ctr" eaLnBrk="1" hangingPunct="1"/>
            <a:r>
              <a:rPr lang="en-US" sz="3200" b="1" dirty="0"/>
              <a:t>1 Corinthians 12: 1-3</a:t>
            </a:r>
          </a:p>
          <a:p>
            <a:pPr eaLnBrk="1" hangingPunct="1"/>
            <a:r>
              <a:rPr lang="en-US" b="1" dirty="0"/>
              <a:t>Introduction and test as to the source of Spiritual gifts.</a:t>
            </a:r>
          </a:p>
          <a:p>
            <a:pPr eaLnBrk="1" hangingPunct="1"/>
            <a:r>
              <a:rPr lang="en-US" b="1" dirty="0"/>
              <a:t>These gifts were not intended to continue until the end of time</a:t>
            </a:r>
          </a:p>
          <a:p>
            <a:pPr eaLnBrk="1" hangingPunct="1"/>
            <a:r>
              <a:rPr lang="en-US" b="1" dirty="0"/>
              <a:t>Paul did not want them to be ignorant about Spiritual gifts</a:t>
            </a:r>
          </a:p>
          <a:p>
            <a:pPr eaLnBrk="1" hangingPunct="1"/>
            <a:r>
              <a:rPr lang="en-US" b="1" dirty="0"/>
              <a:t>You were Gentiles going after dumb idols </a:t>
            </a:r>
          </a:p>
          <a:p>
            <a:pPr eaLnBrk="1" hangingPunct="1"/>
            <a:r>
              <a:rPr lang="en-US" b="1" dirty="0"/>
              <a:t>I want you to understand that no man speaking by the Spirit of God </a:t>
            </a:r>
            <a:r>
              <a:rPr lang="en-US" b="1" dirty="0" err="1"/>
              <a:t>calleth</a:t>
            </a:r>
            <a:r>
              <a:rPr lang="en-US" b="1" dirty="0"/>
              <a:t> Jesus Christ accursed (blasphemed His name) is not of God &amp; are imposters</a:t>
            </a:r>
          </a:p>
          <a:p>
            <a:pPr eaLnBrk="1" hangingPunct="1"/>
            <a:r>
              <a:rPr lang="en-US" b="1" dirty="0"/>
              <a:t>The only way man can say Jesus is the Lord is by the Holy Spirit  ( acknowledge Jesus as their Master)</a:t>
            </a:r>
          </a:p>
          <a:p>
            <a:pPr eaLnBrk="1" hangingPunct="1"/>
            <a:r>
              <a:rPr lang="en-US" b="1" dirty="0"/>
              <a:t>1Jo 4:2 Hereby know ye the Spirit of God: Every spirit that </a:t>
            </a:r>
            <a:r>
              <a:rPr lang="en-US" b="1" dirty="0" err="1"/>
              <a:t>confesseth</a:t>
            </a:r>
            <a:r>
              <a:rPr lang="en-US" b="1" dirty="0"/>
              <a:t> that Jesus Christ is come in the flesh is of God: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44474"/>
            <a:ext cx="7886700" cy="6613525"/>
          </a:xfrm>
        </p:spPr>
        <p:txBody>
          <a:bodyPr/>
          <a:lstStyle/>
          <a:p>
            <a:pPr eaLnBrk="1" hangingPunct="1"/>
            <a:r>
              <a:rPr lang="en-US" b="1" dirty="0">
                <a:latin typeface="Arial Black" pitchFamily="34" charset="0"/>
              </a:rPr>
              <a:t>                  1 Corinthians 12: 4-11</a:t>
            </a:r>
          </a:p>
          <a:p>
            <a:pPr eaLnBrk="1" hangingPunct="1"/>
            <a:r>
              <a:rPr lang="en-US" b="1" dirty="0">
                <a:latin typeface="Arial Black" pitchFamily="34" charset="0"/>
              </a:rPr>
              <a:t>Diversities of gifts-</a:t>
            </a:r>
          </a:p>
          <a:p>
            <a:pPr eaLnBrk="1" hangingPunct="1"/>
            <a:r>
              <a:rPr lang="en-US" b="1" dirty="0">
                <a:latin typeface="Arial Black" pitchFamily="34" charset="0"/>
              </a:rPr>
              <a:t>But same Spirit v 4</a:t>
            </a:r>
          </a:p>
          <a:p>
            <a:pPr eaLnBrk="1" hangingPunct="1"/>
            <a:r>
              <a:rPr lang="en-US" b="1" dirty="0">
                <a:latin typeface="Arial Black" pitchFamily="34" charset="0"/>
              </a:rPr>
              <a:t>Differences of </a:t>
            </a:r>
            <a:r>
              <a:rPr lang="en-US" b="1" dirty="0" err="1">
                <a:latin typeface="Arial Black" pitchFamily="34" charset="0"/>
              </a:rPr>
              <a:t>admistration</a:t>
            </a:r>
            <a:r>
              <a:rPr lang="en-US" b="1" dirty="0">
                <a:latin typeface="Arial Black" pitchFamily="34" charset="0"/>
              </a:rPr>
              <a:t>-</a:t>
            </a:r>
          </a:p>
          <a:p>
            <a:pPr eaLnBrk="1" hangingPunct="1"/>
            <a:r>
              <a:rPr lang="en-US" b="1" dirty="0">
                <a:latin typeface="Arial Black" pitchFamily="34" charset="0"/>
              </a:rPr>
              <a:t>But the same Lord v 5</a:t>
            </a:r>
          </a:p>
          <a:p>
            <a:pPr eaLnBrk="1" hangingPunct="1"/>
            <a:r>
              <a:rPr lang="en-US" b="1" dirty="0">
                <a:latin typeface="Arial Black" pitchFamily="34" charset="0"/>
              </a:rPr>
              <a:t>Diversities of operation-</a:t>
            </a:r>
          </a:p>
          <a:p>
            <a:pPr eaLnBrk="1" hangingPunct="1"/>
            <a:r>
              <a:rPr lang="en-US" b="1" dirty="0">
                <a:latin typeface="Arial Black" pitchFamily="34" charset="0"/>
              </a:rPr>
              <a:t>But the same God v 6</a:t>
            </a:r>
          </a:p>
          <a:p>
            <a:pPr eaLnBrk="1" hangingPunct="1"/>
            <a:r>
              <a:rPr lang="en-US" b="1" dirty="0">
                <a:latin typeface="Arial Black" pitchFamily="34" charset="0"/>
              </a:rPr>
              <a:t> </a:t>
            </a:r>
            <a:r>
              <a:rPr lang="en-US" sz="3600" b="1" dirty="0">
                <a:solidFill>
                  <a:srgbClr val="3A1D00"/>
                </a:solidFill>
              </a:rPr>
              <a:t>The word for “gifts” is </a:t>
            </a:r>
            <a:r>
              <a:rPr lang="en-US" sz="3600" b="1" i="1" dirty="0">
                <a:solidFill>
                  <a:srgbClr val="3A1D00"/>
                </a:solidFill>
              </a:rPr>
              <a:t>charisma</a:t>
            </a:r>
            <a:r>
              <a:rPr lang="en-US" sz="3600" b="1" dirty="0">
                <a:solidFill>
                  <a:srgbClr val="3A1D00"/>
                </a:solidFill>
              </a:rPr>
              <a:t>. It refers here to these spiritual and miraculous gifts, but the word is not used exclusively for miraculous gifts. It emphasizes the </a:t>
            </a:r>
            <a:r>
              <a:rPr lang="en-US" sz="3600" b="1" i="1" dirty="0">
                <a:solidFill>
                  <a:srgbClr val="3A1D00"/>
                </a:solidFill>
              </a:rPr>
              <a:t>grace</a:t>
            </a:r>
            <a:r>
              <a:rPr lang="en-US" sz="3600" b="1" dirty="0">
                <a:solidFill>
                  <a:srgbClr val="3A1D00"/>
                </a:solidFill>
              </a:rPr>
              <a:t> by which the gifts were given. </a:t>
            </a:r>
            <a:endParaRPr lang="en-US" sz="3600" b="1" dirty="0">
              <a:solidFill>
                <a:srgbClr val="3A1D00"/>
              </a:solidFill>
              <a:latin typeface="Arial Black" pitchFamily="34" charset="0"/>
            </a:endParaRPr>
          </a:p>
          <a:p>
            <a:pPr eaLnBrk="1" hangingPunct="1"/>
            <a:endParaRPr lang="en-US" b="1" dirty="0">
              <a:latin typeface="Arial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628650" y="0"/>
            <a:ext cx="8312150" cy="6762044"/>
          </a:xfrm>
        </p:spPr>
        <p:txBody>
          <a:bodyPr/>
          <a:lstStyle/>
          <a:p>
            <a:pPr eaLnBrk="1" hangingPunct="1"/>
            <a:r>
              <a:rPr lang="en-US" b="1" dirty="0">
                <a:solidFill>
                  <a:srgbClr val="3A1D00"/>
                </a:solidFill>
              </a:rPr>
              <a:t>Note the emphasis of the word </a:t>
            </a:r>
            <a:r>
              <a:rPr lang="en-US" b="1" i="1" u="sng" dirty="0">
                <a:solidFill>
                  <a:srgbClr val="3A1D00"/>
                </a:solidFill>
              </a:rPr>
              <a:t>differences</a:t>
            </a:r>
            <a:r>
              <a:rPr lang="en-US" b="1" i="1" dirty="0">
                <a:solidFill>
                  <a:srgbClr val="3A1D00"/>
                </a:solidFill>
              </a:rPr>
              <a:t>/</a:t>
            </a:r>
            <a:r>
              <a:rPr lang="en-US" b="1" i="1" u="sng" dirty="0">
                <a:solidFill>
                  <a:srgbClr val="3A1D00"/>
                </a:solidFill>
              </a:rPr>
              <a:t>diversities</a:t>
            </a:r>
            <a:r>
              <a:rPr lang="en-US" b="1" dirty="0">
                <a:solidFill>
                  <a:srgbClr val="3A1D00"/>
                </a:solidFill>
              </a:rPr>
              <a:t> and </a:t>
            </a:r>
            <a:r>
              <a:rPr lang="en-US" b="1" i="1" u="sng" dirty="0">
                <a:solidFill>
                  <a:srgbClr val="3A1D00"/>
                </a:solidFill>
              </a:rPr>
              <a:t>same</a:t>
            </a:r>
            <a:r>
              <a:rPr lang="en-US" b="1" i="1" dirty="0">
                <a:solidFill>
                  <a:srgbClr val="3A1D00"/>
                </a:solidFill>
              </a:rPr>
              <a:t> </a:t>
            </a:r>
            <a:r>
              <a:rPr lang="en-US" b="1" dirty="0">
                <a:solidFill>
                  <a:srgbClr val="3A1D00"/>
                </a:solidFill>
              </a:rPr>
              <a:t>in verses 4-6. There was a diversity of gifts, administrations, and operations. The source of these came from; the Spirit, the Lord, and God.</a:t>
            </a:r>
          </a:p>
          <a:p>
            <a:pPr eaLnBrk="1" hangingPunct="1"/>
            <a:r>
              <a:rPr lang="en-US" sz="2400" b="1" dirty="0">
                <a:solidFill>
                  <a:srgbClr val="3A1D00"/>
                </a:solidFill>
                <a:latin typeface="Arial Black" pitchFamily="34" charset="0"/>
              </a:rPr>
              <a:t>The manifestation of the Spirit is given to every man to profit withal.</a:t>
            </a:r>
          </a:p>
          <a:p>
            <a:pPr eaLnBrk="1" hangingPunct="1"/>
            <a:r>
              <a:rPr lang="en-US" sz="2400" b="1" dirty="0">
                <a:solidFill>
                  <a:srgbClr val="3A1D00"/>
                </a:solidFill>
                <a:latin typeface="Arial Black" pitchFamily="34" charset="0"/>
              </a:rPr>
              <a:t>So what is the test of spiritual gifts?</a:t>
            </a:r>
          </a:p>
          <a:p>
            <a:pPr eaLnBrk="1" hangingPunct="1"/>
            <a:r>
              <a:rPr lang="en-US" sz="2400" b="1" u="sng" dirty="0">
                <a:solidFill>
                  <a:srgbClr val="3A1D00"/>
                </a:solidFill>
                <a:latin typeface="Arial Black" pitchFamily="34" charset="0"/>
              </a:rPr>
              <a:t>It is that the doctrine is true?</a:t>
            </a:r>
          </a:p>
          <a:p>
            <a:pPr eaLnBrk="1" hangingPunct="1"/>
            <a:r>
              <a:rPr lang="en-US" sz="2400" b="1" dirty="0">
                <a:solidFill>
                  <a:srgbClr val="3A1D00"/>
                </a:solidFill>
                <a:latin typeface="Arial Black" pitchFamily="34" charset="0"/>
              </a:rPr>
              <a:t>Charismata = extraordinary powers that came to them from the grace of God</a:t>
            </a:r>
          </a:p>
          <a:p>
            <a:pPr eaLnBrk="1" hangingPunct="1"/>
            <a:r>
              <a:rPr lang="en-US" sz="2400" b="1" dirty="0">
                <a:solidFill>
                  <a:srgbClr val="3A1D00"/>
                </a:solidFill>
                <a:latin typeface="Arial Black" pitchFamily="34" charset="0"/>
              </a:rPr>
              <a:t>The source of these came from; the Spirit, the Lord, and God</a:t>
            </a:r>
          </a:p>
          <a:p>
            <a:pPr eaLnBrk="1" hangingPunct="1"/>
            <a:r>
              <a:rPr lang="en-US" sz="2400" b="1" dirty="0">
                <a:solidFill>
                  <a:srgbClr val="3A1D00"/>
                </a:solidFill>
                <a:latin typeface="Arial Black" pitchFamily="34" charset="0"/>
              </a:rPr>
              <a:t>The gifts were not earned; hence there was no room for anyone to boast about his gift</a:t>
            </a:r>
          </a:p>
          <a:p>
            <a:pPr eaLnBrk="1" hangingPunct="1"/>
            <a:endParaRPr lang="en-US" b="1" dirty="0">
              <a:solidFill>
                <a:srgbClr val="3A1D00"/>
              </a:solidFill>
              <a:latin typeface="Arial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3" y="180622"/>
            <a:ext cx="8771467" cy="6592711"/>
          </a:xfrm>
        </p:spPr>
        <p:txBody>
          <a:bodyPr/>
          <a:lstStyle/>
          <a:p>
            <a:pPr marL="0" indent="0">
              <a:buNone/>
            </a:pPr>
            <a:r>
              <a:rPr lang="en-US" sz="3200" b="1" dirty="0"/>
              <a:t>Administration = Service or ministering</a:t>
            </a:r>
          </a:p>
          <a:p>
            <a:pPr marL="0" indent="0">
              <a:buNone/>
            </a:pPr>
            <a:r>
              <a:rPr lang="en-US" sz="3200" b="1" dirty="0"/>
              <a:t>The gifts were a service that was necessary</a:t>
            </a:r>
          </a:p>
          <a:p>
            <a:pPr marL="0" indent="0">
              <a:buNone/>
            </a:pPr>
            <a:r>
              <a:rPr lang="en-US" sz="3200" b="1" dirty="0"/>
              <a:t>Operations = a work or a thing wrought</a:t>
            </a:r>
          </a:p>
          <a:p>
            <a:pPr marL="0" indent="0">
              <a:buNone/>
            </a:pPr>
            <a:r>
              <a:rPr lang="en-US" sz="3200" b="1" dirty="0"/>
              <a:t>The word “same” emphasizes the common origin, design and goal of the gifts</a:t>
            </a:r>
          </a:p>
          <a:p>
            <a:pPr marL="0" indent="0">
              <a:buNone/>
            </a:pPr>
            <a:r>
              <a:rPr lang="en-US" sz="3200" b="1" dirty="0"/>
              <a:t>The text lists 9 different gifts</a:t>
            </a:r>
          </a:p>
          <a:p>
            <a:pPr marL="514350" indent="-514350">
              <a:buAutoNum type="arabicPeriod"/>
            </a:pPr>
            <a:r>
              <a:rPr lang="en-US" sz="3200" b="1" dirty="0"/>
              <a:t>     Wisdom                     6. Prophecy</a:t>
            </a:r>
          </a:p>
          <a:p>
            <a:pPr marL="514350" indent="-514350">
              <a:buAutoNum type="arabicPeriod"/>
            </a:pPr>
            <a:r>
              <a:rPr lang="en-US" sz="3200" b="1" dirty="0"/>
              <a:t>     Knowledge                7. Discerning of spirits</a:t>
            </a:r>
          </a:p>
          <a:p>
            <a:pPr marL="514350" indent="-514350">
              <a:buAutoNum type="arabicPeriod"/>
            </a:pPr>
            <a:r>
              <a:rPr lang="en-US" sz="3200" b="1" dirty="0"/>
              <a:t>     Faith                            8. Kinds of tongues</a:t>
            </a:r>
          </a:p>
          <a:p>
            <a:pPr marL="514350" indent="-514350">
              <a:buAutoNum type="arabicPeriod"/>
            </a:pPr>
            <a:r>
              <a:rPr lang="en-US" sz="3200" b="1" dirty="0"/>
              <a:t>     Healing                        9. Interpretation of             </a:t>
            </a:r>
          </a:p>
          <a:p>
            <a:pPr marL="514350" indent="-514350">
              <a:buAutoNum type="arabicPeriod"/>
            </a:pPr>
            <a:r>
              <a:rPr lang="en-US" sz="3200" b="1" dirty="0"/>
              <a:t>     Working of Miracles               Tongues</a:t>
            </a:r>
          </a:p>
          <a:p>
            <a:endParaRPr lang="en-US" b="1" dirty="0"/>
          </a:p>
        </p:txBody>
      </p:sp>
    </p:spTree>
    <p:extLst>
      <p:ext uri="{BB962C8B-B14F-4D97-AF65-F5344CB8AC3E}">
        <p14:creationId xmlns:p14="http://schemas.microsoft.com/office/powerpoint/2010/main" val="6753359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0310"/>
            <a:ext cx="7886700" cy="6767689"/>
          </a:xfrm>
        </p:spPr>
        <p:txBody>
          <a:bodyPr/>
          <a:lstStyle/>
          <a:p>
            <a:r>
              <a:rPr lang="en-US" b="1" dirty="0"/>
              <a:t>Wisdom and word of knowledge may be considered as practical knowledge (wisdom) and speculative knowledge we just can’t be sure about the differences of these gifts</a:t>
            </a:r>
          </a:p>
          <a:p>
            <a:r>
              <a:rPr lang="en-US" b="1" dirty="0"/>
              <a:t>Faith– Not saving faith which every member must possess … but a miraculous faith as mentioned in 13: 2  And though I have the gift of prophecy, and understand all mysteries, and all knowledge; and though I </a:t>
            </a:r>
            <a:r>
              <a:rPr lang="en-US" b="1" u="sng" dirty="0"/>
              <a:t>have all faith</a:t>
            </a:r>
            <a:r>
              <a:rPr lang="en-US" b="1" dirty="0"/>
              <a:t>, so that I could remove mountains, and have not charity, I am nothing.</a:t>
            </a:r>
          </a:p>
          <a:p>
            <a:r>
              <a:rPr lang="en-US" b="1" dirty="0"/>
              <a:t>Mt 17:20 And Jesus said unto them, Because of your unbelief: for verily I say unto you, If ye </a:t>
            </a:r>
            <a:r>
              <a:rPr lang="en-US" b="1" u="sng" dirty="0"/>
              <a:t>have faith </a:t>
            </a:r>
            <a:r>
              <a:rPr lang="en-US" b="1" dirty="0"/>
              <a:t>as a grain of mustard seed, ye shall say unto this mountain, Remove hence to yonder place; and it shall remove; and nothing shall be impossible unto you.</a:t>
            </a:r>
          </a:p>
        </p:txBody>
      </p:sp>
    </p:spTree>
    <p:extLst>
      <p:ext uri="{BB962C8B-B14F-4D97-AF65-F5344CB8AC3E}">
        <p14:creationId xmlns:p14="http://schemas.microsoft.com/office/powerpoint/2010/main" val="3136711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44136</TotalTime>
  <Words>1434</Words>
  <Application>Microsoft Office PowerPoint</Application>
  <PresentationFormat>On-screen Show (4:3)</PresentationFormat>
  <Paragraphs>101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Berlin Sans FB Demi</vt:lpstr>
      <vt:lpstr>Calibri Light</vt:lpstr>
      <vt:lpstr>Arial Black</vt:lpstr>
      <vt:lpstr>Times New Roman</vt:lpstr>
      <vt:lpstr>Calibri</vt:lpstr>
      <vt:lpstr>Algerian</vt:lpstr>
      <vt:lpstr>Arial</vt:lpstr>
      <vt:lpstr>Office Theme</vt:lpstr>
      <vt:lpstr>The Epistle of First Corinthians</vt:lpstr>
      <vt:lpstr>Outline of 1 Corinthians</vt:lpstr>
      <vt:lpstr>Outline of 1 Corinthians</vt:lpstr>
      <vt:lpstr>Outline of 1 Corinthians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Fred Richter</cp:lastModifiedBy>
  <cp:revision>390</cp:revision>
  <cp:lastPrinted>2017-05-05T15:22:48Z</cp:lastPrinted>
  <dcterms:created xsi:type="dcterms:W3CDTF">2017-02-28T16:48:13Z</dcterms:created>
  <dcterms:modified xsi:type="dcterms:W3CDTF">2017-11-08T22:26:43Z</dcterms:modified>
</cp:coreProperties>
</file>