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350" r:id="rId2"/>
    <p:sldId id="377" r:id="rId3"/>
    <p:sldId id="369" r:id="rId4"/>
    <p:sldId id="370" r:id="rId5"/>
    <p:sldId id="379" r:id="rId6"/>
    <p:sldId id="383" r:id="rId7"/>
    <p:sldId id="384" r:id="rId8"/>
    <p:sldId id="386" r:id="rId9"/>
    <p:sldId id="385" r:id="rId10"/>
    <p:sldId id="387" r:id="rId11"/>
    <p:sldId id="367" r:id="rId12"/>
  </p:sldIdLst>
  <p:sldSz cx="9144000" cy="6858000" type="screen4x3"/>
  <p:notesSz cx="7023100" cy="9309100"/>
  <p:embeddedFontLst>
    <p:embeddedFont>
      <p:font typeface="Calibri" panose="020F0502020204030204" pitchFamily="34" charset="0"/>
      <p:regular r:id="rId15"/>
      <p:bold r:id="rId16"/>
      <p:italic r:id="rId17"/>
      <p:boldItalic r:id="rId18"/>
    </p:embeddedFont>
    <p:embeddedFont>
      <p:font typeface="Algerian" panose="04020705040A02060702" pitchFamily="82" charset="0"/>
      <p:regular r:id="rId19"/>
    </p:embeddedFont>
    <p:embeddedFont>
      <p:font typeface="Berlin Sans FB Demi" panose="020E0802020502020306" pitchFamily="34" charset="0"/>
      <p:bold r:id="rId20"/>
    </p:embeddedFont>
    <p:embeddedFont>
      <p:font typeface="Calibri Light" panose="020F0302020204030204" pitchFamily="34" charset="0"/>
      <p:regular r:id="rId21"/>
      <p: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904E"/>
    <a:srgbClr val="FBE437"/>
    <a:srgbClr val="FFCC00"/>
    <a:srgbClr val="990000"/>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7" autoAdjust="0"/>
    <p:restoredTop sz="93173" autoAdjust="0"/>
  </p:normalViewPr>
  <p:slideViewPr>
    <p:cSldViewPr snapToGrid="0">
      <p:cViewPr varScale="1">
        <p:scale>
          <a:sx n="60" d="100"/>
          <a:sy n="60" d="100"/>
        </p:scale>
        <p:origin x="8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8F282489-4EA9-4DD5-A804-DD1B28DA93B0}" type="datetimeFigureOut">
              <a:rPr lang="en-US" smtClean="0"/>
              <a:t>11/25/2017</a:t>
            </a:fld>
            <a:endParaRPr lang="en-US"/>
          </a:p>
        </p:txBody>
      </p:sp>
      <p:sp>
        <p:nvSpPr>
          <p:cNvPr id="4" name="Footer Placeholder 3"/>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27EBB69B-61EB-40B8-9BB4-302654AA2C12}" type="slidenum">
              <a:rPr lang="en-US" smtClean="0"/>
              <a:t>‹#›</a:t>
            </a:fld>
            <a:endParaRPr lang="en-US"/>
          </a:p>
        </p:txBody>
      </p:sp>
    </p:spTree>
    <p:extLst>
      <p:ext uri="{BB962C8B-B14F-4D97-AF65-F5344CB8AC3E}">
        <p14:creationId xmlns:p14="http://schemas.microsoft.com/office/powerpoint/2010/main" val="1649943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04E222CC-4312-4487-8E30-D4BA8AB12F59}" type="datetimeFigureOut">
              <a:rPr lang="en-US"/>
              <a:t>11/25/2017</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452DFF1D-D5B5-4AE5-AA09-155B6E1396B6}" type="slidenum">
              <a:rPr lang="en-US"/>
              <a:t>‹#›</a:t>
            </a:fld>
            <a:endParaRPr lang="en-US"/>
          </a:p>
        </p:txBody>
      </p:sp>
    </p:spTree>
    <p:extLst>
      <p:ext uri="{BB962C8B-B14F-4D97-AF65-F5344CB8AC3E}">
        <p14:creationId xmlns:p14="http://schemas.microsoft.com/office/powerpoint/2010/main" val="304181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1</a:t>
            </a:fld>
            <a:endParaRPr lang="en-US"/>
          </a:p>
        </p:txBody>
      </p:sp>
    </p:spTree>
    <p:extLst>
      <p:ext uri="{BB962C8B-B14F-4D97-AF65-F5344CB8AC3E}">
        <p14:creationId xmlns:p14="http://schemas.microsoft.com/office/powerpoint/2010/main" val="1059440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2 Timothy 1:10  but has now been revealed by the appearing of our Savior Jesus Christ, who has </a:t>
            </a:r>
            <a:r>
              <a:rPr lang="en-US" b="1" dirty="0"/>
              <a:t>abolished</a:t>
            </a:r>
            <a:r>
              <a:rPr lang="en-US" dirty="0"/>
              <a:t> death and brought life and immortality to light through the gospel,</a:t>
            </a:r>
          </a:p>
          <a:p>
            <a:pPr defTabSz="915772">
              <a:defRPr/>
            </a:pPr>
            <a:r>
              <a:rPr lang="en-US" dirty="0"/>
              <a:t>Romans 6:11-12  Likewise you also, reckon yourselves to be dead indeed to sin, but alive to God in Christ Jesus our Lord.  12  Therefore do not let sin reign in your mortal body, that you should obey it in its lusts. </a:t>
            </a:r>
          </a:p>
          <a:p>
            <a:pPr defTabSz="915772">
              <a:defRPr/>
            </a:pPr>
            <a:r>
              <a:rPr lang="en-US" dirty="0"/>
              <a:t>Romans 6:14  For sin shall not have dominion over you, for you are not under law but under grace.</a:t>
            </a:r>
          </a:p>
          <a:p>
            <a:pPr defTabSz="915772">
              <a:defRPr/>
            </a:pPr>
            <a:r>
              <a:rPr lang="en-US" dirty="0"/>
              <a:t>Hebrews 9:26  He then would have had to suffer often since the foundation of the world; but now, once at the end of the ages, He has appeared to put away sin by the sacrifice of Himself.</a:t>
            </a:r>
          </a:p>
          <a:p>
            <a:pPr defTabSz="915772">
              <a:defRPr/>
            </a:pPr>
            <a:r>
              <a:rPr lang="en-US" dirty="0"/>
              <a:t>Ephesians 2:15  having </a:t>
            </a:r>
            <a:r>
              <a:rPr lang="en-US" b="1" dirty="0"/>
              <a:t>abolished</a:t>
            </a:r>
            <a:r>
              <a:rPr lang="en-US" dirty="0"/>
              <a:t> in His flesh the enmity, that is, the law of commandments contained in ordinances, so as to create in Himself one new man from the two, thus making peace,</a:t>
            </a:r>
          </a:p>
        </p:txBody>
      </p:sp>
      <p:sp>
        <p:nvSpPr>
          <p:cNvPr id="4" name="Slide Number Placeholder 3"/>
          <p:cNvSpPr>
            <a:spLocks noGrp="1"/>
          </p:cNvSpPr>
          <p:nvPr>
            <p:ph type="sldNum" sz="quarter" idx="10"/>
          </p:nvPr>
        </p:nvSpPr>
        <p:spPr/>
        <p:txBody>
          <a:bodyPr/>
          <a:lstStyle/>
          <a:p>
            <a:fld id="{452DFF1D-D5B5-4AE5-AA09-155B6E1396B6}" type="slidenum">
              <a:rPr lang="en-US" smtClean="0"/>
              <a:t>10</a:t>
            </a:fld>
            <a:endParaRPr lang="en-US"/>
          </a:p>
        </p:txBody>
      </p:sp>
    </p:spTree>
    <p:extLst>
      <p:ext uri="{BB962C8B-B14F-4D97-AF65-F5344CB8AC3E}">
        <p14:creationId xmlns:p14="http://schemas.microsoft.com/office/powerpoint/2010/main" val="1234094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11</a:t>
            </a:fld>
            <a:endParaRPr lang="en-US"/>
          </a:p>
        </p:txBody>
      </p:sp>
    </p:spTree>
    <p:extLst>
      <p:ext uri="{BB962C8B-B14F-4D97-AF65-F5344CB8AC3E}">
        <p14:creationId xmlns:p14="http://schemas.microsoft.com/office/powerpoint/2010/main" val="87551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2</a:t>
            </a:fld>
            <a:endParaRPr lang="en-US"/>
          </a:p>
        </p:txBody>
      </p:sp>
    </p:spTree>
    <p:extLst>
      <p:ext uri="{BB962C8B-B14F-4D97-AF65-F5344CB8AC3E}">
        <p14:creationId xmlns:p14="http://schemas.microsoft.com/office/powerpoint/2010/main" val="3739438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3</a:t>
            </a:fld>
            <a:endParaRPr lang="en-US"/>
          </a:p>
        </p:txBody>
      </p:sp>
    </p:spTree>
    <p:extLst>
      <p:ext uri="{BB962C8B-B14F-4D97-AF65-F5344CB8AC3E}">
        <p14:creationId xmlns:p14="http://schemas.microsoft.com/office/powerpoint/2010/main" val="4218246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4</a:t>
            </a:fld>
            <a:endParaRPr lang="en-US"/>
          </a:p>
        </p:txBody>
      </p:sp>
    </p:spTree>
    <p:extLst>
      <p:ext uri="{BB962C8B-B14F-4D97-AF65-F5344CB8AC3E}">
        <p14:creationId xmlns:p14="http://schemas.microsoft.com/office/powerpoint/2010/main" val="2094630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Genesis 3:19  In the sweat of your face you shall eat bread Till you return to the ground, For out of it you were taken; For dust you are, And to dust you shall return.“</a:t>
            </a:r>
          </a:p>
          <a:p>
            <a:pPr defTabSz="915772">
              <a:defRPr/>
            </a:pPr>
            <a:r>
              <a:rPr lang="en-US" dirty="0"/>
              <a:t>John 5:28-29  Do not marvel at this; for the hour is coming in which all who are in the graves will hear His voice  29  and come forth—those who have done good, to the resurrection of life, and those who have done evil, to the resurrection of condemnation.</a:t>
            </a:r>
          </a:p>
          <a:p>
            <a:pPr defTabSz="915772">
              <a:defRPr/>
            </a:pPr>
            <a:endParaRPr lang="en-US" dirty="0"/>
          </a:p>
          <a:p>
            <a:pPr defTabSz="915772">
              <a:defRPr/>
            </a:pPr>
            <a:r>
              <a:rPr lang="en-US" dirty="0"/>
              <a:t>1 Thessalonians 4:16  For the Lord Himself will descend from heaven with a shout, with the voice of an archangel, and with the trumpet of God. And the dead in Christ will rise first.</a:t>
            </a:r>
          </a:p>
        </p:txBody>
      </p:sp>
      <p:sp>
        <p:nvSpPr>
          <p:cNvPr id="4" name="Slide Number Placeholder 3"/>
          <p:cNvSpPr>
            <a:spLocks noGrp="1"/>
          </p:cNvSpPr>
          <p:nvPr>
            <p:ph type="sldNum" sz="quarter" idx="10"/>
          </p:nvPr>
        </p:nvSpPr>
        <p:spPr/>
        <p:txBody>
          <a:bodyPr/>
          <a:lstStyle/>
          <a:p>
            <a:fld id="{452DFF1D-D5B5-4AE5-AA09-155B6E1396B6}" type="slidenum">
              <a:rPr lang="en-US" smtClean="0"/>
              <a:t>5</a:t>
            </a:fld>
            <a:endParaRPr lang="en-US"/>
          </a:p>
        </p:txBody>
      </p:sp>
    </p:spTree>
    <p:extLst>
      <p:ext uri="{BB962C8B-B14F-4D97-AF65-F5344CB8AC3E}">
        <p14:creationId xmlns:p14="http://schemas.microsoft.com/office/powerpoint/2010/main" val="2381581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Psalms 8:6  You have made him to have dominion over the works of Your hands; You have put all things under his feet, (cf. Heb. 2:5-9)</a:t>
            </a:r>
          </a:p>
          <a:p>
            <a:pPr defTabSz="915772">
              <a:defRPr/>
            </a:pPr>
            <a:r>
              <a:rPr lang="en-US" dirty="0"/>
              <a:t>Matthew 28:18  And Jesus came and spoke to them, saying, "All authority has been given to Me in heaven and on earth.</a:t>
            </a:r>
          </a:p>
          <a:p>
            <a:pPr defTabSz="915772">
              <a:defRPr/>
            </a:pPr>
            <a:r>
              <a:rPr lang="en-US" dirty="0"/>
              <a:t>John 17:2  as You have given Him authority over all flesh, that He should give eternal life to as many as You have given Him.</a:t>
            </a:r>
          </a:p>
          <a:p>
            <a:pPr defTabSz="915772">
              <a:defRPr/>
            </a:pPr>
            <a:r>
              <a:rPr lang="en-US" dirty="0"/>
              <a:t>Ephesians 1:20-22  which He worked in Christ when He raised Him from the dead and seated Him at His right hand in the heavenly places,  21  far above all principality and power and might and dominion, and every name that is named, not only in this age but also in that which is to come.  22  And He put all things under His feet, and gave Him to be head over all things to the church,</a:t>
            </a:r>
          </a:p>
        </p:txBody>
      </p:sp>
      <p:sp>
        <p:nvSpPr>
          <p:cNvPr id="4" name="Slide Number Placeholder 3"/>
          <p:cNvSpPr>
            <a:spLocks noGrp="1"/>
          </p:cNvSpPr>
          <p:nvPr>
            <p:ph type="sldNum" sz="quarter" idx="10"/>
          </p:nvPr>
        </p:nvSpPr>
        <p:spPr/>
        <p:txBody>
          <a:bodyPr/>
          <a:lstStyle/>
          <a:p>
            <a:fld id="{452DFF1D-D5B5-4AE5-AA09-155B6E1396B6}" type="slidenum">
              <a:rPr lang="en-US" smtClean="0"/>
              <a:t>6</a:t>
            </a:fld>
            <a:endParaRPr lang="en-US"/>
          </a:p>
        </p:txBody>
      </p:sp>
    </p:spTree>
    <p:extLst>
      <p:ext uri="{BB962C8B-B14F-4D97-AF65-F5344CB8AC3E}">
        <p14:creationId xmlns:p14="http://schemas.microsoft.com/office/powerpoint/2010/main" val="25570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2 Corinthians 1:8-10  For we do not want you to be ignorant, brethren, of our trouble which came to us in Asia: that we were burdened beyond measure, above strength, so that we despaired even of life.  9  Yes, we had the sentence of death in ourselves, that we should not trust in ourselves but in God who raises the dead,  10  who delivered us from so great a death, and does deliver us; in whom we trust that He will still deliver us,</a:t>
            </a:r>
          </a:p>
          <a:p>
            <a:pPr defTabSz="915772">
              <a:defRPr/>
            </a:pPr>
            <a:r>
              <a:rPr lang="en-US" dirty="0"/>
              <a:t>Isaiah 22:13  But instead, joy and gladness, Slaying oxen and killing sheep, Eating meat and drinking wine: "Let us eat and drink, for tomorrow we die!"</a:t>
            </a:r>
          </a:p>
          <a:p>
            <a:pPr defTabSz="915772">
              <a:defRPr/>
            </a:pPr>
            <a:r>
              <a:rPr lang="en-US" dirty="0"/>
              <a:t>* A quotation from the poet Menander, Thais 218</a:t>
            </a:r>
          </a:p>
        </p:txBody>
      </p:sp>
      <p:sp>
        <p:nvSpPr>
          <p:cNvPr id="4" name="Slide Number Placeholder 3"/>
          <p:cNvSpPr>
            <a:spLocks noGrp="1"/>
          </p:cNvSpPr>
          <p:nvPr>
            <p:ph type="sldNum" sz="quarter" idx="10"/>
          </p:nvPr>
        </p:nvSpPr>
        <p:spPr/>
        <p:txBody>
          <a:bodyPr/>
          <a:lstStyle/>
          <a:p>
            <a:fld id="{452DFF1D-D5B5-4AE5-AA09-155B6E1396B6}" type="slidenum">
              <a:rPr lang="en-US" smtClean="0"/>
              <a:t>7</a:t>
            </a:fld>
            <a:endParaRPr lang="en-US"/>
          </a:p>
        </p:txBody>
      </p:sp>
    </p:spTree>
    <p:extLst>
      <p:ext uri="{BB962C8B-B14F-4D97-AF65-F5344CB8AC3E}">
        <p14:creationId xmlns:p14="http://schemas.microsoft.com/office/powerpoint/2010/main" val="171192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John 12:24  Most assuredly, I say to you, unless a grain of wheat falls into the ground and dies, it remains alone; but if it dies, it produces much grain.</a:t>
            </a:r>
          </a:p>
          <a:p>
            <a:pPr defTabSz="915772">
              <a:defRPr/>
            </a:pPr>
            <a:r>
              <a:rPr lang="en-US" dirty="0"/>
              <a:t>Philippians 3:20-21  For our citizenship is in heaven, from which we also eagerly wait for the Savior, the Lord Jesus Christ,  21  who will transform our lowly body that it may be conformed to His glorious body, according to the working by which He is able even to subdue all things to Himself.</a:t>
            </a:r>
          </a:p>
          <a:p>
            <a:pPr defTabSz="915772">
              <a:defRPr/>
            </a:pPr>
            <a:r>
              <a:rPr lang="en-US" dirty="0"/>
              <a:t>1 John 3:2  Beloved, now we are children of God; and it has not yet been revealed what we shall be, but we know that when He is revealed, we shall be like Him, for we shall see Him as He is.</a:t>
            </a:r>
          </a:p>
        </p:txBody>
      </p:sp>
      <p:sp>
        <p:nvSpPr>
          <p:cNvPr id="4" name="Slide Number Placeholder 3"/>
          <p:cNvSpPr>
            <a:spLocks noGrp="1"/>
          </p:cNvSpPr>
          <p:nvPr>
            <p:ph type="sldNum" sz="quarter" idx="10"/>
          </p:nvPr>
        </p:nvSpPr>
        <p:spPr/>
        <p:txBody>
          <a:bodyPr/>
          <a:lstStyle/>
          <a:p>
            <a:fld id="{452DFF1D-D5B5-4AE5-AA09-155B6E1396B6}" type="slidenum">
              <a:rPr lang="en-US" smtClean="0"/>
              <a:t>8</a:t>
            </a:fld>
            <a:endParaRPr lang="en-US"/>
          </a:p>
        </p:txBody>
      </p:sp>
    </p:spTree>
    <p:extLst>
      <p:ext uri="{BB962C8B-B14F-4D97-AF65-F5344CB8AC3E}">
        <p14:creationId xmlns:p14="http://schemas.microsoft.com/office/powerpoint/2010/main" val="598670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1 Thessalonians 4:15  For this we say to you by the word of the Lord, that we who are alive and remain until the coming of the Lord will by no means precede those who are asleep.</a:t>
            </a:r>
          </a:p>
          <a:p>
            <a:pPr defTabSz="915772">
              <a:defRPr/>
            </a:pPr>
            <a:r>
              <a:rPr lang="en-US" dirty="0"/>
              <a:t>Isaiah 25:8  He will swallow up death forever, And the Lord GOD will wipe away tears from all faces; The rebuke of His people He will take away from all the earth; For the LORD has spoken.</a:t>
            </a:r>
          </a:p>
        </p:txBody>
      </p:sp>
      <p:sp>
        <p:nvSpPr>
          <p:cNvPr id="4" name="Slide Number Placeholder 3"/>
          <p:cNvSpPr>
            <a:spLocks noGrp="1"/>
          </p:cNvSpPr>
          <p:nvPr>
            <p:ph type="sldNum" sz="quarter" idx="10"/>
          </p:nvPr>
        </p:nvSpPr>
        <p:spPr/>
        <p:txBody>
          <a:bodyPr/>
          <a:lstStyle/>
          <a:p>
            <a:fld id="{452DFF1D-D5B5-4AE5-AA09-155B6E1396B6}" type="slidenum">
              <a:rPr lang="en-US" smtClean="0"/>
              <a:t>9</a:t>
            </a:fld>
            <a:endParaRPr lang="en-US"/>
          </a:p>
        </p:txBody>
      </p:sp>
    </p:spTree>
    <p:extLst>
      <p:ext uri="{BB962C8B-B14F-4D97-AF65-F5344CB8AC3E}">
        <p14:creationId xmlns:p14="http://schemas.microsoft.com/office/powerpoint/2010/main" val="3611907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11/25/2017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11/25/2017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11/25/2017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11/25/2017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29" y="127001"/>
            <a:ext cx="7035799" cy="1778000"/>
          </a:xfrm>
        </p:spPr>
        <p:txBody>
          <a:bodyPr>
            <a:normAutofit/>
          </a:bodyPr>
          <a:lstStyle/>
          <a:p>
            <a:pPr algn="ctr"/>
            <a:r>
              <a:rPr lang="en-US" sz="5400" dirty="0">
                <a:latin typeface="Algerian" panose="04020705040A02060702" pitchFamily="82" charset="0"/>
              </a:rPr>
              <a:t>The Epistle of First Corinthians</a:t>
            </a:r>
          </a:p>
        </p:txBody>
      </p:sp>
      <p:pic>
        <p:nvPicPr>
          <p:cNvPr id="4" name="Picture 2" descr="Image result for ancient corinth temple">
            <a:extLst>
              <a:ext uri="{FF2B5EF4-FFF2-40B4-BE49-F238E27FC236}">
                <a16:creationId xmlns:a16="http://schemas.microsoft.com/office/drawing/2014/main" id="{2F89A5E6-C75A-4D23-8AC6-9E9100BA7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40" y="2082800"/>
            <a:ext cx="7993976" cy="42291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79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7DDEA2-1BDC-4646-8FD9-0A6F0EAC2347}"/>
              </a:ext>
            </a:extLst>
          </p:cNvPr>
          <p:cNvSpPr>
            <a:spLocks noGrp="1"/>
          </p:cNvSpPr>
          <p:nvPr>
            <p:ph type="title"/>
          </p:nvPr>
        </p:nvSpPr>
        <p:spPr>
          <a:xfrm>
            <a:off x="426085" y="173157"/>
            <a:ext cx="8291830" cy="1157804"/>
          </a:xfrm>
        </p:spPr>
        <p:txBody>
          <a:bodyPr>
            <a:normAutofit fontScale="90000"/>
          </a:bodyPr>
          <a:lstStyle/>
          <a:p>
            <a:pPr algn="ctr"/>
            <a:r>
              <a:rPr lang="en-US" dirty="0">
                <a:latin typeface="Berlin Sans FB Demi" panose="020E0802020502020306" pitchFamily="34" charset="0"/>
              </a:rPr>
              <a:t>The Character of Resurrection (15:21-58)</a:t>
            </a:r>
          </a:p>
        </p:txBody>
      </p:sp>
      <p:sp>
        <p:nvSpPr>
          <p:cNvPr id="3" name="Content Placeholder 2">
            <a:extLst>
              <a:ext uri="{FF2B5EF4-FFF2-40B4-BE49-F238E27FC236}">
                <a16:creationId xmlns:a16="http://schemas.microsoft.com/office/drawing/2014/main" id="{EB700937-C798-4EBB-AF33-4A372D6FE2D7}"/>
              </a:ext>
            </a:extLst>
          </p:cNvPr>
          <p:cNvSpPr>
            <a:spLocks noGrp="1"/>
          </p:cNvSpPr>
          <p:nvPr>
            <p:ph idx="1"/>
          </p:nvPr>
        </p:nvSpPr>
        <p:spPr>
          <a:xfrm>
            <a:off x="234454" y="2315469"/>
            <a:ext cx="8706093" cy="4715688"/>
          </a:xfrm>
          <a:noFill/>
        </p:spPr>
        <p:txBody>
          <a:bodyPr>
            <a:normAutofit/>
          </a:bodyPr>
          <a:lstStyle/>
          <a:p>
            <a:pPr marL="288925" lvl="0" indent="-288925">
              <a:spcBef>
                <a:spcPts val="300"/>
              </a:spcBef>
            </a:pPr>
            <a:r>
              <a:rPr lang="en-US" sz="3200" dirty="0">
                <a:effectLst>
                  <a:outerShdw blurRad="38100" dist="38100" dir="2700000" algn="tl">
                    <a:srgbClr val="000000">
                      <a:alpha val="43137"/>
                    </a:srgbClr>
                  </a:outerShdw>
                </a:effectLst>
              </a:rPr>
              <a:t>Through Christ we have the victory! (15:55-57)</a:t>
            </a:r>
          </a:p>
          <a:p>
            <a:pPr marL="746125" lvl="1" indent="-288925">
              <a:spcBef>
                <a:spcPts val="300"/>
              </a:spcBef>
            </a:pPr>
            <a:r>
              <a:rPr lang="en-US" sz="2800" i="1" dirty="0">
                <a:solidFill>
                  <a:srgbClr val="F0904E"/>
                </a:solidFill>
                <a:effectLst>
                  <a:outerShdw blurRad="38100" dist="38100" dir="2700000" algn="tl">
                    <a:srgbClr val="000000">
                      <a:alpha val="43137"/>
                    </a:srgbClr>
                  </a:outerShdw>
                </a:effectLst>
              </a:rPr>
              <a:t>Victory over death (Timothy 1:10) </a:t>
            </a:r>
          </a:p>
          <a:p>
            <a:pPr marL="746125" lvl="1" indent="-288925">
              <a:spcBef>
                <a:spcPts val="300"/>
              </a:spcBef>
            </a:pPr>
            <a:r>
              <a:rPr lang="en-US" sz="2800" i="1">
                <a:solidFill>
                  <a:srgbClr val="F0904E"/>
                </a:solidFill>
                <a:effectLst>
                  <a:outerShdw blurRad="38100" dist="38100" dir="2700000" algn="tl">
                    <a:srgbClr val="000000">
                      <a:alpha val="43137"/>
                    </a:srgbClr>
                  </a:outerShdw>
                </a:effectLst>
              </a:rPr>
              <a:t>Victory over </a:t>
            </a:r>
            <a:r>
              <a:rPr lang="en-US" sz="2800" i="1" dirty="0">
                <a:solidFill>
                  <a:srgbClr val="F0904E"/>
                </a:solidFill>
                <a:effectLst>
                  <a:outerShdw blurRad="38100" dist="38100" dir="2700000" algn="tl">
                    <a:srgbClr val="000000">
                      <a:alpha val="43137"/>
                    </a:srgbClr>
                  </a:outerShdw>
                </a:effectLst>
              </a:rPr>
              <a:t>sin (Romans 6:11-14; Hebrews 9:26)</a:t>
            </a:r>
          </a:p>
          <a:p>
            <a:pPr marL="746125" lvl="1" indent="-288925">
              <a:spcBef>
                <a:spcPts val="300"/>
              </a:spcBef>
            </a:pPr>
            <a:r>
              <a:rPr lang="en-US" sz="2800" i="1" dirty="0">
                <a:solidFill>
                  <a:srgbClr val="F0904E"/>
                </a:solidFill>
                <a:effectLst>
                  <a:outerShdw blurRad="38100" dist="38100" dir="2700000" algn="tl">
                    <a:srgbClr val="000000">
                      <a:alpha val="43137"/>
                    </a:srgbClr>
                  </a:outerShdw>
                </a:effectLst>
              </a:rPr>
              <a:t>Victory over the law (Ephesians 2:15)</a:t>
            </a:r>
          </a:p>
          <a:p>
            <a:pPr marL="288925" indent="-288925">
              <a:spcBef>
                <a:spcPts val="300"/>
              </a:spcBef>
            </a:pPr>
            <a:r>
              <a:rPr lang="en-US" sz="3200" dirty="0">
                <a:effectLst>
                  <a:outerShdw blurRad="38100" dist="38100" dir="2700000" algn="tl">
                    <a:srgbClr val="000000">
                      <a:alpha val="43137"/>
                    </a:srgbClr>
                  </a:outerShdw>
                </a:effectLst>
              </a:rPr>
              <a:t>Knowing the truth about the resurrection and its rewards motivates us to be “steadfast, immovable, always abounding in the work of the Lord.”  </a:t>
            </a:r>
          </a:p>
          <a:p>
            <a:pPr marL="457200" lvl="1" indent="0">
              <a:spcBef>
                <a:spcPts val="300"/>
              </a:spcBef>
              <a:buNone/>
            </a:pPr>
            <a:r>
              <a:rPr lang="en-US" sz="2800" i="1" dirty="0">
                <a:solidFill>
                  <a:srgbClr val="F0904E"/>
                </a:solidFill>
                <a:effectLst>
                  <a:outerShdw blurRad="38100" dist="38100" dir="2700000" algn="tl">
                    <a:srgbClr val="000000">
                      <a:alpha val="43137"/>
                    </a:srgbClr>
                  </a:outerShdw>
                </a:effectLst>
              </a:rPr>
              <a:t>“Knowing that your labor is not in vain in the Lord!”</a:t>
            </a:r>
          </a:p>
        </p:txBody>
      </p:sp>
      <p:grpSp>
        <p:nvGrpSpPr>
          <p:cNvPr id="9" name="Group 8">
            <a:extLst>
              <a:ext uri="{FF2B5EF4-FFF2-40B4-BE49-F238E27FC236}">
                <a16:creationId xmlns:a16="http://schemas.microsoft.com/office/drawing/2014/main" id="{03297B73-175A-4328-AFBC-05502E627238}"/>
              </a:ext>
            </a:extLst>
          </p:cNvPr>
          <p:cNvGrpSpPr/>
          <p:nvPr/>
        </p:nvGrpSpPr>
        <p:grpSpPr>
          <a:xfrm>
            <a:off x="0" y="1470530"/>
            <a:ext cx="9041032" cy="706380"/>
            <a:chOff x="-205190" y="-1447373"/>
            <a:chExt cx="8091891" cy="808615"/>
          </a:xfrm>
        </p:grpSpPr>
        <p:sp>
          <p:nvSpPr>
            <p:cNvPr id="10" name="Rectangle: Rounded Corners 9">
              <a:extLst>
                <a:ext uri="{FF2B5EF4-FFF2-40B4-BE49-F238E27FC236}">
                  <a16:creationId xmlns:a16="http://schemas.microsoft.com/office/drawing/2014/main" id="{DF695503-B0AE-4FAA-8434-CBBAE82F42F5}"/>
                </a:ext>
              </a:extLst>
            </p:cNvPr>
            <p:cNvSpPr/>
            <p:nvPr/>
          </p:nvSpPr>
          <p:spPr>
            <a:xfrm>
              <a:off x="-85283" y="-1447373"/>
              <a:ext cx="7971983" cy="80803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70D709A-CC5C-48A9-8B46-F127566D27CC}"/>
                </a:ext>
              </a:extLst>
            </p:cNvPr>
            <p:cNvSpPr txBox="1"/>
            <p:nvPr/>
          </p:nvSpPr>
          <p:spPr>
            <a:xfrm>
              <a:off x="-205190" y="-1367905"/>
              <a:ext cx="8091891" cy="729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buNone/>
              </a:pPr>
              <a:r>
                <a:rPr lang="en-US" sz="3600" dirty="0">
                  <a:solidFill>
                    <a:schemeClr val="bg1"/>
                  </a:solidFill>
                  <a:effectLst>
                    <a:outerShdw blurRad="38100" dist="38100" dir="2700000" algn="tl">
                      <a:srgbClr val="000000">
                        <a:alpha val="43137"/>
                      </a:srgbClr>
                    </a:outerShdw>
                  </a:effectLst>
                </a:rPr>
                <a:t>God gives Victory through Christ (15:55-58)</a:t>
              </a:r>
              <a:endParaRPr lang="en-US" sz="4800" kern="12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8788772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5"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9ED20B-9C28-4E4A-94F1-1C5DD1484840}"/>
              </a:ext>
            </a:extLst>
          </p:cNvPr>
          <p:cNvSpPr>
            <a:spLocks noGrp="1"/>
          </p:cNvSpPr>
          <p:nvPr>
            <p:ph type="title"/>
          </p:nvPr>
        </p:nvSpPr>
        <p:spPr>
          <a:xfrm>
            <a:off x="406400" y="914400"/>
            <a:ext cx="2908300" cy="4559300"/>
          </a:xfrm>
        </p:spPr>
        <p:txBody>
          <a:bodyPr vert="horz" lIns="91440" tIns="45720" rIns="91440" bIns="45720" rtlCol="0" anchor="b">
            <a:normAutofit/>
          </a:bodyPr>
          <a:lstStyle/>
          <a:p>
            <a:pPr marL="0" marR="0" algn="ctr">
              <a:spcAft>
                <a:spcPts val="0"/>
              </a:spcAft>
            </a:pPr>
            <a:r>
              <a:rPr lang="en-US" sz="2800" kern="1200" dirty="0">
                <a:solidFill>
                  <a:schemeClr val="bg1"/>
                </a:solidFill>
                <a:latin typeface="Berlin Sans FB Demi" panose="020E0802020502020306" pitchFamily="34" charset="0"/>
              </a:rPr>
              <a:t>Lesson Schedule for our study of </a:t>
            </a:r>
            <a:r>
              <a:rPr lang="en-US" sz="4000" dirty="0">
                <a:solidFill>
                  <a:schemeClr val="bg1"/>
                </a:solidFill>
                <a:latin typeface="Berlin Sans FB Demi" panose="020E0802020502020306" pitchFamily="34" charset="0"/>
              </a:rPr>
              <a:t>First</a:t>
            </a:r>
            <a:r>
              <a:rPr lang="en-US" sz="4000" kern="1200" dirty="0">
                <a:solidFill>
                  <a:schemeClr val="bg1"/>
                </a:solidFill>
                <a:latin typeface="Berlin Sans FB Demi" panose="020E0802020502020306" pitchFamily="34" charset="0"/>
              </a:rPr>
              <a:t>  Corinthians</a:t>
            </a:r>
            <a:br>
              <a:rPr lang="en-US" sz="2800" kern="1200" dirty="0">
                <a:solidFill>
                  <a:schemeClr val="bg1"/>
                </a:solidFill>
                <a:latin typeface="+mj-lt"/>
                <a:ea typeface="+mj-ea"/>
                <a:cs typeface="+mj-cs"/>
              </a:rPr>
            </a:br>
            <a:br>
              <a:rPr lang="en-US" sz="2600" kern="1200" dirty="0">
                <a:solidFill>
                  <a:schemeClr val="bg1"/>
                </a:solidFill>
                <a:latin typeface="+mj-lt"/>
                <a:ea typeface="+mj-ea"/>
                <a:cs typeface="+mj-cs"/>
              </a:rPr>
            </a:br>
            <a:br>
              <a:rPr lang="en-US" sz="2600" kern="1200" dirty="0">
                <a:solidFill>
                  <a:schemeClr val="bg1"/>
                </a:solidFill>
                <a:latin typeface="+mj-lt"/>
                <a:ea typeface="+mj-ea"/>
                <a:cs typeface="+mj-cs"/>
              </a:rPr>
            </a:br>
            <a:r>
              <a:rPr lang="en-US" sz="2600" kern="1200" dirty="0">
                <a:solidFill>
                  <a:schemeClr val="bg1"/>
                </a:solidFill>
                <a:latin typeface="+mj-lt"/>
                <a:ea typeface="+mj-ea"/>
                <a:cs typeface="+mj-cs"/>
              </a:rPr>
              <a:t>Eastside Auditorium Fall Quarter 2017</a:t>
            </a:r>
            <a:br>
              <a:rPr lang="en-US" sz="2600" kern="1200" dirty="0">
                <a:solidFill>
                  <a:schemeClr val="bg1"/>
                </a:solidFill>
                <a:latin typeface="+mj-lt"/>
                <a:ea typeface="+mj-ea"/>
                <a:cs typeface="+mj-cs"/>
              </a:rPr>
            </a:br>
            <a:endParaRPr lang="en-US" sz="2600" kern="1200" dirty="0">
              <a:solidFill>
                <a:schemeClr val="bg1"/>
              </a:solidFill>
              <a:latin typeface="+mj-lt"/>
              <a:ea typeface="+mj-ea"/>
              <a:cs typeface="+mj-cs"/>
            </a:endParaRPr>
          </a:p>
        </p:txBody>
      </p:sp>
      <p:pic>
        <p:nvPicPr>
          <p:cNvPr id="7" name="Content Placeholder 6">
            <a:extLst>
              <a:ext uri="{FF2B5EF4-FFF2-40B4-BE49-F238E27FC236}">
                <a16:creationId xmlns:a16="http://schemas.microsoft.com/office/drawing/2014/main" id="{2FFB9A93-A87F-4E43-911C-C5F107372603}"/>
              </a:ext>
            </a:extLst>
          </p:cNvPr>
          <p:cNvPicPr>
            <a:picLocks noGrp="1" noChangeAspect="1"/>
          </p:cNvPicPr>
          <p:nvPr>
            <p:ph idx="1"/>
          </p:nvPr>
        </p:nvPicPr>
        <p:blipFill>
          <a:blip r:embed="rId3"/>
          <a:stretch>
            <a:fillRect/>
          </a:stretch>
        </p:blipFill>
        <p:spPr>
          <a:xfrm>
            <a:off x="3655630" y="321177"/>
            <a:ext cx="5642106" cy="6333623"/>
          </a:xfrm>
          <a:prstGeom prst="rect">
            <a:avLst/>
          </a:prstGeom>
        </p:spPr>
      </p:pic>
    </p:spTree>
    <p:extLst>
      <p:ext uri="{BB962C8B-B14F-4D97-AF65-F5344CB8AC3E}">
        <p14:creationId xmlns:p14="http://schemas.microsoft.com/office/powerpoint/2010/main" val="151730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7B3F-FA35-4A57-A560-5E92A91B1FDD}"/>
              </a:ext>
            </a:extLst>
          </p:cNvPr>
          <p:cNvSpPr>
            <a:spLocks noGrp="1"/>
          </p:cNvSpPr>
          <p:nvPr>
            <p:ph type="title"/>
          </p:nvPr>
        </p:nvSpPr>
        <p:spPr>
          <a:xfrm>
            <a:off x="628650" y="365126"/>
            <a:ext cx="7886700" cy="664777"/>
          </a:xfrm>
        </p:spPr>
        <p:txBody>
          <a:bodyPr>
            <a:normAutofit fontScale="90000"/>
          </a:bodyPr>
          <a:lstStyle/>
          <a:p>
            <a:pPr marL="0" marR="0">
              <a:lnSpc>
                <a:spcPct val="107000"/>
              </a:lnSpc>
              <a:spcBef>
                <a:spcPts val="0"/>
              </a:spcBef>
              <a:spcAft>
                <a:spcPts val="0"/>
              </a:spcAft>
            </a:pPr>
            <a:r>
              <a:rPr lang="en-US" dirty="0">
                <a:solidFill>
                  <a:srgbClr val="000000"/>
                </a:solidFill>
                <a:latin typeface="Berlin Sans FB Demi" panose="020E0802020502020306" pitchFamily="34" charset="0"/>
                <a:ea typeface="Times New Roman" panose="02020603050405020304" pitchFamily="18" charset="0"/>
                <a:cs typeface="Calibri" panose="020F0502020204030204" pitchFamily="34" charset="0"/>
              </a:rPr>
              <a:t>Outline of 1 Corinthians</a:t>
            </a:r>
            <a:endParaRPr lang="en-US" dirty="0"/>
          </a:p>
        </p:txBody>
      </p:sp>
      <p:sp>
        <p:nvSpPr>
          <p:cNvPr id="3" name="Content Placeholder 2">
            <a:extLst>
              <a:ext uri="{FF2B5EF4-FFF2-40B4-BE49-F238E27FC236}">
                <a16:creationId xmlns:a16="http://schemas.microsoft.com/office/drawing/2014/main" id="{920319A6-0AA8-49C9-825D-D52026CA05E3}"/>
              </a:ext>
            </a:extLst>
          </p:cNvPr>
          <p:cNvSpPr>
            <a:spLocks noGrp="1"/>
          </p:cNvSpPr>
          <p:nvPr>
            <p:ph idx="1"/>
          </p:nvPr>
        </p:nvSpPr>
        <p:spPr>
          <a:xfrm>
            <a:off x="628650" y="1212782"/>
            <a:ext cx="7886700" cy="5428649"/>
          </a:xfrm>
        </p:spPr>
        <p:txBody>
          <a:bodyPr>
            <a:normAutofit/>
          </a:bodyPr>
          <a:lstStyle/>
          <a:p>
            <a:pPr marL="0" indent="0">
              <a:buNone/>
            </a:pPr>
            <a:r>
              <a:rPr lang="en-US" b="1" i="1" dirty="0"/>
              <a:t>SECTION ONE: </a:t>
            </a:r>
            <a:r>
              <a:rPr lang="en-US" i="1" dirty="0"/>
              <a:t>Dealing with reported problems   (1:1—6:20)</a:t>
            </a:r>
            <a:endParaRPr lang="en-US" dirty="0"/>
          </a:p>
          <a:p>
            <a:pPr marL="0" indent="0">
              <a:buNone/>
            </a:pPr>
            <a:r>
              <a:rPr lang="en-US" b="1" dirty="0"/>
              <a:t>A. Unity based on God’s wisdom (1:10—4:21)</a:t>
            </a:r>
            <a:endParaRPr lang="en-US" dirty="0"/>
          </a:p>
          <a:p>
            <a:pPr lvl="1"/>
            <a:r>
              <a:rPr lang="en-US" dirty="0"/>
              <a:t>Greeting, thanksgiving, and exhortation to unity (1:1-17)</a:t>
            </a:r>
          </a:p>
          <a:p>
            <a:pPr lvl="1"/>
            <a:r>
              <a:rPr lang="en-US" dirty="0"/>
              <a:t>God’s wisdom &amp; power vs. human pride (1:18-31)</a:t>
            </a:r>
          </a:p>
          <a:p>
            <a:pPr lvl="1"/>
            <a:r>
              <a:rPr lang="en-US" dirty="0"/>
              <a:t>Paul’s Example – relying on God’s wisdom and power (2:1-16)</a:t>
            </a:r>
          </a:p>
          <a:p>
            <a:pPr lvl="1"/>
            <a:r>
              <a:rPr lang="en-US" dirty="0"/>
              <a:t>God’s foundation and building (3:1-23)</a:t>
            </a:r>
          </a:p>
          <a:p>
            <a:pPr lvl="1"/>
            <a:r>
              <a:rPr lang="en-US" dirty="0"/>
              <a:t>The quality of Paul’s apostleship (4:1-21)</a:t>
            </a:r>
          </a:p>
          <a:p>
            <a:pPr marL="0" indent="0">
              <a:buNone/>
            </a:pPr>
            <a:r>
              <a:rPr lang="en-US" b="1" dirty="0"/>
              <a:t>B. Dealing with sin in the church (5-6)</a:t>
            </a:r>
            <a:endParaRPr lang="en-US" dirty="0"/>
          </a:p>
          <a:p>
            <a:pPr lvl="1"/>
            <a:r>
              <a:rPr lang="en-US" dirty="0"/>
              <a:t>Dealing with the immoral (5:1-13)</a:t>
            </a:r>
          </a:p>
          <a:p>
            <a:pPr lvl="1"/>
            <a:r>
              <a:rPr lang="en-US" dirty="0"/>
              <a:t>Dealing with those filing lawsuits (6:1-11) </a:t>
            </a:r>
          </a:p>
          <a:p>
            <a:pPr lvl="1"/>
            <a:r>
              <a:rPr lang="en-US" dirty="0"/>
              <a:t>Flee Sexual Immorality (6:12-20)</a:t>
            </a:r>
          </a:p>
          <a:p>
            <a:endParaRPr lang="en-US" dirty="0"/>
          </a:p>
        </p:txBody>
      </p:sp>
    </p:spTree>
    <p:extLst>
      <p:ext uri="{BB962C8B-B14F-4D97-AF65-F5344CB8AC3E}">
        <p14:creationId xmlns:p14="http://schemas.microsoft.com/office/powerpoint/2010/main" val="362640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7B3F-FA35-4A57-A560-5E92A91B1FDD}"/>
              </a:ext>
            </a:extLst>
          </p:cNvPr>
          <p:cNvSpPr>
            <a:spLocks noGrp="1"/>
          </p:cNvSpPr>
          <p:nvPr>
            <p:ph type="title"/>
          </p:nvPr>
        </p:nvSpPr>
        <p:spPr>
          <a:xfrm>
            <a:off x="628650" y="365126"/>
            <a:ext cx="7886700" cy="664777"/>
          </a:xfrm>
        </p:spPr>
        <p:txBody>
          <a:bodyPr>
            <a:normAutofit fontScale="90000"/>
          </a:bodyPr>
          <a:lstStyle/>
          <a:p>
            <a:pPr marL="0" marR="0">
              <a:lnSpc>
                <a:spcPct val="107000"/>
              </a:lnSpc>
              <a:spcBef>
                <a:spcPts val="0"/>
              </a:spcBef>
              <a:spcAft>
                <a:spcPts val="0"/>
              </a:spcAft>
            </a:pPr>
            <a:r>
              <a:rPr lang="en-US" dirty="0">
                <a:solidFill>
                  <a:srgbClr val="000000"/>
                </a:solidFill>
                <a:latin typeface="Berlin Sans FB Demi" panose="020E0802020502020306" pitchFamily="34" charset="0"/>
                <a:ea typeface="Times New Roman" panose="02020603050405020304" pitchFamily="18" charset="0"/>
                <a:cs typeface="Calibri" panose="020F0502020204030204" pitchFamily="34" charset="0"/>
              </a:rPr>
              <a:t>Outline of 1 Corinthians</a:t>
            </a:r>
            <a:endParaRPr lang="en-US" dirty="0"/>
          </a:p>
        </p:txBody>
      </p:sp>
      <p:sp>
        <p:nvSpPr>
          <p:cNvPr id="3" name="Content Placeholder 2">
            <a:extLst>
              <a:ext uri="{FF2B5EF4-FFF2-40B4-BE49-F238E27FC236}">
                <a16:creationId xmlns:a16="http://schemas.microsoft.com/office/drawing/2014/main" id="{920319A6-0AA8-49C9-825D-D52026CA05E3}"/>
              </a:ext>
            </a:extLst>
          </p:cNvPr>
          <p:cNvSpPr>
            <a:spLocks noGrp="1"/>
          </p:cNvSpPr>
          <p:nvPr>
            <p:ph idx="1"/>
          </p:nvPr>
        </p:nvSpPr>
        <p:spPr>
          <a:xfrm>
            <a:off x="628649" y="1212782"/>
            <a:ext cx="8188091" cy="5428649"/>
          </a:xfrm>
        </p:spPr>
        <p:txBody>
          <a:bodyPr>
            <a:normAutofit/>
          </a:bodyPr>
          <a:lstStyle/>
          <a:p>
            <a:pPr marL="0" indent="0">
              <a:buNone/>
            </a:pPr>
            <a:r>
              <a:rPr lang="en-US" b="1" i="1" dirty="0"/>
              <a:t>SECTION TWO: </a:t>
            </a:r>
            <a:r>
              <a:rPr lang="en-US" i="1" dirty="0"/>
              <a:t>Dealing with questions and concerns of the Corinthians (7:1--16:9)</a:t>
            </a:r>
            <a:endParaRPr lang="en-US" dirty="0"/>
          </a:p>
          <a:p>
            <a:pPr marL="0" indent="0">
              <a:buNone/>
            </a:pPr>
            <a:r>
              <a:rPr lang="en-US" b="1" dirty="0"/>
              <a:t>C. Their Concerns (7-9)</a:t>
            </a:r>
            <a:endParaRPr lang="en-US" dirty="0"/>
          </a:p>
          <a:p>
            <a:pPr marL="568325" lvl="1" indent="-222250"/>
            <a:r>
              <a:rPr lang="en-US" dirty="0"/>
              <a:t>Marriage problems &amp; issues for singles (7:1-16)</a:t>
            </a:r>
          </a:p>
          <a:p>
            <a:pPr marL="568325" lvl="1" indent="-222250"/>
            <a:r>
              <a:rPr lang="en-US" dirty="0"/>
              <a:t>Live as you are called (7:17-40)</a:t>
            </a:r>
          </a:p>
          <a:p>
            <a:pPr marL="568325" lvl="1" indent="-222250"/>
            <a:r>
              <a:rPr lang="en-US" dirty="0"/>
              <a:t>Things offered to idols (8:1-13)</a:t>
            </a:r>
          </a:p>
          <a:p>
            <a:pPr marL="568325" lvl="1" indent="-222250"/>
            <a:r>
              <a:rPr lang="en-US" dirty="0"/>
              <a:t>The rights and responsibilities of preachers (9:1-27)</a:t>
            </a:r>
          </a:p>
          <a:p>
            <a:pPr marL="0" indent="0">
              <a:buNone/>
            </a:pPr>
            <a:r>
              <a:rPr lang="en-US" b="1" dirty="0"/>
              <a:t>D. Common Concerns (10-11)</a:t>
            </a:r>
            <a:endParaRPr lang="en-US" dirty="0"/>
          </a:p>
          <a:p>
            <a:pPr marL="568325" lvl="1" indent="-222250"/>
            <a:r>
              <a:rPr lang="en-US" dirty="0"/>
              <a:t>Old Testament warnings about temptation (10:1-13)</a:t>
            </a:r>
          </a:p>
          <a:p>
            <a:pPr marL="568325" lvl="1" indent="-222250"/>
            <a:r>
              <a:rPr lang="en-US" dirty="0"/>
              <a:t>Flee idolatry (10:14-33)</a:t>
            </a:r>
          </a:p>
          <a:p>
            <a:pPr marL="568325" lvl="1" indent="-222250"/>
            <a:r>
              <a:rPr lang="en-US" dirty="0"/>
              <a:t>Respecting headship when praying or prophesying (11:1-16)</a:t>
            </a:r>
          </a:p>
          <a:p>
            <a:pPr marL="568325" lvl="1" indent="-222250"/>
            <a:r>
              <a:rPr lang="en-US" dirty="0"/>
              <a:t>The Lord’s Supper (11:17-34)</a:t>
            </a:r>
          </a:p>
        </p:txBody>
      </p:sp>
    </p:spTree>
    <p:extLst>
      <p:ext uri="{BB962C8B-B14F-4D97-AF65-F5344CB8AC3E}">
        <p14:creationId xmlns:p14="http://schemas.microsoft.com/office/powerpoint/2010/main" val="142050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7B3F-FA35-4A57-A560-5E92A91B1FDD}"/>
              </a:ext>
            </a:extLst>
          </p:cNvPr>
          <p:cNvSpPr>
            <a:spLocks noGrp="1"/>
          </p:cNvSpPr>
          <p:nvPr>
            <p:ph type="title"/>
          </p:nvPr>
        </p:nvSpPr>
        <p:spPr>
          <a:xfrm>
            <a:off x="628650" y="365126"/>
            <a:ext cx="7886700" cy="664777"/>
          </a:xfrm>
        </p:spPr>
        <p:txBody>
          <a:bodyPr>
            <a:normAutofit fontScale="90000"/>
          </a:bodyPr>
          <a:lstStyle/>
          <a:p>
            <a:pPr marL="0" marR="0">
              <a:lnSpc>
                <a:spcPct val="107000"/>
              </a:lnSpc>
              <a:spcBef>
                <a:spcPts val="0"/>
              </a:spcBef>
              <a:spcAft>
                <a:spcPts val="0"/>
              </a:spcAft>
            </a:pPr>
            <a:r>
              <a:rPr lang="en-US" dirty="0">
                <a:solidFill>
                  <a:srgbClr val="000000"/>
                </a:solidFill>
                <a:latin typeface="Berlin Sans FB Demi" panose="020E0802020502020306" pitchFamily="34" charset="0"/>
                <a:ea typeface="Times New Roman" panose="02020603050405020304" pitchFamily="18" charset="0"/>
                <a:cs typeface="Calibri" panose="020F0502020204030204" pitchFamily="34" charset="0"/>
              </a:rPr>
              <a:t>Outline of 1 Corinthians</a:t>
            </a:r>
            <a:endParaRPr lang="en-US" dirty="0"/>
          </a:p>
        </p:txBody>
      </p:sp>
      <p:sp>
        <p:nvSpPr>
          <p:cNvPr id="3" name="Content Placeholder 2">
            <a:extLst>
              <a:ext uri="{FF2B5EF4-FFF2-40B4-BE49-F238E27FC236}">
                <a16:creationId xmlns:a16="http://schemas.microsoft.com/office/drawing/2014/main" id="{920319A6-0AA8-49C9-825D-D52026CA05E3}"/>
              </a:ext>
            </a:extLst>
          </p:cNvPr>
          <p:cNvSpPr>
            <a:spLocks noGrp="1"/>
          </p:cNvSpPr>
          <p:nvPr>
            <p:ph idx="1"/>
          </p:nvPr>
        </p:nvSpPr>
        <p:spPr>
          <a:xfrm>
            <a:off x="628650" y="1212782"/>
            <a:ext cx="7886700" cy="5428649"/>
          </a:xfrm>
        </p:spPr>
        <p:txBody>
          <a:bodyPr>
            <a:normAutofit lnSpcReduction="10000"/>
          </a:bodyPr>
          <a:lstStyle/>
          <a:p>
            <a:pPr marL="0" indent="0">
              <a:buNone/>
            </a:pPr>
            <a:r>
              <a:rPr lang="en-US" b="1" i="1" dirty="0"/>
              <a:t>SECTION TWO: </a:t>
            </a:r>
            <a:r>
              <a:rPr lang="en-US" i="1" dirty="0"/>
              <a:t>Dealing with questions and concerns of the Corinthians (7:1--16:9)</a:t>
            </a:r>
            <a:endParaRPr lang="en-US" dirty="0"/>
          </a:p>
          <a:p>
            <a:pPr marL="0" indent="0">
              <a:buNone/>
            </a:pPr>
            <a:r>
              <a:rPr lang="en-US" b="1" dirty="0"/>
              <a:t>E. Spiritual Gifts (12-14)</a:t>
            </a:r>
            <a:endParaRPr lang="en-US" dirty="0"/>
          </a:p>
          <a:p>
            <a:pPr lvl="1"/>
            <a:r>
              <a:rPr lang="en-US" dirty="0"/>
              <a:t>Gifts of Spirit (12:1-31)</a:t>
            </a:r>
          </a:p>
          <a:p>
            <a:pPr lvl="1"/>
            <a:r>
              <a:rPr lang="en-US" dirty="0"/>
              <a:t>The superiority of love (13:1-13)</a:t>
            </a:r>
          </a:p>
          <a:p>
            <a:pPr lvl="1"/>
            <a:r>
              <a:rPr lang="en-US" dirty="0"/>
              <a:t>Keeping tongues in perspective (14:1-22)</a:t>
            </a:r>
          </a:p>
          <a:p>
            <a:pPr lvl="1"/>
            <a:r>
              <a:rPr lang="en-US" dirty="0"/>
              <a:t>Order and decorum in the assembly (14:23-40)</a:t>
            </a:r>
          </a:p>
          <a:p>
            <a:pPr marL="0" indent="0">
              <a:buNone/>
            </a:pPr>
            <a:r>
              <a:rPr lang="en-US" b="1" dirty="0"/>
              <a:t>F. The Gospel of the Resurrection (15)</a:t>
            </a:r>
            <a:endParaRPr lang="en-US" dirty="0"/>
          </a:p>
          <a:p>
            <a:pPr lvl="1"/>
            <a:r>
              <a:rPr lang="en-US" dirty="0"/>
              <a:t>The Gospel and the FACT of the resurrection (15:1-20)</a:t>
            </a:r>
          </a:p>
          <a:p>
            <a:pPr lvl="1"/>
            <a:r>
              <a:rPr lang="en-US" dirty="0"/>
              <a:t>The Character of Resurrection (15:21-58)</a:t>
            </a:r>
          </a:p>
          <a:p>
            <a:pPr marL="0" indent="0">
              <a:buNone/>
            </a:pPr>
            <a:r>
              <a:rPr lang="en-US" b="1" dirty="0"/>
              <a:t>G. Closing Words (16)</a:t>
            </a:r>
            <a:endParaRPr lang="en-US" dirty="0"/>
          </a:p>
          <a:p>
            <a:pPr lvl="1"/>
            <a:r>
              <a:rPr lang="en-US" dirty="0"/>
              <a:t>Concerning the collection and Paul’s </a:t>
            </a:r>
            <a:r>
              <a:rPr lang="en-US"/>
              <a:t>future plans              </a:t>
            </a:r>
            <a:r>
              <a:rPr lang="en-US" dirty="0"/>
              <a:t>(16:1-24)</a:t>
            </a:r>
          </a:p>
        </p:txBody>
      </p:sp>
    </p:spTree>
    <p:extLst>
      <p:ext uri="{BB962C8B-B14F-4D97-AF65-F5344CB8AC3E}">
        <p14:creationId xmlns:p14="http://schemas.microsoft.com/office/powerpoint/2010/main" val="92148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7DDEA2-1BDC-4646-8FD9-0A6F0EAC2347}"/>
              </a:ext>
            </a:extLst>
          </p:cNvPr>
          <p:cNvSpPr>
            <a:spLocks noGrp="1"/>
          </p:cNvSpPr>
          <p:nvPr>
            <p:ph type="title"/>
          </p:nvPr>
        </p:nvSpPr>
        <p:spPr>
          <a:xfrm>
            <a:off x="426085" y="173157"/>
            <a:ext cx="8291830" cy="1157804"/>
          </a:xfrm>
        </p:spPr>
        <p:txBody>
          <a:bodyPr>
            <a:normAutofit fontScale="90000"/>
          </a:bodyPr>
          <a:lstStyle/>
          <a:p>
            <a:pPr algn="ctr"/>
            <a:r>
              <a:rPr lang="en-US" dirty="0">
                <a:latin typeface="Berlin Sans FB Demi" panose="020E0802020502020306" pitchFamily="34" charset="0"/>
              </a:rPr>
              <a:t>The Character of Resurrection (15:21-58)</a:t>
            </a:r>
          </a:p>
        </p:txBody>
      </p:sp>
      <p:sp>
        <p:nvSpPr>
          <p:cNvPr id="3" name="Content Placeholder 2">
            <a:extLst>
              <a:ext uri="{FF2B5EF4-FFF2-40B4-BE49-F238E27FC236}">
                <a16:creationId xmlns:a16="http://schemas.microsoft.com/office/drawing/2014/main" id="{EB700937-C798-4EBB-AF33-4A372D6FE2D7}"/>
              </a:ext>
            </a:extLst>
          </p:cNvPr>
          <p:cNvSpPr>
            <a:spLocks noGrp="1"/>
          </p:cNvSpPr>
          <p:nvPr>
            <p:ph idx="1"/>
          </p:nvPr>
        </p:nvSpPr>
        <p:spPr>
          <a:xfrm>
            <a:off x="234454" y="2315469"/>
            <a:ext cx="8706093" cy="4542531"/>
          </a:xfrm>
          <a:noFill/>
        </p:spPr>
        <p:txBody>
          <a:bodyPr>
            <a:normAutofit/>
          </a:bodyPr>
          <a:lstStyle/>
          <a:p>
            <a:pPr marL="288925" lvl="0" indent="-288925">
              <a:spcBef>
                <a:spcPts val="300"/>
              </a:spcBef>
            </a:pPr>
            <a:r>
              <a:rPr lang="en-US" sz="3200" dirty="0">
                <a:effectLst>
                  <a:outerShdw blurRad="38100" dist="38100" dir="2700000" algn="tl">
                    <a:srgbClr val="000000">
                      <a:alpha val="43137"/>
                    </a:srgbClr>
                  </a:outerShdw>
                </a:effectLst>
              </a:rPr>
              <a:t>Jesus is the “</a:t>
            </a:r>
            <a:r>
              <a:rPr lang="en-US" sz="3200" dirty="0" err="1">
                <a:effectLst>
                  <a:outerShdw blurRad="38100" dist="38100" dir="2700000" algn="tl">
                    <a:srgbClr val="000000">
                      <a:alpha val="43137"/>
                    </a:srgbClr>
                  </a:outerShdw>
                </a:effectLst>
              </a:rPr>
              <a:t>firstfruits</a:t>
            </a:r>
            <a:r>
              <a:rPr lang="en-US" sz="3200" dirty="0">
                <a:effectLst>
                  <a:outerShdw blurRad="38100" dist="38100" dir="2700000" algn="tl">
                    <a:srgbClr val="000000">
                      <a:alpha val="43137"/>
                    </a:srgbClr>
                  </a:outerShdw>
                </a:effectLst>
              </a:rPr>
              <a:t>” from the dead – the pledge of more to come (15:20)</a:t>
            </a:r>
          </a:p>
          <a:p>
            <a:pPr marL="288925" lvl="0" indent="-288925">
              <a:spcBef>
                <a:spcPts val="300"/>
              </a:spcBef>
            </a:pPr>
            <a:r>
              <a:rPr lang="en-US" sz="3200" dirty="0">
                <a:effectLst>
                  <a:outerShdw blurRad="38100" dist="38100" dir="2700000" algn="tl">
                    <a:srgbClr val="000000">
                      <a:alpha val="43137"/>
                    </a:srgbClr>
                  </a:outerShdw>
                </a:effectLst>
              </a:rPr>
              <a:t>As Adam brought death to all, Christ brings life.    (15:21-22; Genesis 3:19)</a:t>
            </a:r>
          </a:p>
          <a:p>
            <a:pPr marL="288925" lvl="0" indent="-288925">
              <a:spcBef>
                <a:spcPts val="300"/>
              </a:spcBef>
            </a:pPr>
            <a:r>
              <a:rPr lang="en-US" sz="3200" dirty="0">
                <a:effectLst>
                  <a:outerShdw blurRad="38100" dist="38100" dir="2700000" algn="tl">
                    <a:srgbClr val="000000">
                      <a:alpha val="43137"/>
                    </a:srgbClr>
                  </a:outerShdw>
                </a:effectLst>
              </a:rPr>
              <a:t>The order is… </a:t>
            </a:r>
          </a:p>
          <a:p>
            <a:pPr marL="457200" lvl="1" indent="0">
              <a:spcBef>
                <a:spcPts val="300"/>
              </a:spcBef>
              <a:buNone/>
            </a:pPr>
            <a:r>
              <a:rPr lang="en-US" sz="2800" i="1" dirty="0">
                <a:solidFill>
                  <a:srgbClr val="F0904E"/>
                </a:solidFill>
                <a:effectLst>
                  <a:outerShdw blurRad="38100" dist="38100" dir="2700000" algn="tl">
                    <a:srgbClr val="000000">
                      <a:alpha val="43137"/>
                    </a:srgbClr>
                  </a:outerShdw>
                </a:effectLst>
              </a:rPr>
              <a:t>Death -&gt; Resurrection of Christ -&gt; Resurrection of all (15:23, 45-49; John 5:28-29; 1 Thessalonians 4:16) </a:t>
            </a:r>
          </a:p>
          <a:p>
            <a:pPr marL="457200" lvl="1" indent="0">
              <a:spcBef>
                <a:spcPts val="300"/>
              </a:spcBef>
              <a:buNone/>
            </a:pPr>
            <a:endParaRPr lang="en-US" dirty="0">
              <a:effectLst>
                <a:outerShdw blurRad="38100" dist="38100" dir="2700000" algn="tl">
                  <a:srgbClr val="000000">
                    <a:alpha val="43137"/>
                  </a:srgbClr>
                </a:outerShdw>
              </a:effectLst>
            </a:endParaRPr>
          </a:p>
        </p:txBody>
      </p:sp>
      <p:grpSp>
        <p:nvGrpSpPr>
          <p:cNvPr id="9" name="Group 8">
            <a:extLst>
              <a:ext uri="{FF2B5EF4-FFF2-40B4-BE49-F238E27FC236}">
                <a16:creationId xmlns:a16="http://schemas.microsoft.com/office/drawing/2014/main" id="{03297B73-175A-4328-AFBC-05502E627238}"/>
              </a:ext>
            </a:extLst>
          </p:cNvPr>
          <p:cNvGrpSpPr/>
          <p:nvPr/>
        </p:nvGrpSpPr>
        <p:grpSpPr>
          <a:xfrm>
            <a:off x="100482" y="1470277"/>
            <a:ext cx="8840065" cy="705875"/>
            <a:chOff x="-85283" y="-1447373"/>
            <a:chExt cx="7971983" cy="808037"/>
          </a:xfrm>
        </p:grpSpPr>
        <p:sp>
          <p:nvSpPr>
            <p:cNvPr id="10" name="Rectangle: Rounded Corners 9">
              <a:extLst>
                <a:ext uri="{FF2B5EF4-FFF2-40B4-BE49-F238E27FC236}">
                  <a16:creationId xmlns:a16="http://schemas.microsoft.com/office/drawing/2014/main" id="{DF695503-B0AE-4FAA-8434-CBBAE82F42F5}"/>
                </a:ext>
              </a:extLst>
            </p:cNvPr>
            <p:cNvSpPr/>
            <p:nvPr/>
          </p:nvSpPr>
          <p:spPr>
            <a:xfrm>
              <a:off x="-85283" y="-1447373"/>
              <a:ext cx="7971983" cy="80803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70D709A-CC5C-48A9-8B46-F127566D27CC}"/>
                </a:ext>
              </a:extLst>
            </p:cNvPr>
            <p:cNvSpPr txBox="1"/>
            <p:nvPr/>
          </p:nvSpPr>
          <p:spPr>
            <a:xfrm>
              <a:off x="-85283" y="-1407929"/>
              <a:ext cx="7971983" cy="729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buNone/>
              </a:pPr>
              <a:r>
                <a:rPr lang="en-US" sz="3600" dirty="0">
                  <a:solidFill>
                    <a:schemeClr val="bg1"/>
                  </a:solidFill>
                  <a:effectLst>
                    <a:outerShdw blurRad="38100" dist="38100" dir="2700000" algn="tl">
                      <a:srgbClr val="000000">
                        <a:alpha val="43137"/>
                      </a:srgbClr>
                    </a:outerShdw>
                  </a:effectLst>
                </a:rPr>
                <a:t>Scope &amp; Order of the Resurrection (15:20-23)</a:t>
              </a:r>
              <a:endParaRPr lang="en-US" sz="4800" kern="12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6612307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7DDEA2-1BDC-4646-8FD9-0A6F0EAC2347}"/>
              </a:ext>
            </a:extLst>
          </p:cNvPr>
          <p:cNvSpPr>
            <a:spLocks noGrp="1"/>
          </p:cNvSpPr>
          <p:nvPr>
            <p:ph type="title"/>
          </p:nvPr>
        </p:nvSpPr>
        <p:spPr>
          <a:xfrm>
            <a:off x="426085" y="173157"/>
            <a:ext cx="8291830" cy="1157804"/>
          </a:xfrm>
        </p:spPr>
        <p:txBody>
          <a:bodyPr>
            <a:normAutofit fontScale="90000"/>
          </a:bodyPr>
          <a:lstStyle/>
          <a:p>
            <a:pPr algn="ctr"/>
            <a:r>
              <a:rPr lang="en-US" dirty="0">
                <a:latin typeface="Berlin Sans FB Demi" panose="020E0802020502020306" pitchFamily="34" charset="0"/>
              </a:rPr>
              <a:t>The Character of Resurrection (15:21-58)</a:t>
            </a:r>
          </a:p>
        </p:txBody>
      </p:sp>
      <p:sp>
        <p:nvSpPr>
          <p:cNvPr id="3" name="Content Placeholder 2">
            <a:extLst>
              <a:ext uri="{FF2B5EF4-FFF2-40B4-BE49-F238E27FC236}">
                <a16:creationId xmlns:a16="http://schemas.microsoft.com/office/drawing/2014/main" id="{EB700937-C798-4EBB-AF33-4A372D6FE2D7}"/>
              </a:ext>
            </a:extLst>
          </p:cNvPr>
          <p:cNvSpPr>
            <a:spLocks noGrp="1"/>
          </p:cNvSpPr>
          <p:nvPr>
            <p:ph idx="1"/>
          </p:nvPr>
        </p:nvSpPr>
        <p:spPr>
          <a:xfrm>
            <a:off x="234454" y="2315469"/>
            <a:ext cx="8706093" cy="4542531"/>
          </a:xfrm>
          <a:noFill/>
        </p:spPr>
        <p:txBody>
          <a:bodyPr>
            <a:normAutofit lnSpcReduction="10000"/>
          </a:bodyPr>
          <a:lstStyle/>
          <a:p>
            <a:pPr marL="288925" lvl="0" indent="-288925">
              <a:spcBef>
                <a:spcPts val="300"/>
              </a:spcBef>
            </a:pPr>
            <a:r>
              <a:rPr lang="en-US" sz="3200" dirty="0">
                <a:effectLst>
                  <a:outerShdw blurRad="38100" dist="38100" dir="2700000" algn="tl">
                    <a:srgbClr val="000000">
                      <a:alpha val="43137"/>
                    </a:srgbClr>
                  </a:outerShdw>
                </a:effectLst>
              </a:rPr>
              <a:t>The second coming will coincide with the resurrection of the dead, the defeat of the last enemy, and the end of every reign but God’s.</a:t>
            </a:r>
          </a:p>
          <a:p>
            <a:pPr marL="573088" lvl="1" indent="-231775">
              <a:spcBef>
                <a:spcPts val="300"/>
              </a:spcBef>
            </a:pPr>
            <a:r>
              <a:rPr lang="en-US" sz="2800" i="1" dirty="0">
                <a:solidFill>
                  <a:srgbClr val="F0904E"/>
                </a:solidFill>
                <a:effectLst>
                  <a:outerShdw blurRad="38100" dist="38100" dir="2700000" algn="tl">
                    <a:srgbClr val="000000">
                      <a:alpha val="43137"/>
                    </a:srgbClr>
                  </a:outerShdw>
                </a:effectLst>
              </a:rPr>
              <a:t>Christ will deliver up the kingdom to the Father (15:24).</a:t>
            </a:r>
          </a:p>
          <a:p>
            <a:pPr marL="573088" lvl="1" indent="-231775">
              <a:spcBef>
                <a:spcPts val="300"/>
              </a:spcBef>
            </a:pPr>
            <a:r>
              <a:rPr lang="en-US" sz="2800" i="1" dirty="0">
                <a:solidFill>
                  <a:srgbClr val="F0904E"/>
                </a:solidFill>
                <a:effectLst>
                  <a:outerShdw blurRad="38100" dist="38100" dir="2700000" algn="tl">
                    <a:srgbClr val="000000">
                      <a:alpha val="43137"/>
                    </a:srgbClr>
                  </a:outerShdw>
                </a:effectLst>
              </a:rPr>
              <a:t>This will occur when He has put every enemy in subjection. The last enemy to be destroyed is death (15:25-26). </a:t>
            </a:r>
          </a:p>
          <a:p>
            <a:pPr marL="573088" lvl="1" indent="-231775">
              <a:spcBef>
                <a:spcPts val="300"/>
              </a:spcBef>
            </a:pPr>
            <a:r>
              <a:rPr lang="en-US" sz="2800" i="1" dirty="0">
                <a:solidFill>
                  <a:srgbClr val="F0904E"/>
                </a:solidFill>
                <a:effectLst>
                  <a:outerShdw blurRad="38100" dist="38100" dir="2700000" algn="tl">
                    <a:srgbClr val="000000">
                      <a:alpha val="43137"/>
                    </a:srgbClr>
                  </a:outerShdw>
                </a:effectLst>
              </a:rPr>
              <a:t>The Father has subjected everything, except Himself, to the Son (15:27; Psalm 8:6; Matthew 28:18; John 17:2; Ephesians 1:20-22)</a:t>
            </a:r>
          </a:p>
          <a:p>
            <a:pPr marL="573088" lvl="1" indent="-231775">
              <a:spcBef>
                <a:spcPts val="300"/>
              </a:spcBef>
            </a:pPr>
            <a:r>
              <a:rPr lang="en-US" sz="2800" i="1" dirty="0">
                <a:solidFill>
                  <a:srgbClr val="F0904E"/>
                </a:solidFill>
                <a:effectLst>
                  <a:outerShdw blurRad="38100" dist="38100" dir="2700000" algn="tl">
                    <a:srgbClr val="000000">
                      <a:alpha val="43137"/>
                    </a:srgbClr>
                  </a:outerShdw>
                </a:effectLst>
              </a:rPr>
              <a:t>When He comes again, Christ’s kingdom will be subsumed back into the reign of the Father (15:27-28). </a:t>
            </a:r>
            <a:endParaRPr lang="en-US" sz="2800" i="1" dirty="0">
              <a:effectLst>
                <a:outerShdw blurRad="38100" dist="38100" dir="2700000" algn="tl">
                  <a:srgbClr val="000000">
                    <a:alpha val="43137"/>
                  </a:srgbClr>
                </a:outerShdw>
              </a:effectLst>
            </a:endParaRPr>
          </a:p>
        </p:txBody>
      </p:sp>
      <p:grpSp>
        <p:nvGrpSpPr>
          <p:cNvPr id="9" name="Group 8">
            <a:extLst>
              <a:ext uri="{FF2B5EF4-FFF2-40B4-BE49-F238E27FC236}">
                <a16:creationId xmlns:a16="http://schemas.microsoft.com/office/drawing/2014/main" id="{03297B73-175A-4328-AFBC-05502E627238}"/>
              </a:ext>
            </a:extLst>
          </p:cNvPr>
          <p:cNvGrpSpPr/>
          <p:nvPr/>
        </p:nvGrpSpPr>
        <p:grpSpPr>
          <a:xfrm>
            <a:off x="0" y="1470530"/>
            <a:ext cx="9041032" cy="706380"/>
            <a:chOff x="-205190" y="-1447373"/>
            <a:chExt cx="8091891" cy="808615"/>
          </a:xfrm>
        </p:grpSpPr>
        <p:sp>
          <p:nvSpPr>
            <p:cNvPr id="10" name="Rectangle: Rounded Corners 9">
              <a:extLst>
                <a:ext uri="{FF2B5EF4-FFF2-40B4-BE49-F238E27FC236}">
                  <a16:creationId xmlns:a16="http://schemas.microsoft.com/office/drawing/2014/main" id="{DF695503-B0AE-4FAA-8434-CBBAE82F42F5}"/>
                </a:ext>
              </a:extLst>
            </p:cNvPr>
            <p:cNvSpPr/>
            <p:nvPr/>
          </p:nvSpPr>
          <p:spPr>
            <a:xfrm>
              <a:off x="-85283" y="-1447373"/>
              <a:ext cx="7971983" cy="80803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70D709A-CC5C-48A9-8B46-F127566D27CC}"/>
                </a:ext>
              </a:extLst>
            </p:cNvPr>
            <p:cNvSpPr txBox="1"/>
            <p:nvPr/>
          </p:nvSpPr>
          <p:spPr>
            <a:xfrm>
              <a:off x="-205190" y="-1367905"/>
              <a:ext cx="8091891" cy="729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buNone/>
              </a:pPr>
              <a:r>
                <a:rPr lang="en-US" sz="3600" dirty="0">
                  <a:solidFill>
                    <a:schemeClr val="bg1"/>
                  </a:solidFill>
                  <a:effectLst>
                    <a:outerShdw blurRad="38100" dist="38100" dir="2700000" algn="tl">
                      <a:srgbClr val="000000">
                        <a:alpha val="43137"/>
                      </a:srgbClr>
                    </a:outerShdw>
                  </a:effectLst>
                </a:rPr>
                <a:t>Duration &amp; purpose of Jesus’ reign (15:24-28)</a:t>
              </a:r>
              <a:endParaRPr lang="en-US" sz="4800" kern="12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8549412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7DDEA2-1BDC-4646-8FD9-0A6F0EAC2347}"/>
              </a:ext>
            </a:extLst>
          </p:cNvPr>
          <p:cNvSpPr>
            <a:spLocks noGrp="1"/>
          </p:cNvSpPr>
          <p:nvPr>
            <p:ph type="title"/>
          </p:nvPr>
        </p:nvSpPr>
        <p:spPr>
          <a:xfrm>
            <a:off x="426085" y="173157"/>
            <a:ext cx="8291830" cy="1157804"/>
          </a:xfrm>
        </p:spPr>
        <p:txBody>
          <a:bodyPr>
            <a:normAutofit fontScale="90000"/>
          </a:bodyPr>
          <a:lstStyle/>
          <a:p>
            <a:pPr algn="ctr"/>
            <a:r>
              <a:rPr lang="en-US" dirty="0">
                <a:latin typeface="Berlin Sans FB Demi" panose="020E0802020502020306" pitchFamily="34" charset="0"/>
              </a:rPr>
              <a:t>The Character of Resurrection (15:21-58)</a:t>
            </a:r>
          </a:p>
        </p:txBody>
      </p:sp>
      <p:sp>
        <p:nvSpPr>
          <p:cNvPr id="3" name="Content Placeholder 2">
            <a:extLst>
              <a:ext uri="{FF2B5EF4-FFF2-40B4-BE49-F238E27FC236}">
                <a16:creationId xmlns:a16="http://schemas.microsoft.com/office/drawing/2014/main" id="{EB700937-C798-4EBB-AF33-4A372D6FE2D7}"/>
              </a:ext>
            </a:extLst>
          </p:cNvPr>
          <p:cNvSpPr>
            <a:spLocks noGrp="1"/>
          </p:cNvSpPr>
          <p:nvPr>
            <p:ph idx="1"/>
          </p:nvPr>
        </p:nvSpPr>
        <p:spPr>
          <a:xfrm>
            <a:off x="234454" y="2315469"/>
            <a:ext cx="8706093" cy="4542531"/>
          </a:xfrm>
          <a:noFill/>
        </p:spPr>
        <p:txBody>
          <a:bodyPr>
            <a:normAutofit/>
          </a:bodyPr>
          <a:lstStyle/>
          <a:p>
            <a:pPr marL="288925" lvl="0" indent="-288925">
              <a:spcBef>
                <a:spcPts val="300"/>
              </a:spcBef>
            </a:pPr>
            <a:r>
              <a:rPr lang="en-US" sz="3200" dirty="0">
                <a:effectLst>
                  <a:outerShdw blurRad="38100" dist="38100" dir="2700000" algn="tl">
                    <a:srgbClr val="000000">
                      <a:alpha val="43137"/>
                    </a:srgbClr>
                  </a:outerShdw>
                </a:effectLst>
              </a:rPr>
              <a:t>Paul’s rhetorical argument for man’s resurrection: </a:t>
            </a:r>
          </a:p>
          <a:p>
            <a:pPr marL="461963" lvl="1" indent="-180975">
              <a:spcBef>
                <a:spcPts val="300"/>
              </a:spcBef>
            </a:pPr>
            <a:r>
              <a:rPr lang="en-US" sz="2800" i="1" dirty="0">
                <a:solidFill>
                  <a:srgbClr val="F0904E"/>
                </a:solidFill>
                <a:effectLst>
                  <a:outerShdw blurRad="38100" dist="38100" dir="2700000" algn="tl">
                    <a:srgbClr val="000000">
                      <a:alpha val="43137"/>
                    </a:srgbClr>
                  </a:outerShdw>
                </a:effectLst>
              </a:rPr>
              <a:t>Why are “</a:t>
            </a:r>
            <a:r>
              <a:rPr lang="en-US" sz="2800" i="1" dirty="0">
                <a:solidFill>
                  <a:srgbClr val="FBE437"/>
                </a:solidFill>
                <a:effectLst>
                  <a:outerShdw blurRad="38100" dist="38100" dir="2700000" algn="tl">
                    <a:srgbClr val="000000">
                      <a:alpha val="43137"/>
                    </a:srgbClr>
                  </a:outerShdw>
                </a:effectLst>
              </a:rPr>
              <a:t>they</a:t>
            </a:r>
            <a:r>
              <a:rPr lang="en-US" sz="2800" i="1" dirty="0">
                <a:solidFill>
                  <a:srgbClr val="F0904E"/>
                </a:solidFill>
                <a:effectLst>
                  <a:outerShdw blurRad="38100" dist="38100" dir="2700000" algn="tl">
                    <a:srgbClr val="000000">
                      <a:alpha val="43137"/>
                    </a:srgbClr>
                  </a:outerShdw>
                </a:effectLst>
              </a:rPr>
              <a:t> baptized for the dead” if “the dead do not rise at all?” (15:29)</a:t>
            </a:r>
          </a:p>
          <a:p>
            <a:pPr marL="461963" lvl="1" indent="-180975">
              <a:spcBef>
                <a:spcPts val="300"/>
              </a:spcBef>
            </a:pPr>
            <a:r>
              <a:rPr lang="en-US" sz="2800" i="1" dirty="0">
                <a:solidFill>
                  <a:srgbClr val="F0904E"/>
                </a:solidFill>
                <a:effectLst>
                  <a:outerShdw blurRad="38100" dist="38100" dir="2700000" algn="tl">
                    <a:srgbClr val="000000">
                      <a:alpha val="43137"/>
                    </a:srgbClr>
                  </a:outerShdw>
                </a:effectLst>
              </a:rPr>
              <a:t>Why would Paul risk his life daily to proclaim the resurrection if the dead are not raised? (15:30-31)</a:t>
            </a:r>
          </a:p>
          <a:p>
            <a:pPr marL="461963" lvl="1" indent="-180975">
              <a:spcBef>
                <a:spcPts val="300"/>
              </a:spcBef>
            </a:pPr>
            <a:r>
              <a:rPr lang="en-US" sz="2800" i="1" dirty="0">
                <a:solidFill>
                  <a:srgbClr val="F0904E"/>
                </a:solidFill>
                <a:effectLst>
                  <a:outerShdw blurRad="38100" dist="38100" dir="2700000" algn="tl">
                    <a:srgbClr val="000000">
                      <a:alpha val="43137"/>
                    </a:srgbClr>
                  </a:outerShdw>
                </a:effectLst>
              </a:rPr>
              <a:t>Why fight with beasts at Ephesus? (15:32; 2 Cor. 1:8-10)</a:t>
            </a:r>
          </a:p>
          <a:p>
            <a:pPr marL="461963" lvl="1" indent="-180975">
              <a:spcBef>
                <a:spcPts val="300"/>
              </a:spcBef>
            </a:pPr>
            <a:r>
              <a:rPr lang="en-US" sz="2800" i="1" dirty="0">
                <a:solidFill>
                  <a:srgbClr val="F0904E"/>
                </a:solidFill>
                <a:effectLst>
                  <a:outerShdw blurRad="38100" dist="38100" dir="2700000" algn="tl">
                    <a:srgbClr val="000000">
                      <a:alpha val="43137"/>
                    </a:srgbClr>
                  </a:outerShdw>
                </a:effectLst>
              </a:rPr>
              <a:t>Why not say “let us eat and drink, for tomorrow we die?” (15:32b; Isaiah 22:13 )</a:t>
            </a:r>
          </a:p>
          <a:p>
            <a:pPr marL="803275" lvl="2" indent="-230188">
              <a:spcBef>
                <a:spcPts val="300"/>
              </a:spcBef>
            </a:pPr>
            <a:r>
              <a:rPr lang="en-US" sz="2400" dirty="0">
                <a:solidFill>
                  <a:srgbClr val="FBE437"/>
                </a:solidFill>
                <a:effectLst>
                  <a:outerShdw blurRad="38100" dist="38100" dir="2700000" algn="tl">
                    <a:srgbClr val="000000">
                      <a:alpha val="43137"/>
                    </a:srgbClr>
                  </a:outerShdw>
                </a:effectLst>
              </a:rPr>
              <a:t>“Evil company corrupts good habits!” This quote from a well-known Greek poet* exposes doctrinal error as an evil which corrupts morals! (15:33-34)</a:t>
            </a:r>
          </a:p>
        </p:txBody>
      </p:sp>
      <p:grpSp>
        <p:nvGrpSpPr>
          <p:cNvPr id="9" name="Group 8">
            <a:extLst>
              <a:ext uri="{FF2B5EF4-FFF2-40B4-BE49-F238E27FC236}">
                <a16:creationId xmlns:a16="http://schemas.microsoft.com/office/drawing/2014/main" id="{03297B73-175A-4328-AFBC-05502E627238}"/>
              </a:ext>
            </a:extLst>
          </p:cNvPr>
          <p:cNvGrpSpPr/>
          <p:nvPr/>
        </p:nvGrpSpPr>
        <p:grpSpPr>
          <a:xfrm>
            <a:off x="0" y="1470530"/>
            <a:ext cx="9041032" cy="706380"/>
            <a:chOff x="-205190" y="-1447373"/>
            <a:chExt cx="8091891" cy="808615"/>
          </a:xfrm>
        </p:grpSpPr>
        <p:sp>
          <p:nvSpPr>
            <p:cNvPr id="10" name="Rectangle: Rounded Corners 9">
              <a:extLst>
                <a:ext uri="{FF2B5EF4-FFF2-40B4-BE49-F238E27FC236}">
                  <a16:creationId xmlns:a16="http://schemas.microsoft.com/office/drawing/2014/main" id="{DF695503-B0AE-4FAA-8434-CBBAE82F42F5}"/>
                </a:ext>
              </a:extLst>
            </p:cNvPr>
            <p:cNvSpPr/>
            <p:nvPr/>
          </p:nvSpPr>
          <p:spPr>
            <a:xfrm>
              <a:off x="-85283" y="-1447373"/>
              <a:ext cx="7971983" cy="80803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70D709A-CC5C-48A9-8B46-F127566D27CC}"/>
                </a:ext>
              </a:extLst>
            </p:cNvPr>
            <p:cNvSpPr txBox="1"/>
            <p:nvPr/>
          </p:nvSpPr>
          <p:spPr>
            <a:xfrm>
              <a:off x="-205190" y="-1367905"/>
              <a:ext cx="8091891" cy="729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buNone/>
              </a:pPr>
              <a:r>
                <a:rPr lang="en-US" sz="3600" dirty="0">
                  <a:solidFill>
                    <a:schemeClr val="bg1"/>
                  </a:solidFill>
                  <a:effectLst>
                    <a:outerShdw blurRad="38100" dist="38100" dir="2700000" algn="tl">
                      <a:srgbClr val="000000">
                        <a:alpha val="43137"/>
                      </a:srgbClr>
                    </a:outerShdw>
                  </a:effectLst>
                </a:rPr>
                <a:t>The Resurrection stands to Reason! (15:29-34)</a:t>
              </a:r>
              <a:endParaRPr lang="en-US" sz="4800" kern="12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8769241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7DDEA2-1BDC-4646-8FD9-0A6F0EAC2347}"/>
              </a:ext>
            </a:extLst>
          </p:cNvPr>
          <p:cNvSpPr>
            <a:spLocks noGrp="1"/>
          </p:cNvSpPr>
          <p:nvPr>
            <p:ph type="title"/>
          </p:nvPr>
        </p:nvSpPr>
        <p:spPr>
          <a:xfrm>
            <a:off x="426085" y="173157"/>
            <a:ext cx="8291830" cy="1157804"/>
          </a:xfrm>
        </p:spPr>
        <p:txBody>
          <a:bodyPr>
            <a:normAutofit fontScale="90000"/>
          </a:bodyPr>
          <a:lstStyle/>
          <a:p>
            <a:pPr algn="ctr"/>
            <a:r>
              <a:rPr lang="en-US" dirty="0">
                <a:latin typeface="Berlin Sans FB Demi" panose="020E0802020502020306" pitchFamily="34" charset="0"/>
              </a:rPr>
              <a:t>The Character of Resurrection (15:21-58)</a:t>
            </a:r>
          </a:p>
        </p:txBody>
      </p:sp>
      <p:sp>
        <p:nvSpPr>
          <p:cNvPr id="3" name="Content Placeholder 2">
            <a:extLst>
              <a:ext uri="{FF2B5EF4-FFF2-40B4-BE49-F238E27FC236}">
                <a16:creationId xmlns:a16="http://schemas.microsoft.com/office/drawing/2014/main" id="{EB700937-C798-4EBB-AF33-4A372D6FE2D7}"/>
              </a:ext>
            </a:extLst>
          </p:cNvPr>
          <p:cNvSpPr>
            <a:spLocks noGrp="1"/>
          </p:cNvSpPr>
          <p:nvPr>
            <p:ph idx="1"/>
          </p:nvPr>
        </p:nvSpPr>
        <p:spPr>
          <a:xfrm>
            <a:off x="269194" y="2323247"/>
            <a:ext cx="8605611" cy="4715688"/>
          </a:xfrm>
          <a:noFill/>
        </p:spPr>
        <p:txBody>
          <a:bodyPr>
            <a:normAutofit fontScale="92500" lnSpcReduction="10000"/>
          </a:bodyPr>
          <a:lstStyle/>
          <a:p>
            <a:pPr marL="288925" lvl="0" indent="-288925">
              <a:spcBef>
                <a:spcPts val="300"/>
              </a:spcBef>
            </a:pPr>
            <a:r>
              <a:rPr lang="en-US" sz="3200" dirty="0">
                <a:effectLst>
                  <a:outerShdw blurRad="38100" dist="38100" dir="2700000" algn="tl">
                    <a:srgbClr val="000000">
                      <a:alpha val="43137"/>
                    </a:srgbClr>
                  </a:outerShdw>
                </a:effectLst>
              </a:rPr>
              <a:t>The body/seed must die in order to sprout new life (15:35-36; John 12:24)</a:t>
            </a:r>
          </a:p>
          <a:p>
            <a:pPr marL="288925" lvl="0" indent="-288925">
              <a:spcBef>
                <a:spcPts val="300"/>
              </a:spcBef>
            </a:pPr>
            <a:r>
              <a:rPr lang="en-US" sz="3200" dirty="0">
                <a:effectLst>
                  <a:outerShdw blurRad="38100" dist="38100" dir="2700000" algn="tl">
                    <a:srgbClr val="000000">
                      <a:alpha val="43137"/>
                    </a:srgbClr>
                  </a:outerShdw>
                </a:effectLst>
              </a:rPr>
              <a:t>What is sown and what comes forth are not the same (15:37)</a:t>
            </a:r>
          </a:p>
          <a:p>
            <a:pPr marL="288925" lvl="0" indent="-288925">
              <a:spcBef>
                <a:spcPts val="300"/>
              </a:spcBef>
            </a:pPr>
            <a:r>
              <a:rPr lang="en-US" sz="3200" dirty="0">
                <a:effectLst>
                  <a:outerShdw blurRad="38100" dist="38100" dir="2700000" algn="tl">
                    <a:srgbClr val="000000">
                      <a:alpha val="43137"/>
                    </a:srgbClr>
                  </a:outerShdw>
                </a:effectLst>
              </a:rPr>
              <a:t>God gives each individual his own body (15:38)</a:t>
            </a:r>
          </a:p>
          <a:p>
            <a:pPr marL="288925" lvl="0" indent="-288925">
              <a:spcBef>
                <a:spcPts val="300"/>
              </a:spcBef>
            </a:pPr>
            <a:r>
              <a:rPr lang="en-US" sz="3200" dirty="0">
                <a:effectLst>
                  <a:outerShdw blurRad="38100" dist="38100" dir="2700000" algn="tl">
                    <a:srgbClr val="000000">
                      <a:alpha val="43137"/>
                    </a:srgbClr>
                  </a:outerShdw>
                </a:effectLst>
              </a:rPr>
              <a:t>Distinctions between animal bodies and celestial bodies illustrate the difference between the body we sow and the body that is raised (15:39-43)</a:t>
            </a:r>
          </a:p>
          <a:p>
            <a:pPr marL="514350" lvl="1" indent="-227013">
              <a:spcBef>
                <a:spcPts val="300"/>
              </a:spcBef>
            </a:pPr>
            <a:r>
              <a:rPr lang="en-US" sz="2800" i="1" dirty="0">
                <a:solidFill>
                  <a:srgbClr val="F0904E"/>
                </a:solidFill>
                <a:effectLst>
                  <a:outerShdw blurRad="38100" dist="38100" dir="2700000" algn="tl">
                    <a:srgbClr val="000000">
                      <a:alpha val="43137"/>
                    </a:srgbClr>
                  </a:outerShdw>
                </a:effectLst>
              </a:rPr>
              <a:t>The body that was sown is natural; the body that is raised is spiritual – it’s the difference between the earthly body of Adam and the immortal body of Christ (15:44-49; Philippians 3:20-21; 1 John 3:2)</a:t>
            </a:r>
            <a:endParaRPr lang="en-US" i="1" dirty="0">
              <a:solidFill>
                <a:srgbClr val="F0904E"/>
              </a:solidFill>
              <a:effectLst>
                <a:outerShdw blurRad="38100" dist="38100" dir="2700000" algn="tl">
                  <a:srgbClr val="000000">
                    <a:alpha val="43137"/>
                  </a:srgbClr>
                </a:outerShdw>
              </a:effectLst>
            </a:endParaRPr>
          </a:p>
        </p:txBody>
      </p:sp>
      <p:grpSp>
        <p:nvGrpSpPr>
          <p:cNvPr id="9" name="Group 8">
            <a:extLst>
              <a:ext uri="{FF2B5EF4-FFF2-40B4-BE49-F238E27FC236}">
                <a16:creationId xmlns:a16="http://schemas.microsoft.com/office/drawing/2014/main" id="{03297B73-175A-4328-AFBC-05502E627238}"/>
              </a:ext>
            </a:extLst>
          </p:cNvPr>
          <p:cNvGrpSpPr/>
          <p:nvPr/>
        </p:nvGrpSpPr>
        <p:grpSpPr>
          <a:xfrm>
            <a:off x="0" y="1470530"/>
            <a:ext cx="9041032" cy="706380"/>
            <a:chOff x="-205190" y="-1447373"/>
            <a:chExt cx="8091891" cy="808615"/>
          </a:xfrm>
        </p:grpSpPr>
        <p:sp>
          <p:nvSpPr>
            <p:cNvPr id="10" name="Rectangle: Rounded Corners 9">
              <a:extLst>
                <a:ext uri="{FF2B5EF4-FFF2-40B4-BE49-F238E27FC236}">
                  <a16:creationId xmlns:a16="http://schemas.microsoft.com/office/drawing/2014/main" id="{DF695503-B0AE-4FAA-8434-CBBAE82F42F5}"/>
                </a:ext>
              </a:extLst>
            </p:cNvPr>
            <p:cNvSpPr/>
            <p:nvPr/>
          </p:nvSpPr>
          <p:spPr>
            <a:xfrm>
              <a:off x="-85283" y="-1447373"/>
              <a:ext cx="7971983" cy="80803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70D709A-CC5C-48A9-8B46-F127566D27CC}"/>
                </a:ext>
              </a:extLst>
            </p:cNvPr>
            <p:cNvSpPr txBox="1"/>
            <p:nvPr/>
          </p:nvSpPr>
          <p:spPr>
            <a:xfrm>
              <a:off x="-205190" y="-1367905"/>
              <a:ext cx="8091891" cy="729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buNone/>
              </a:pPr>
              <a:r>
                <a:rPr lang="en-US" sz="3600" dirty="0">
                  <a:solidFill>
                    <a:schemeClr val="bg1"/>
                  </a:solidFill>
                  <a:effectLst>
                    <a:outerShdw blurRad="38100" dist="38100" dir="2700000" algn="tl">
                      <a:srgbClr val="000000">
                        <a:alpha val="43137"/>
                      </a:srgbClr>
                    </a:outerShdw>
                  </a:effectLst>
                </a:rPr>
                <a:t>Key Aspects of the Resurrection (15:35-49)</a:t>
              </a:r>
              <a:endParaRPr lang="en-US" sz="4800" kern="12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8245871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7DDEA2-1BDC-4646-8FD9-0A6F0EAC2347}"/>
              </a:ext>
            </a:extLst>
          </p:cNvPr>
          <p:cNvSpPr>
            <a:spLocks noGrp="1"/>
          </p:cNvSpPr>
          <p:nvPr>
            <p:ph type="title"/>
          </p:nvPr>
        </p:nvSpPr>
        <p:spPr>
          <a:xfrm>
            <a:off x="426085" y="173157"/>
            <a:ext cx="8291830" cy="1157804"/>
          </a:xfrm>
        </p:spPr>
        <p:txBody>
          <a:bodyPr>
            <a:normAutofit fontScale="90000"/>
          </a:bodyPr>
          <a:lstStyle/>
          <a:p>
            <a:pPr algn="ctr"/>
            <a:r>
              <a:rPr lang="en-US" dirty="0">
                <a:latin typeface="Berlin Sans FB Demi" panose="020E0802020502020306" pitchFamily="34" charset="0"/>
              </a:rPr>
              <a:t>The Character of Resurrection (15:21-58)</a:t>
            </a:r>
          </a:p>
        </p:txBody>
      </p:sp>
      <p:sp>
        <p:nvSpPr>
          <p:cNvPr id="3" name="Content Placeholder 2">
            <a:extLst>
              <a:ext uri="{FF2B5EF4-FFF2-40B4-BE49-F238E27FC236}">
                <a16:creationId xmlns:a16="http://schemas.microsoft.com/office/drawing/2014/main" id="{EB700937-C798-4EBB-AF33-4A372D6FE2D7}"/>
              </a:ext>
            </a:extLst>
          </p:cNvPr>
          <p:cNvSpPr>
            <a:spLocks noGrp="1"/>
          </p:cNvSpPr>
          <p:nvPr>
            <p:ph idx="1"/>
          </p:nvPr>
        </p:nvSpPr>
        <p:spPr>
          <a:xfrm>
            <a:off x="234454" y="2315469"/>
            <a:ext cx="8706093" cy="4715688"/>
          </a:xfrm>
          <a:noFill/>
        </p:spPr>
        <p:txBody>
          <a:bodyPr>
            <a:normAutofit/>
          </a:bodyPr>
          <a:lstStyle/>
          <a:p>
            <a:pPr marL="288925" lvl="0" indent="-288925">
              <a:spcBef>
                <a:spcPts val="300"/>
              </a:spcBef>
            </a:pPr>
            <a:r>
              <a:rPr lang="en-US" sz="3200" dirty="0">
                <a:effectLst>
                  <a:outerShdw blurRad="38100" dist="38100" dir="2700000" algn="tl">
                    <a:srgbClr val="000000">
                      <a:alpha val="43137"/>
                    </a:srgbClr>
                  </a:outerShdw>
                </a:effectLst>
              </a:rPr>
              <a:t>Flesh and blood cannot inherit the kingdom, and corruption cannot inherit incorruption (15:50)</a:t>
            </a:r>
          </a:p>
          <a:p>
            <a:pPr marL="288925" lvl="0" indent="-288925">
              <a:spcBef>
                <a:spcPts val="300"/>
              </a:spcBef>
            </a:pPr>
            <a:r>
              <a:rPr lang="en-US" sz="3200" dirty="0">
                <a:effectLst>
                  <a:outerShdw blurRad="38100" dist="38100" dir="2700000" algn="tl">
                    <a:srgbClr val="000000">
                      <a:alpha val="43137"/>
                    </a:srgbClr>
                  </a:outerShdw>
                </a:effectLst>
              </a:rPr>
              <a:t>Whether dead or alive when Christ returns, we will all be changed in an instant at the last trumpet (15:51-53; 1 Thessalonians 4:15)</a:t>
            </a:r>
          </a:p>
          <a:p>
            <a:pPr marL="514350" lvl="1" indent="-227013">
              <a:spcBef>
                <a:spcPts val="300"/>
              </a:spcBef>
            </a:pPr>
            <a:r>
              <a:rPr lang="en-US" sz="2800" i="1" dirty="0">
                <a:solidFill>
                  <a:srgbClr val="F0904E"/>
                </a:solidFill>
                <a:effectLst>
                  <a:outerShdw blurRad="38100" dist="38100" dir="2700000" algn="tl">
                    <a:srgbClr val="000000">
                      <a:alpha val="43137"/>
                    </a:srgbClr>
                  </a:outerShdw>
                </a:effectLst>
              </a:rPr>
              <a:t>“Corruptible must put on incorruption, and this mortal must put on immortality”</a:t>
            </a:r>
          </a:p>
          <a:p>
            <a:pPr marL="280988" indent="-280988">
              <a:spcBef>
                <a:spcPts val="300"/>
              </a:spcBef>
            </a:pPr>
            <a:r>
              <a:rPr lang="en-US" sz="3200" dirty="0">
                <a:effectLst>
                  <a:outerShdw blurRad="38100" dist="38100" dir="2700000" algn="tl">
                    <a:srgbClr val="000000">
                      <a:alpha val="43137"/>
                    </a:srgbClr>
                  </a:outerShdw>
                </a:effectLst>
              </a:rPr>
              <a:t>Our incorruptible, immortal bodies put an end to death! (15:54; Isaiah 25:8)</a:t>
            </a:r>
          </a:p>
        </p:txBody>
      </p:sp>
      <p:grpSp>
        <p:nvGrpSpPr>
          <p:cNvPr id="9" name="Group 8">
            <a:extLst>
              <a:ext uri="{FF2B5EF4-FFF2-40B4-BE49-F238E27FC236}">
                <a16:creationId xmlns:a16="http://schemas.microsoft.com/office/drawing/2014/main" id="{03297B73-175A-4328-AFBC-05502E627238}"/>
              </a:ext>
            </a:extLst>
          </p:cNvPr>
          <p:cNvGrpSpPr/>
          <p:nvPr/>
        </p:nvGrpSpPr>
        <p:grpSpPr>
          <a:xfrm>
            <a:off x="0" y="1470530"/>
            <a:ext cx="9041032" cy="706380"/>
            <a:chOff x="-205190" y="-1447373"/>
            <a:chExt cx="8091891" cy="808615"/>
          </a:xfrm>
        </p:grpSpPr>
        <p:sp>
          <p:nvSpPr>
            <p:cNvPr id="10" name="Rectangle: Rounded Corners 9">
              <a:extLst>
                <a:ext uri="{FF2B5EF4-FFF2-40B4-BE49-F238E27FC236}">
                  <a16:creationId xmlns:a16="http://schemas.microsoft.com/office/drawing/2014/main" id="{DF695503-B0AE-4FAA-8434-CBBAE82F42F5}"/>
                </a:ext>
              </a:extLst>
            </p:cNvPr>
            <p:cNvSpPr/>
            <p:nvPr/>
          </p:nvSpPr>
          <p:spPr>
            <a:xfrm>
              <a:off x="-85283" y="-1447373"/>
              <a:ext cx="7971983" cy="80803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70D709A-CC5C-48A9-8B46-F127566D27CC}"/>
                </a:ext>
              </a:extLst>
            </p:cNvPr>
            <p:cNvSpPr txBox="1"/>
            <p:nvPr/>
          </p:nvSpPr>
          <p:spPr>
            <a:xfrm>
              <a:off x="-205190" y="-1367905"/>
              <a:ext cx="8091891" cy="729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buNone/>
              </a:pPr>
              <a:r>
                <a:rPr lang="en-US" sz="3600" dirty="0">
                  <a:solidFill>
                    <a:schemeClr val="bg1"/>
                  </a:solidFill>
                  <a:effectLst>
                    <a:outerShdw blurRad="38100" dist="38100" dir="2700000" algn="tl">
                      <a:srgbClr val="000000">
                        <a:alpha val="43137"/>
                      </a:srgbClr>
                    </a:outerShdw>
                  </a:effectLst>
                </a:rPr>
                <a:t>The Changed Body (15:50-54)</a:t>
              </a:r>
              <a:endParaRPr lang="en-US" sz="4800" kern="12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5908380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5589</TotalTime>
  <Words>974</Words>
  <Application>Microsoft Office PowerPoint</Application>
  <PresentationFormat>On-screen Show (4:3)</PresentationFormat>
  <Paragraphs>112</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Times New Roman</vt:lpstr>
      <vt:lpstr>Calibri</vt:lpstr>
      <vt:lpstr>Algerian</vt:lpstr>
      <vt:lpstr>Berlin Sans FB Demi</vt:lpstr>
      <vt:lpstr>Calibri Light</vt:lpstr>
      <vt:lpstr>Arial</vt:lpstr>
      <vt:lpstr>Office Theme</vt:lpstr>
      <vt:lpstr>The Epistle of First Corinthians</vt:lpstr>
      <vt:lpstr>Outline of 1 Corinthians</vt:lpstr>
      <vt:lpstr>Outline of 1 Corinthians</vt:lpstr>
      <vt:lpstr>Outline of 1 Corinthians</vt:lpstr>
      <vt:lpstr>The Character of Resurrection (15:21-58)</vt:lpstr>
      <vt:lpstr>The Character of Resurrection (15:21-58)</vt:lpstr>
      <vt:lpstr>The Character of Resurrection (15:21-58)</vt:lpstr>
      <vt:lpstr>The Character of Resurrection (15:21-58)</vt:lpstr>
      <vt:lpstr>The Character of Resurrection (15:21-58)</vt:lpstr>
      <vt:lpstr>The Character of Resurrection (15:21-58)</vt:lpstr>
      <vt:lpstr>Lesson Schedule for our study of First  Corinthians   Eastside Auditorium Fall Quarter 2017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Eastside Enlightener</cp:lastModifiedBy>
  <cp:revision>523</cp:revision>
  <cp:lastPrinted>2017-11-18T14:28:48Z</cp:lastPrinted>
  <dcterms:created xsi:type="dcterms:W3CDTF">2017-02-28T16:48:13Z</dcterms:created>
  <dcterms:modified xsi:type="dcterms:W3CDTF">2017-11-25T15:33:42Z</dcterms:modified>
</cp:coreProperties>
</file>