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350" r:id="rId2"/>
    <p:sldId id="377" r:id="rId3"/>
    <p:sldId id="369" r:id="rId4"/>
    <p:sldId id="370" r:id="rId5"/>
    <p:sldId id="374" r:id="rId6"/>
    <p:sldId id="378" r:id="rId7"/>
    <p:sldId id="379" r:id="rId8"/>
    <p:sldId id="380" r:id="rId9"/>
    <p:sldId id="381" r:id="rId10"/>
    <p:sldId id="382" r:id="rId11"/>
    <p:sldId id="367" r:id="rId12"/>
  </p:sldIdLst>
  <p:sldSz cx="9144000" cy="6858000" type="screen4x3"/>
  <p:notesSz cx="7010400" cy="9296400"/>
  <p:embeddedFontLs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
      <p:font typeface="Berlin Sans FB Demi" panose="020E0802020502020306" pitchFamily="34" charset="0"/>
      <p:bold r:id="rId21"/>
    </p:embeddedFont>
    <p:embeddedFont>
      <p:font typeface="Algerian" panose="04020705040A02060702" pitchFamily="82" charset="0"/>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0904E"/>
    <a:srgbClr val="990000"/>
    <a:srgbClr val="FBE437"/>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7" autoAdjust="0"/>
    <p:restoredTop sz="93173" autoAdjust="0"/>
  </p:normalViewPr>
  <p:slideViewPr>
    <p:cSldViewPr snapToGrid="0">
      <p:cViewPr varScale="1">
        <p:scale>
          <a:sx n="96" d="100"/>
          <a:sy n="96" d="100"/>
        </p:scale>
        <p:origin x="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282489-4EA9-4DD5-A804-DD1B28DA93B0}" type="datetimeFigureOut">
              <a:rPr lang="en-US" smtClean="0"/>
              <a:t>10/6/2017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7EBB69B-61EB-40B8-9BB4-302654AA2C12}" type="slidenum">
              <a:rPr lang="en-US" smtClean="0"/>
              <a:t>‹#›</a:t>
            </a:fld>
            <a:endParaRPr lang="en-US"/>
          </a:p>
        </p:txBody>
      </p:sp>
    </p:spTree>
    <p:extLst>
      <p:ext uri="{BB962C8B-B14F-4D97-AF65-F5344CB8AC3E}">
        <p14:creationId xmlns:p14="http://schemas.microsoft.com/office/powerpoint/2010/main" val="164994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E222CC-4312-4487-8E30-D4BA8AB12F59}" type="datetimeFigureOut">
              <a:rPr lang="en-US"/>
              <a:t>10/6/2017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52DFF1D-D5B5-4AE5-AA09-155B6E1396B6}" type="slidenum">
              <a:rPr lang="en-US"/>
              <a:t>‹#›</a:t>
            </a:fld>
            <a:endParaRPr lang="en-US"/>
          </a:p>
        </p:txBody>
      </p:sp>
    </p:spTree>
    <p:extLst>
      <p:ext uri="{BB962C8B-B14F-4D97-AF65-F5344CB8AC3E}">
        <p14:creationId xmlns:p14="http://schemas.microsoft.com/office/powerpoint/2010/main" val="304181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Hebrews 13:4  Marriage is honorable among all, and the bed undefiled; but fornicators and adulterers God will judge.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Ephesians 5:22-23  Wives, submit to your own husbands, as to the Lord.  23  For the husband is head of the wife, as also Christ is head of the church; and He is the Savior of the body.</a:t>
            </a:r>
          </a:p>
        </p:txBody>
      </p:sp>
      <p:sp>
        <p:nvSpPr>
          <p:cNvPr id="4" name="Slide Number Placeholder 3"/>
          <p:cNvSpPr>
            <a:spLocks noGrp="1"/>
          </p:cNvSpPr>
          <p:nvPr>
            <p:ph type="sldNum" sz="quarter" idx="10"/>
          </p:nvPr>
        </p:nvSpPr>
        <p:spPr/>
        <p:txBody>
          <a:bodyPr/>
          <a:lstStyle/>
          <a:p>
            <a:fld id="{452DFF1D-D5B5-4AE5-AA09-155B6E1396B6}" type="slidenum">
              <a:rPr lang="en-US" smtClean="0"/>
              <a:t>5</a:t>
            </a:fld>
            <a:endParaRPr lang="en-US"/>
          </a:p>
        </p:txBody>
      </p:sp>
    </p:spTree>
    <p:extLst>
      <p:ext uri="{BB962C8B-B14F-4D97-AF65-F5344CB8AC3E}">
        <p14:creationId xmlns:p14="http://schemas.microsoft.com/office/powerpoint/2010/main" val="237226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Matthew 19:11-12  But He said to them, "All cannot accept this saying, but only those to whom it has been given:  12  For there are eunuchs who were born thus from their mother's womb, and there are eunuchs who were made eunuchs by men, and there are eunuchs who have made themselves eunuchs for the kingdom of heaven's sake. He who is able to accept it, let him accept it."</a:t>
            </a:r>
          </a:p>
        </p:txBody>
      </p:sp>
      <p:sp>
        <p:nvSpPr>
          <p:cNvPr id="4" name="Slide Number Placeholder 3"/>
          <p:cNvSpPr>
            <a:spLocks noGrp="1"/>
          </p:cNvSpPr>
          <p:nvPr>
            <p:ph type="sldNum" sz="quarter" idx="10"/>
          </p:nvPr>
        </p:nvSpPr>
        <p:spPr/>
        <p:txBody>
          <a:bodyPr/>
          <a:lstStyle/>
          <a:p>
            <a:fld id="{452DFF1D-D5B5-4AE5-AA09-155B6E1396B6}" type="slidenum">
              <a:rPr lang="en-US" smtClean="0"/>
              <a:t>6</a:t>
            </a:fld>
            <a:endParaRPr lang="en-US"/>
          </a:p>
        </p:txBody>
      </p:sp>
    </p:spTree>
    <p:extLst>
      <p:ext uri="{BB962C8B-B14F-4D97-AF65-F5344CB8AC3E}">
        <p14:creationId xmlns:p14="http://schemas.microsoft.com/office/powerpoint/2010/main" val="90852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Timothy 5:14  Therefore I desire that the younger widows marry, bear children, manage the house, give no opportunity to the adversary to speak reproachfully.</a:t>
            </a:r>
          </a:p>
        </p:txBody>
      </p:sp>
      <p:sp>
        <p:nvSpPr>
          <p:cNvPr id="4" name="Slide Number Placeholder 3"/>
          <p:cNvSpPr>
            <a:spLocks noGrp="1"/>
          </p:cNvSpPr>
          <p:nvPr>
            <p:ph type="sldNum" sz="quarter" idx="10"/>
          </p:nvPr>
        </p:nvSpPr>
        <p:spPr/>
        <p:txBody>
          <a:bodyPr/>
          <a:lstStyle/>
          <a:p>
            <a:fld id="{452DFF1D-D5B5-4AE5-AA09-155B6E1396B6}" type="slidenum">
              <a:rPr lang="en-US" smtClean="0"/>
              <a:t>7</a:t>
            </a:fld>
            <a:endParaRPr lang="en-US"/>
          </a:p>
        </p:txBody>
      </p:sp>
    </p:spTree>
    <p:extLst>
      <p:ext uri="{BB962C8B-B14F-4D97-AF65-F5344CB8AC3E}">
        <p14:creationId xmlns:p14="http://schemas.microsoft.com/office/powerpoint/2010/main" val="377555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Matthew 5:32  But I say to you that whoever divorces his wife for any reason except sexual immorality causes her to commit adultery; and whoever marries a woman who is divorced commits adultery.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Matthew 19:6  So then, they are no longer two but one flesh. Therefore what God has joined together, let not man separate.“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Separate in Matthew 19:6 is the same word </a:t>
            </a:r>
            <a:r>
              <a:rPr lang="el-GR" dirty="0"/>
              <a:t>χωρίζω</a:t>
            </a:r>
            <a:r>
              <a:rPr lang="en-US" dirty="0"/>
              <a:t> (</a:t>
            </a:r>
            <a:r>
              <a:rPr lang="en-US" dirty="0" err="1"/>
              <a:t>chōrizo</a:t>
            </a:r>
            <a:r>
              <a:rPr lang="en-US" dirty="0"/>
              <a:t>̄) translated “depart” in 1 Cor. 7:10-11.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Matthew 19:9  And I say to you, whoever divorces his wife, except for sexual immorality, and marries another, commits adultery; and whoever marries her who is divorced commits adultery.“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Galatians 5:14-15  For all the law is fulfilled in one word, even in this: "YOU SHALL LOVE YOUR NEIGHBOR AS YOURSELF."  15  But if you bite and devour one another, beware lest you be consumed by one another!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3:13-14  Who is wise and understanding among you? Let him show by good conduct that his works are done in the meekness of wisdom.  14  But if you have bitter envy and self-seeking in your hearts, do not boast and lie against the truth.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2DFF1D-D5B5-4AE5-AA09-155B6E1396B6}" type="slidenum">
              <a:rPr lang="en-US" smtClean="0"/>
              <a:t>8</a:t>
            </a:fld>
            <a:endParaRPr lang="en-US"/>
          </a:p>
        </p:txBody>
      </p:sp>
    </p:spTree>
    <p:extLst>
      <p:ext uri="{BB962C8B-B14F-4D97-AF65-F5344CB8AC3E}">
        <p14:creationId xmlns:p14="http://schemas.microsoft.com/office/powerpoint/2010/main" val="170911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Hebrews 13:4  Marriage is honorable among all, and the bed undefiled; but fornicators and adulterers God will judge.</a:t>
            </a:r>
          </a:p>
        </p:txBody>
      </p:sp>
      <p:sp>
        <p:nvSpPr>
          <p:cNvPr id="4" name="Slide Number Placeholder 3"/>
          <p:cNvSpPr>
            <a:spLocks noGrp="1"/>
          </p:cNvSpPr>
          <p:nvPr>
            <p:ph type="sldNum" sz="quarter" idx="10"/>
          </p:nvPr>
        </p:nvSpPr>
        <p:spPr/>
        <p:txBody>
          <a:bodyPr/>
          <a:lstStyle/>
          <a:p>
            <a:fld id="{452DFF1D-D5B5-4AE5-AA09-155B6E1396B6}" type="slidenum">
              <a:rPr lang="en-US" smtClean="0"/>
              <a:t>9</a:t>
            </a:fld>
            <a:endParaRPr lang="en-US"/>
          </a:p>
        </p:txBody>
      </p:sp>
    </p:spTree>
    <p:extLst>
      <p:ext uri="{BB962C8B-B14F-4D97-AF65-F5344CB8AC3E}">
        <p14:creationId xmlns:p14="http://schemas.microsoft.com/office/powerpoint/2010/main" val="261672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Peter 3:1-2  Wives, likewise, be submissive to your own husbands, that even if some do not obey the word, they, without a word, may be won by the conduct of their wives,  2  when they observe your chaste conduct accompanied by fear.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2DFF1D-D5B5-4AE5-AA09-155B6E1396B6}" type="slidenum">
              <a:rPr lang="en-US" smtClean="0"/>
              <a:t>10</a:t>
            </a:fld>
            <a:endParaRPr lang="en-US"/>
          </a:p>
        </p:txBody>
      </p:sp>
    </p:spTree>
    <p:extLst>
      <p:ext uri="{BB962C8B-B14F-4D97-AF65-F5344CB8AC3E}">
        <p14:creationId xmlns:p14="http://schemas.microsoft.com/office/powerpoint/2010/main" val="163139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10/6/2017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29" y="127001"/>
            <a:ext cx="7035799" cy="1778000"/>
          </a:xfrm>
        </p:spPr>
        <p:txBody>
          <a:bodyPr>
            <a:normAutofit/>
          </a:bodyPr>
          <a:lstStyle/>
          <a:p>
            <a:pPr algn="ctr"/>
            <a:r>
              <a:rPr lang="en-US" sz="5400" dirty="0">
                <a:latin typeface="Algerian" panose="04020705040A02060702" pitchFamily="82" charset="0"/>
              </a:rPr>
              <a:t>The Epistle of First Corinthians</a:t>
            </a:r>
          </a:p>
        </p:txBody>
      </p:sp>
      <p:pic>
        <p:nvPicPr>
          <p:cNvPr id="4" name="Picture 2" descr="Image result for ancient corinth temple">
            <a:extLst>
              <a:ext uri="{FF2B5EF4-FFF2-40B4-BE49-F238E27FC236}">
                <a16:creationId xmlns:a16="http://schemas.microsoft.com/office/drawing/2014/main" id="{2F89A5E6-C75A-4D23-8AC6-9E9100BA7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40" y="2082800"/>
            <a:ext cx="7993976" cy="42291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9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6"/>
            <a:ext cx="8291830" cy="1325563"/>
          </a:xfrm>
        </p:spPr>
        <p:txBody>
          <a:bodyPr>
            <a:normAutofit/>
          </a:bodyPr>
          <a:lstStyle/>
          <a:p>
            <a:r>
              <a:rPr lang="en-US" dirty="0">
                <a:latin typeface="Berlin Sans FB Demi" panose="020E0802020502020306" pitchFamily="34" charset="0"/>
              </a:rPr>
              <a:t>Marriage Problems &amp; Issues</a:t>
            </a:r>
            <a:br>
              <a:rPr lang="en-US" dirty="0">
                <a:latin typeface="Berlin Sans FB Demi" panose="020E0802020502020306" pitchFamily="34" charset="0"/>
              </a:rPr>
            </a:br>
            <a:r>
              <a:rPr lang="en-US" dirty="0">
                <a:latin typeface="Berlin Sans FB Demi" panose="020E0802020502020306" pitchFamily="34" charset="0"/>
              </a:rPr>
              <a:t>(7:1-16)</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432967" y="2505592"/>
            <a:ext cx="8366292" cy="4412381"/>
          </a:xfrm>
        </p:spPr>
        <p:txBody>
          <a:bodyPr>
            <a:normAutofit fontScale="92500" lnSpcReduction="10000"/>
          </a:bodyPr>
          <a:lstStyle/>
          <a:p>
            <a:pPr marL="288925" lvl="0" indent="-288925">
              <a:spcBef>
                <a:spcPts val="300"/>
              </a:spcBef>
            </a:pPr>
            <a:r>
              <a:rPr lang="en-US" sz="3200" dirty="0"/>
              <a:t>Paul addresses a situation that Christ did not   	  -- a believer who is married to an unbeliever </a:t>
            </a:r>
          </a:p>
          <a:p>
            <a:pPr marL="517525" lvl="1" indent="-233363">
              <a:spcBef>
                <a:spcPts val="300"/>
              </a:spcBef>
            </a:pPr>
            <a:r>
              <a:rPr lang="en-US" sz="3000" i="1" dirty="0">
                <a:solidFill>
                  <a:srgbClr val="F0904E"/>
                </a:solidFill>
                <a:effectLst>
                  <a:outerShdw blurRad="38100" dist="38100" dir="2700000" algn="tl">
                    <a:srgbClr val="000000">
                      <a:alpha val="43137"/>
                    </a:srgbClr>
                  </a:outerShdw>
                </a:effectLst>
              </a:rPr>
              <a:t>If the unbeliever is unwilling to dwell, the believer is not under bondage to fulfill spousal duties (7:15)</a:t>
            </a:r>
          </a:p>
          <a:p>
            <a:pPr marL="690563" lvl="2" indent="-233363">
              <a:spcBef>
                <a:spcPts val="300"/>
              </a:spcBef>
            </a:pPr>
            <a:r>
              <a:rPr lang="en-US" sz="2800" dirty="0">
                <a:solidFill>
                  <a:srgbClr val="FFCC00"/>
                </a:solidFill>
                <a:effectLst>
                  <a:outerShdw blurRad="38100" dist="38100" dir="2700000" algn="tl">
                    <a:srgbClr val="000000">
                      <a:alpha val="43137"/>
                    </a:srgbClr>
                  </a:outerShdw>
                </a:effectLst>
              </a:rPr>
              <a:t>NOTE: “Bondage” is the obligation of duty; IT IS NOT the same concept as the marriage bond (where 2 become 1) </a:t>
            </a:r>
          </a:p>
          <a:p>
            <a:pPr marL="690563" lvl="2" indent="-233363">
              <a:spcBef>
                <a:spcPts val="300"/>
              </a:spcBef>
            </a:pPr>
            <a:r>
              <a:rPr lang="en-US" sz="2800" dirty="0">
                <a:solidFill>
                  <a:srgbClr val="FFCC00"/>
                </a:solidFill>
                <a:effectLst>
                  <a:outerShdw blurRad="38100" dist="38100" dir="2700000" algn="tl">
                    <a:srgbClr val="000000">
                      <a:alpha val="43137"/>
                    </a:srgbClr>
                  </a:outerShdw>
                </a:effectLst>
              </a:rPr>
              <a:t>These are two entirely different words and concepts: </a:t>
            </a:r>
            <a:r>
              <a:rPr lang="en-US" sz="2800" dirty="0" err="1">
                <a:effectLst>
                  <a:outerShdw blurRad="38100" dist="38100" dir="2700000" algn="tl">
                    <a:srgbClr val="000000">
                      <a:alpha val="43137"/>
                    </a:srgbClr>
                  </a:outerShdw>
                </a:effectLst>
              </a:rPr>
              <a:t>δουλόω</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douloo</a:t>
            </a:r>
            <a:r>
              <a:rPr lang="en-US" sz="2800" dirty="0">
                <a:effectLst>
                  <a:outerShdw blurRad="38100" dist="38100" dir="2700000" algn="tl">
                    <a:srgbClr val="000000">
                      <a:alpha val="43137"/>
                    </a:srgbClr>
                  </a:outerShdw>
                </a:effectLst>
              </a:rPr>
              <a:t>̄) = to make a slave, be in bondage          </a:t>
            </a:r>
            <a:r>
              <a:rPr lang="en-US" sz="2800" dirty="0" err="1">
                <a:effectLst>
                  <a:outerShdw blurRad="38100" dist="38100" dir="2700000" algn="tl">
                    <a:srgbClr val="000000">
                      <a:alpha val="43137"/>
                    </a:srgbClr>
                  </a:outerShdw>
                </a:effectLst>
              </a:rPr>
              <a:t>δέω</a:t>
            </a:r>
            <a:r>
              <a:rPr lang="en-US" sz="2800" dirty="0">
                <a:effectLst>
                  <a:outerShdw blurRad="38100" dist="38100" dir="2700000" algn="tl">
                    <a:srgbClr val="000000">
                      <a:alpha val="43137"/>
                    </a:srgbClr>
                  </a:outerShdw>
                </a:effectLst>
              </a:rPr>
              <a:t> (deō, 7:27) = to tie or fasten together</a:t>
            </a:r>
          </a:p>
          <a:p>
            <a:pPr marL="517525" lvl="1" indent="-233363">
              <a:spcBef>
                <a:spcPts val="300"/>
              </a:spcBef>
            </a:pPr>
            <a:r>
              <a:rPr lang="en-US" sz="3000" i="1" dirty="0">
                <a:solidFill>
                  <a:srgbClr val="F0904E"/>
                </a:solidFill>
                <a:effectLst>
                  <a:outerShdw blurRad="38100" dist="38100" dir="2700000" algn="tl">
                    <a:srgbClr val="000000">
                      <a:alpha val="43137"/>
                    </a:srgbClr>
                  </a:outerShdw>
                </a:effectLst>
              </a:rPr>
              <a:t>By staying married, the believer might save the unbeliever (7:16; 1 Peter 3:1-2</a:t>
            </a:r>
            <a:r>
              <a:rPr lang="en-US" sz="2800" i="1" dirty="0">
                <a:solidFill>
                  <a:srgbClr val="F0904E"/>
                </a:solidFill>
                <a:effectLst>
                  <a:outerShdw blurRad="38100" dist="38100" dir="2700000" algn="tl">
                    <a:srgbClr val="000000">
                      <a:alpha val="43137"/>
                    </a:srgbClr>
                  </a:outerShdw>
                </a:effectLst>
              </a:rPr>
              <a:t>)</a:t>
            </a:r>
          </a:p>
          <a:p>
            <a:pPr marL="288925" lvl="0" indent="-288925">
              <a:spcBef>
                <a:spcPts val="300"/>
              </a:spcBef>
            </a:pPr>
            <a:endParaRPr lang="en-US" sz="3200" dirty="0"/>
          </a:p>
          <a:p>
            <a:pPr marL="746125" lvl="1" indent="-288925">
              <a:spcBef>
                <a:spcPts val="300"/>
              </a:spcBef>
            </a:pPr>
            <a:endParaRPr lang="en-US" sz="2800" dirty="0"/>
          </a:p>
          <a:p>
            <a:pPr marL="288925" lvl="0" indent="-288925">
              <a:spcBef>
                <a:spcPts val="300"/>
              </a:spcBef>
            </a:pPr>
            <a:endParaRPr lang="en-US" sz="2600" i="1" dirty="0">
              <a:solidFill>
                <a:srgbClr val="F0904E"/>
              </a:solidFill>
              <a:effectLst>
                <a:outerShdw blurRad="38100" dist="38100" dir="2700000" algn="tl">
                  <a:srgbClr val="000000">
                    <a:alpha val="43137"/>
                  </a:srgbClr>
                </a:outerShdw>
              </a:effectLst>
            </a:endParaRPr>
          </a:p>
          <a:p>
            <a:pPr marL="746125" lvl="1" indent="-288925">
              <a:spcBef>
                <a:spcPts val="300"/>
              </a:spcBef>
            </a:pPr>
            <a:endParaRPr lang="en-US" sz="2600" i="1" dirty="0">
              <a:solidFill>
                <a:srgbClr val="F0904E"/>
              </a:solidFill>
              <a:effectLst>
                <a:outerShdw blurRad="38100" dist="38100" dir="2700000" algn="tl">
                  <a:srgbClr val="000000">
                    <a:alpha val="43137"/>
                  </a:srgbClr>
                </a:outerShdw>
              </a:effectLst>
            </a:endParaRPr>
          </a:p>
        </p:txBody>
      </p:sp>
      <p:grpSp>
        <p:nvGrpSpPr>
          <p:cNvPr id="9" name="Group 8">
            <a:extLst>
              <a:ext uri="{FF2B5EF4-FFF2-40B4-BE49-F238E27FC236}">
                <a16:creationId xmlns:a16="http://schemas.microsoft.com/office/drawing/2014/main" id="{03297B73-175A-4328-AFBC-05502E627238}"/>
              </a:ext>
            </a:extLst>
          </p:cNvPr>
          <p:cNvGrpSpPr/>
          <p:nvPr/>
        </p:nvGrpSpPr>
        <p:grpSpPr>
          <a:xfrm>
            <a:off x="119270" y="1631412"/>
            <a:ext cx="9014789" cy="785445"/>
            <a:chOff x="-384195" y="-1447373"/>
            <a:chExt cx="8589916"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85283" y="-1447373"/>
              <a:ext cx="7971983"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384195" y="-1401014"/>
              <a:ext cx="8589916"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200" dirty="0">
                  <a:solidFill>
                    <a:schemeClr val="bg1"/>
                  </a:solidFill>
                  <a:effectLst>
                    <a:outerShdw blurRad="38100" dist="38100" dir="2700000" algn="tl">
                      <a:srgbClr val="000000">
                        <a:alpha val="43137"/>
                      </a:srgbClr>
                    </a:outerShdw>
                  </a:effectLst>
                </a:rPr>
                <a:t>Instructions for the Married (7:10-16)</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4868078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5"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9ED20B-9C28-4E4A-94F1-1C5DD1484840}"/>
              </a:ext>
            </a:extLst>
          </p:cNvPr>
          <p:cNvSpPr>
            <a:spLocks noGrp="1"/>
          </p:cNvSpPr>
          <p:nvPr>
            <p:ph type="title"/>
          </p:nvPr>
        </p:nvSpPr>
        <p:spPr>
          <a:xfrm>
            <a:off x="406400" y="914400"/>
            <a:ext cx="2908300" cy="4559300"/>
          </a:xfrm>
        </p:spPr>
        <p:txBody>
          <a:bodyPr vert="horz" lIns="91440" tIns="45720" rIns="91440" bIns="45720" rtlCol="0" anchor="b">
            <a:normAutofit/>
          </a:bodyPr>
          <a:lstStyle/>
          <a:p>
            <a:pPr marL="0" marR="0" algn="ctr">
              <a:spcAft>
                <a:spcPts val="0"/>
              </a:spcAft>
            </a:pPr>
            <a:r>
              <a:rPr lang="en-US" sz="2800" kern="1200" dirty="0">
                <a:solidFill>
                  <a:schemeClr val="bg1"/>
                </a:solidFill>
                <a:latin typeface="Berlin Sans FB Demi" panose="020E0802020502020306" pitchFamily="34" charset="0"/>
              </a:rPr>
              <a:t>Lesson Schedule for our study of </a:t>
            </a:r>
            <a:r>
              <a:rPr lang="en-US" sz="4000" dirty="0">
                <a:solidFill>
                  <a:schemeClr val="bg1"/>
                </a:solidFill>
                <a:latin typeface="Berlin Sans FB Demi" panose="020E0802020502020306" pitchFamily="34" charset="0"/>
              </a:rPr>
              <a:t>First</a:t>
            </a:r>
            <a:r>
              <a:rPr lang="en-US" sz="4000" kern="1200" dirty="0">
                <a:solidFill>
                  <a:schemeClr val="bg1"/>
                </a:solidFill>
                <a:latin typeface="Berlin Sans FB Demi" panose="020E0802020502020306" pitchFamily="34" charset="0"/>
              </a:rPr>
              <a:t>  Corinthians</a:t>
            </a:r>
            <a:br>
              <a:rPr lang="en-US" sz="2800" kern="1200" dirty="0">
                <a:solidFill>
                  <a:schemeClr val="bg1"/>
                </a:solidFill>
                <a:latin typeface="+mj-lt"/>
                <a:ea typeface="+mj-ea"/>
                <a:cs typeface="+mj-cs"/>
              </a:rPr>
            </a:br>
            <a:br>
              <a:rPr lang="en-US" sz="2600" kern="1200" dirty="0">
                <a:solidFill>
                  <a:schemeClr val="bg1"/>
                </a:solidFill>
                <a:latin typeface="+mj-lt"/>
                <a:ea typeface="+mj-ea"/>
                <a:cs typeface="+mj-cs"/>
              </a:rPr>
            </a:b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Eastside Auditorium Fall Quarter 2017</a:t>
            </a:r>
            <a:br>
              <a:rPr lang="en-US" sz="2600" kern="1200" dirty="0">
                <a:solidFill>
                  <a:schemeClr val="bg1"/>
                </a:solidFill>
                <a:latin typeface="+mj-lt"/>
                <a:ea typeface="+mj-ea"/>
                <a:cs typeface="+mj-cs"/>
              </a:rPr>
            </a:br>
            <a:endParaRPr lang="en-US" sz="2600" kern="1200" dirty="0">
              <a:solidFill>
                <a:schemeClr val="bg1"/>
              </a:solidFill>
              <a:latin typeface="+mj-lt"/>
              <a:ea typeface="+mj-ea"/>
              <a:cs typeface="+mj-cs"/>
            </a:endParaRPr>
          </a:p>
        </p:txBody>
      </p:sp>
      <p:pic>
        <p:nvPicPr>
          <p:cNvPr id="7" name="Content Placeholder 6">
            <a:extLst>
              <a:ext uri="{FF2B5EF4-FFF2-40B4-BE49-F238E27FC236}">
                <a16:creationId xmlns:a16="http://schemas.microsoft.com/office/drawing/2014/main" id="{2FFB9A93-A87F-4E43-911C-C5F107372603}"/>
              </a:ext>
            </a:extLst>
          </p:cNvPr>
          <p:cNvPicPr>
            <a:picLocks noGrp="1" noChangeAspect="1"/>
          </p:cNvPicPr>
          <p:nvPr>
            <p:ph idx="1"/>
          </p:nvPr>
        </p:nvPicPr>
        <p:blipFill>
          <a:blip r:embed="rId2"/>
          <a:stretch>
            <a:fillRect/>
          </a:stretch>
        </p:blipFill>
        <p:spPr>
          <a:xfrm>
            <a:off x="3655630" y="321177"/>
            <a:ext cx="5642106" cy="6333623"/>
          </a:xfrm>
          <a:prstGeom prst="rect">
            <a:avLst/>
          </a:prstGeom>
        </p:spPr>
      </p:pic>
    </p:spTree>
    <p:extLst>
      <p:ext uri="{BB962C8B-B14F-4D97-AF65-F5344CB8AC3E}">
        <p14:creationId xmlns:p14="http://schemas.microsoft.com/office/powerpoint/2010/main" val="15173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628650" y="365126"/>
            <a:ext cx="7886700" cy="664777"/>
          </a:xfrm>
        </p:spPr>
        <p:txBody>
          <a:bodyPr>
            <a:normAutofit fontScale="90000"/>
          </a:bodyPr>
          <a:lstStyle/>
          <a:p>
            <a:pPr marL="0" marR="0">
              <a:lnSpc>
                <a:spcPct val="107000"/>
              </a:lnSpc>
              <a:spcBef>
                <a:spcPts val="0"/>
              </a:spcBef>
              <a:spcAft>
                <a:spcPts val="0"/>
              </a:spcAft>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628650" y="1212782"/>
            <a:ext cx="7886700" cy="5428649"/>
          </a:xfrm>
        </p:spPr>
        <p:txBody>
          <a:bodyPr>
            <a:normAutofit/>
          </a:bodyPr>
          <a:lstStyle/>
          <a:p>
            <a:pPr marL="0" indent="0">
              <a:buNone/>
            </a:pPr>
            <a:r>
              <a:rPr lang="en-US" b="1" i="1" dirty="0"/>
              <a:t>SECTION ONE: </a:t>
            </a:r>
            <a:r>
              <a:rPr lang="en-US" i="1" dirty="0"/>
              <a:t>Dealing with reported problems   (1:1—6:20)</a:t>
            </a:r>
            <a:endParaRPr lang="en-US" dirty="0"/>
          </a:p>
          <a:p>
            <a:pPr marL="0" indent="0">
              <a:buNone/>
            </a:pPr>
            <a:r>
              <a:rPr lang="en-US" b="1" dirty="0"/>
              <a:t>A. Unity based on God’s wisdom (1:10—4:21)</a:t>
            </a:r>
            <a:endParaRPr lang="en-US" dirty="0"/>
          </a:p>
          <a:p>
            <a:pPr lvl="1"/>
            <a:r>
              <a:rPr lang="en-US" dirty="0"/>
              <a:t>Greeting, thanksgiving, and exhortation to unity (1:1-17)</a:t>
            </a:r>
          </a:p>
          <a:p>
            <a:pPr lvl="1"/>
            <a:r>
              <a:rPr lang="en-US" dirty="0"/>
              <a:t>God’s wisdom &amp; power vs. human pride (1:18-31)</a:t>
            </a:r>
          </a:p>
          <a:p>
            <a:pPr lvl="1"/>
            <a:r>
              <a:rPr lang="en-US" dirty="0"/>
              <a:t>Paul’s Example – relying on God’s wisdom and power (2:1-16)</a:t>
            </a:r>
          </a:p>
          <a:p>
            <a:pPr lvl="1"/>
            <a:r>
              <a:rPr lang="en-US" dirty="0"/>
              <a:t>God’s foundation and building (3:1-23)</a:t>
            </a:r>
          </a:p>
          <a:p>
            <a:pPr lvl="1"/>
            <a:r>
              <a:rPr lang="en-US" dirty="0"/>
              <a:t>The quality of Paul’s apostleship (4:1-21)</a:t>
            </a:r>
          </a:p>
          <a:p>
            <a:pPr marL="0" indent="0">
              <a:buNone/>
            </a:pPr>
            <a:r>
              <a:rPr lang="en-US" b="1" dirty="0"/>
              <a:t>B. Dealing with sin in the church (5-6)</a:t>
            </a:r>
            <a:endParaRPr lang="en-US" dirty="0"/>
          </a:p>
          <a:p>
            <a:pPr lvl="1"/>
            <a:r>
              <a:rPr lang="en-US" dirty="0"/>
              <a:t>Dealing with the immoral (5:1-13)</a:t>
            </a:r>
          </a:p>
          <a:p>
            <a:pPr lvl="1"/>
            <a:r>
              <a:rPr lang="en-US" dirty="0"/>
              <a:t>Dealing with those filing lawsuits (6:1-11) </a:t>
            </a:r>
          </a:p>
          <a:p>
            <a:pPr lvl="1"/>
            <a:r>
              <a:rPr lang="en-US" dirty="0"/>
              <a:t>Flee Sexual Immorality (6:12-20)</a:t>
            </a:r>
          </a:p>
          <a:p>
            <a:endParaRPr lang="en-US" dirty="0"/>
          </a:p>
        </p:txBody>
      </p:sp>
    </p:spTree>
    <p:extLst>
      <p:ext uri="{BB962C8B-B14F-4D97-AF65-F5344CB8AC3E}">
        <p14:creationId xmlns:p14="http://schemas.microsoft.com/office/powerpoint/2010/main" val="362640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628650" y="365126"/>
            <a:ext cx="7886700" cy="664777"/>
          </a:xfrm>
        </p:spPr>
        <p:txBody>
          <a:bodyPr>
            <a:normAutofit fontScale="90000"/>
          </a:bodyPr>
          <a:lstStyle/>
          <a:p>
            <a:pPr marL="0" marR="0">
              <a:lnSpc>
                <a:spcPct val="107000"/>
              </a:lnSpc>
              <a:spcBef>
                <a:spcPts val="0"/>
              </a:spcBef>
              <a:spcAft>
                <a:spcPts val="0"/>
              </a:spcAft>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628649" y="1212782"/>
            <a:ext cx="8188091" cy="5428649"/>
          </a:xfrm>
        </p:spPr>
        <p:txBody>
          <a:bodyPr>
            <a:normAutofit/>
          </a:bodyPr>
          <a:lstStyle/>
          <a:p>
            <a:pPr marL="0" indent="0">
              <a:buNone/>
            </a:pPr>
            <a:r>
              <a:rPr lang="en-US" b="1" i="1" dirty="0"/>
              <a:t>SECTION TWO: </a:t>
            </a:r>
            <a:r>
              <a:rPr lang="en-US" i="1" dirty="0"/>
              <a:t>Dealing with questions and concerns of the Corinthians (7:1--16:9)</a:t>
            </a:r>
            <a:endParaRPr lang="en-US" dirty="0"/>
          </a:p>
          <a:p>
            <a:pPr marL="0" indent="0">
              <a:buNone/>
            </a:pPr>
            <a:r>
              <a:rPr lang="en-US" b="1" dirty="0"/>
              <a:t>C. Their Concerns (7-9)</a:t>
            </a:r>
            <a:endParaRPr lang="en-US" dirty="0"/>
          </a:p>
          <a:p>
            <a:pPr marL="568325" lvl="1" indent="-222250"/>
            <a:r>
              <a:rPr lang="en-US" dirty="0"/>
              <a:t>Marriage problems &amp; issues for singles (7:1-16)</a:t>
            </a:r>
          </a:p>
          <a:p>
            <a:pPr marL="568325" lvl="1" indent="-222250"/>
            <a:r>
              <a:rPr lang="en-US" dirty="0"/>
              <a:t>Live as you are called (7:17-40)</a:t>
            </a:r>
          </a:p>
          <a:p>
            <a:pPr marL="568325" lvl="1" indent="-222250"/>
            <a:r>
              <a:rPr lang="en-US" dirty="0"/>
              <a:t>Things offered to idols (8:1-13)</a:t>
            </a:r>
          </a:p>
          <a:p>
            <a:pPr marL="568325" lvl="1" indent="-222250"/>
            <a:r>
              <a:rPr lang="en-US" dirty="0"/>
              <a:t>The rights and responsibilities of preachers (9:1-27)</a:t>
            </a:r>
          </a:p>
          <a:p>
            <a:pPr marL="0" indent="0">
              <a:buNone/>
            </a:pPr>
            <a:r>
              <a:rPr lang="en-US" b="1" dirty="0"/>
              <a:t>D. Common Concerns (10-11)</a:t>
            </a:r>
            <a:endParaRPr lang="en-US" dirty="0"/>
          </a:p>
          <a:p>
            <a:pPr marL="568325" lvl="1" indent="-222250"/>
            <a:r>
              <a:rPr lang="en-US" dirty="0"/>
              <a:t>Old Testament warnings about temptation (10:1-13)</a:t>
            </a:r>
          </a:p>
          <a:p>
            <a:pPr marL="568325" lvl="1" indent="-222250"/>
            <a:r>
              <a:rPr lang="en-US" dirty="0"/>
              <a:t>Flee idolatry (10:14-33)</a:t>
            </a:r>
          </a:p>
          <a:p>
            <a:pPr marL="568325" lvl="1" indent="-222250"/>
            <a:r>
              <a:rPr lang="en-US" dirty="0"/>
              <a:t>Respecting headship when praying or prophesying (11:1-16)</a:t>
            </a:r>
          </a:p>
          <a:p>
            <a:pPr marL="568325" lvl="1" indent="-222250"/>
            <a:r>
              <a:rPr lang="en-US" dirty="0"/>
              <a:t>The Lord’s Supper (11:17-34)</a:t>
            </a:r>
          </a:p>
        </p:txBody>
      </p:sp>
    </p:spTree>
    <p:extLst>
      <p:ext uri="{BB962C8B-B14F-4D97-AF65-F5344CB8AC3E}">
        <p14:creationId xmlns:p14="http://schemas.microsoft.com/office/powerpoint/2010/main" val="142050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628650" y="365126"/>
            <a:ext cx="7886700" cy="664777"/>
          </a:xfrm>
        </p:spPr>
        <p:txBody>
          <a:bodyPr>
            <a:normAutofit fontScale="90000"/>
          </a:bodyPr>
          <a:lstStyle/>
          <a:p>
            <a:pPr marL="0" marR="0">
              <a:lnSpc>
                <a:spcPct val="107000"/>
              </a:lnSpc>
              <a:spcBef>
                <a:spcPts val="0"/>
              </a:spcBef>
              <a:spcAft>
                <a:spcPts val="0"/>
              </a:spcAft>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628650" y="1212782"/>
            <a:ext cx="7886700" cy="5428649"/>
          </a:xfrm>
        </p:spPr>
        <p:txBody>
          <a:bodyPr>
            <a:normAutofit lnSpcReduction="10000"/>
          </a:bodyPr>
          <a:lstStyle/>
          <a:p>
            <a:pPr marL="0" indent="0">
              <a:buNone/>
            </a:pPr>
            <a:r>
              <a:rPr lang="en-US" b="1" i="1" dirty="0"/>
              <a:t>SECTION TWO: </a:t>
            </a:r>
            <a:r>
              <a:rPr lang="en-US" i="1" dirty="0"/>
              <a:t>Dealing with questions and concerns of the Corinthians (7:1--16:9)</a:t>
            </a:r>
            <a:endParaRPr lang="en-US" dirty="0"/>
          </a:p>
          <a:p>
            <a:pPr marL="0" indent="0">
              <a:buNone/>
            </a:pPr>
            <a:r>
              <a:rPr lang="en-US" b="1" dirty="0"/>
              <a:t>E. Spiritual Gifts (12-14)</a:t>
            </a:r>
            <a:endParaRPr lang="en-US" dirty="0"/>
          </a:p>
          <a:p>
            <a:pPr lvl="1"/>
            <a:r>
              <a:rPr lang="en-US" dirty="0"/>
              <a:t>Gifts of Spirit (12:1-31)</a:t>
            </a:r>
          </a:p>
          <a:p>
            <a:pPr lvl="1"/>
            <a:r>
              <a:rPr lang="en-US" dirty="0"/>
              <a:t>The superiority of love (13:1-13)</a:t>
            </a:r>
          </a:p>
          <a:p>
            <a:pPr lvl="1"/>
            <a:r>
              <a:rPr lang="en-US" dirty="0"/>
              <a:t>Keeping tongues in perspective (14:1-22)</a:t>
            </a:r>
          </a:p>
          <a:p>
            <a:pPr lvl="1"/>
            <a:r>
              <a:rPr lang="en-US" dirty="0"/>
              <a:t>Order and decorum in the assembly (14:23-40)</a:t>
            </a:r>
          </a:p>
          <a:p>
            <a:pPr marL="0" indent="0">
              <a:buNone/>
            </a:pPr>
            <a:r>
              <a:rPr lang="en-US" b="1" dirty="0"/>
              <a:t>F. The Gospel of the Resurrection (15)</a:t>
            </a:r>
            <a:endParaRPr lang="en-US" dirty="0"/>
          </a:p>
          <a:p>
            <a:pPr lvl="1"/>
            <a:r>
              <a:rPr lang="en-US" dirty="0"/>
              <a:t>The Gospel and the FACT of the resurrection (15:1-20)</a:t>
            </a:r>
          </a:p>
          <a:p>
            <a:pPr lvl="1"/>
            <a:r>
              <a:rPr lang="en-US" dirty="0"/>
              <a:t>The Character of Resurrection (15:21-58)</a:t>
            </a:r>
          </a:p>
          <a:p>
            <a:pPr marL="0" indent="0">
              <a:buNone/>
            </a:pPr>
            <a:r>
              <a:rPr lang="en-US" b="1" dirty="0"/>
              <a:t>G. Closing Words (16)</a:t>
            </a:r>
            <a:endParaRPr lang="en-US" dirty="0"/>
          </a:p>
          <a:p>
            <a:pPr lvl="1"/>
            <a:r>
              <a:rPr lang="en-US" dirty="0"/>
              <a:t>Concerning the collection and Paul’s </a:t>
            </a:r>
            <a:r>
              <a:rPr lang="en-US"/>
              <a:t>future plans              </a:t>
            </a:r>
            <a:r>
              <a:rPr lang="en-US" dirty="0"/>
              <a:t>(16:1-24)</a:t>
            </a:r>
          </a:p>
        </p:txBody>
      </p:sp>
    </p:spTree>
    <p:extLst>
      <p:ext uri="{BB962C8B-B14F-4D97-AF65-F5344CB8AC3E}">
        <p14:creationId xmlns:p14="http://schemas.microsoft.com/office/powerpoint/2010/main" val="92148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6"/>
            <a:ext cx="8291830" cy="1325563"/>
          </a:xfrm>
        </p:spPr>
        <p:txBody>
          <a:bodyPr>
            <a:normAutofit/>
          </a:bodyPr>
          <a:lstStyle/>
          <a:p>
            <a:r>
              <a:rPr lang="en-US" dirty="0">
                <a:latin typeface="Berlin Sans FB Demi" panose="020E0802020502020306" pitchFamily="34" charset="0"/>
              </a:rPr>
              <a:t>Marriage Problems &amp; Issues</a:t>
            </a:r>
            <a:br>
              <a:rPr lang="en-US" dirty="0">
                <a:latin typeface="Berlin Sans FB Demi" panose="020E0802020502020306" pitchFamily="34" charset="0"/>
              </a:rPr>
            </a:br>
            <a:r>
              <a:rPr lang="en-US" dirty="0">
                <a:latin typeface="Berlin Sans FB Demi" panose="020E0802020502020306" pitchFamily="34" charset="0"/>
              </a:rPr>
              <a:t>(7:1-16)</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294435" y="2524508"/>
            <a:ext cx="8666368" cy="4393465"/>
          </a:xfrm>
        </p:spPr>
        <p:txBody>
          <a:bodyPr>
            <a:normAutofit/>
          </a:bodyPr>
          <a:lstStyle/>
          <a:p>
            <a:pPr marL="288925" lvl="0" indent="-288925">
              <a:spcBef>
                <a:spcPts val="300"/>
              </a:spcBef>
            </a:pPr>
            <a:r>
              <a:rPr lang="en-US" sz="3200" dirty="0"/>
              <a:t>This chapter begins a new section of the epistle in which Paul deals with concerns the Corinthians sent to him in writing (7:1; 7:25; 8:1; 12:1; 16:1) </a:t>
            </a:r>
          </a:p>
          <a:p>
            <a:pPr marL="288925" lvl="0" indent="-288925">
              <a:spcBef>
                <a:spcPts val="300"/>
              </a:spcBef>
            </a:pPr>
            <a:r>
              <a:rPr lang="en-US" sz="3200" i="1" dirty="0">
                <a:effectLst>
                  <a:outerShdw blurRad="38100" dist="38100" dir="2700000" algn="tl">
                    <a:srgbClr val="000000">
                      <a:alpha val="43137"/>
                    </a:srgbClr>
                  </a:outerShdw>
                </a:effectLst>
              </a:rPr>
              <a:t>“It is good for a man not to touch a woman” (7:1)</a:t>
            </a:r>
          </a:p>
          <a:p>
            <a:pPr marL="625475" lvl="1" indent="-277813">
              <a:spcBef>
                <a:spcPts val="300"/>
              </a:spcBef>
            </a:pPr>
            <a:r>
              <a:rPr lang="en-US" sz="2800" i="1" dirty="0">
                <a:solidFill>
                  <a:srgbClr val="F0904E"/>
                </a:solidFill>
                <a:effectLst>
                  <a:outerShdw blurRad="38100" dist="38100" dir="2700000" algn="tl">
                    <a:srgbClr val="000000">
                      <a:alpha val="43137"/>
                    </a:srgbClr>
                  </a:outerShdw>
                </a:effectLst>
              </a:rPr>
              <a:t>Marriage is honorable!  It is not a “lesser good” than celibacy (Gen. 2:18-24; Heb. 13:4; Eph. 5:22-23)</a:t>
            </a:r>
          </a:p>
          <a:p>
            <a:pPr marL="625475" lvl="1" indent="-277813">
              <a:spcBef>
                <a:spcPts val="300"/>
              </a:spcBef>
            </a:pPr>
            <a:r>
              <a:rPr lang="en-US" sz="2800" i="1" dirty="0">
                <a:solidFill>
                  <a:srgbClr val="F0904E"/>
                </a:solidFill>
                <a:effectLst>
                  <a:outerShdw blurRad="38100" dist="38100" dir="2700000" algn="tl">
                    <a:srgbClr val="000000">
                      <a:alpha val="43137"/>
                    </a:srgbClr>
                  </a:outerShdw>
                </a:effectLst>
              </a:rPr>
              <a:t>Paul’s reasoning for making (or consenting to) the statement can be found in the context (7:6, 26, 32-33)</a:t>
            </a:r>
          </a:p>
        </p:txBody>
      </p:sp>
      <p:grpSp>
        <p:nvGrpSpPr>
          <p:cNvPr id="9" name="Group 8">
            <a:extLst>
              <a:ext uri="{FF2B5EF4-FFF2-40B4-BE49-F238E27FC236}">
                <a16:creationId xmlns:a16="http://schemas.microsoft.com/office/drawing/2014/main" id="{03297B73-175A-4328-AFBC-05502E627238}"/>
              </a:ext>
            </a:extLst>
          </p:cNvPr>
          <p:cNvGrpSpPr/>
          <p:nvPr/>
        </p:nvGrpSpPr>
        <p:grpSpPr>
          <a:xfrm>
            <a:off x="426085" y="1577608"/>
            <a:ext cx="8413980" cy="808037"/>
            <a:chOff x="-231505" y="-1447373"/>
            <a:chExt cx="8275159"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85283" y="-1447373"/>
              <a:ext cx="7971983"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231505" y="-1406315"/>
              <a:ext cx="8275159"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200" kern="1200" dirty="0">
                  <a:solidFill>
                    <a:schemeClr val="bg1"/>
                  </a:solidFill>
                  <a:effectLst>
                    <a:outerShdw blurRad="38100" dist="38100" dir="2700000" algn="tl">
                      <a:srgbClr val="000000">
                        <a:alpha val="43137"/>
                      </a:srgbClr>
                    </a:outerShdw>
                  </a:effectLst>
                </a:rPr>
                <a:t>Marital Relations: Sanctity &amp; Surrender </a:t>
              </a:r>
              <a:r>
                <a:rPr lang="en-US" sz="3200" dirty="0">
                  <a:solidFill>
                    <a:schemeClr val="bg1"/>
                  </a:solidFill>
                  <a:effectLst>
                    <a:outerShdw blurRad="38100" dist="38100" dir="2700000" algn="tl">
                      <a:srgbClr val="000000">
                        <a:alpha val="43137"/>
                      </a:srgbClr>
                    </a:outerShdw>
                  </a:effectLst>
                </a:rPr>
                <a:t>(7:1-7)</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5336482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6"/>
            <a:ext cx="8291830" cy="1325563"/>
          </a:xfrm>
        </p:spPr>
        <p:txBody>
          <a:bodyPr>
            <a:normAutofit/>
          </a:bodyPr>
          <a:lstStyle/>
          <a:p>
            <a:r>
              <a:rPr lang="en-US" dirty="0">
                <a:latin typeface="Berlin Sans FB Demi" panose="020E0802020502020306" pitchFamily="34" charset="0"/>
              </a:rPr>
              <a:t>Marriage Problems &amp; Issues</a:t>
            </a:r>
            <a:br>
              <a:rPr lang="en-US" dirty="0">
                <a:latin typeface="Berlin Sans FB Demi" panose="020E0802020502020306" pitchFamily="34" charset="0"/>
              </a:rPr>
            </a:br>
            <a:r>
              <a:rPr lang="en-US" dirty="0">
                <a:latin typeface="Berlin Sans FB Demi" panose="020E0802020502020306" pitchFamily="34" charset="0"/>
              </a:rPr>
              <a:t>(7:1-16)</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198782" y="2505592"/>
            <a:ext cx="8855766" cy="4412381"/>
          </a:xfrm>
        </p:spPr>
        <p:txBody>
          <a:bodyPr>
            <a:normAutofit fontScale="92500"/>
          </a:bodyPr>
          <a:lstStyle/>
          <a:p>
            <a:pPr marL="288925" lvl="0" indent="-288925">
              <a:spcBef>
                <a:spcPts val="300"/>
              </a:spcBef>
            </a:pPr>
            <a:r>
              <a:rPr lang="en-US" sz="3200" dirty="0"/>
              <a:t>Marriage is a defense against fornication </a:t>
            </a:r>
            <a:r>
              <a:rPr lang="en-US" sz="3000" dirty="0"/>
              <a:t>(7:2; 6:18-20)</a:t>
            </a:r>
            <a:endParaRPr lang="en-US" sz="3200" dirty="0"/>
          </a:p>
          <a:p>
            <a:pPr marL="509588" lvl="1" indent="-225425">
              <a:spcBef>
                <a:spcPts val="300"/>
              </a:spcBef>
            </a:pPr>
            <a:r>
              <a:rPr lang="en-US" sz="3000" i="1" dirty="0">
                <a:solidFill>
                  <a:srgbClr val="F0904E"/>
                </a:solidFill>
                <a:effectLst>
                  <a:outerShdw blurRad="38100" dist="38100" dir="2700000" algn="tl">
                    <a:srgbClr val="000000">
                      <a:alpha val="43137"/>
                    </a:srgbClr>
                  </a:outerShdw>
                </a:effectLst>
              </a:rPr>
              <a:t>Husbands and wives mutually surrender themselves (7:3-4)</a:t>
            </a:r>
          </a:p>
          <a:p>
            <a:pPr marL="509588" lvl="1" indent="-225425">
              <a:spcBef>
                <a:spcPts val="300"/>
              </a:spcBef>
            </a:pPr>
            <a:r>
              <a:rPr lang="en-US" sz="3000" i="1" dirty="0">
                <a:solidFill>
                  <a:srgbClr val="F0904E"/>
                </a:solidFill>
                <a:effectLst>
                  <a:outerShdw blurRad="38100" dist="38100" dir="2700000" algn="tl">
                    <a:srgbClr val="000000">
                      <a:alpha val="43137"/>
                    </a:srgbClr>
                  </a:outerShdw>
                </a:effectLst>
              </a:rPr>
              <a:t>Depriving one another is forbidden, unless there is mutual consent for the purpose of  prayer &amp; fasting (7:5)</a:t>
            </a:r>
          </a:p>
          <a:p>
            <a:pPr marL="793750" lvl="3" indent="-284163">
              <a:spcBef>
                <a:spcPts val="300"/>
              </a:spcBef>
            </a:pPr>
            <a:r>
              <a:rPr lang="en-US" sz="3000" i="1" dirty="0">
                <a:solidFill>
                  <a:schemeClr val="accent4">
                    <a:lumMod val="60000"/>
                    <a:lumOff val="40000"/>
                  </a:schemeClr>
                </a:solidFill>
                <a:effectLst>
                  <a:outerShdw blurRad="38100" dist="38100" dir="2700000" algn="tl">
                    <a:srgbClr val="000000">
                      <a:alpha val="43137"/>
                    </a:srgbClr>
                  </a:outerShdw>
                </a:effectLst>
              </a:rPr>
              <a:t>Yet even in this case, Paul is merely allowing a brief period of abstinence, not commanding it (7:6)</a:t>
            </a:r>
          </a:p>
          <a:p>
            <a:pPr marL="509588" lvl="1" indent="-225425">
              <a:spcBef>
                <a:spcPts val="300"/>
              </a:spcBef>
            </a:pPr>
            <a:r>
              <a:rPr lang="en-US" sz="3000" i="1" dirty="0">
                <a:solidFill>
                  <a:srgbClr val="F0904E"/>
                </a:solidFill>
                <a:effectLst>
                  <a:outerShdw blurRad="38100" dist="38100" dir="2700000" algn="tl">
                    <a:srgbClr val="000000">
                      <a:alpha val="43137"/>
                    </a:srgbClr>
                  </a:outerShdw>
                </a:effectLst>
              </a:rPr>
              <a:t>Paul wishes that all people had his “gift” to live celibate without excessive stress or temptation, but he recognizes that all do not (7:7; Matt. 19:11-12) </a:t>
            </a:r>
          </a:p>
        </p:txBody>
      </p:sp>
      <p:grpSp>
        <p:nvGrpSpPr>
          <p:cNvPr id="9" name="Group 8">
            <a:extLst>
              <a:ext uri="{FF2B5EF4-FFF2-40B4-BE49-F238E27FC236}">
                <a16:creationId xmlns:a16="http://schemas.microsoft.com/office/drawing/2014/main" id="{03297B73-175A-4328-AFBC-05502E627238}"/>
              </a:ext>
            </a:extLst>
          </p:cNvPr>
          <p:cNvGrpSpPr/>
          <p:nvPr/>
        </p:nvGrpSpPr>
        <p:grpSpPr>
          <a:xfrm>
            <a:off x="426085" y="1577608"/>
            <a:ext cx="8413980" cy="808037"/>
            <a:chOff x="-231505" y="-1447373"/>
            <a:chExt cx="8275159"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85283" y="-1447373"/>
              <a:ext cx="7971983"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231505" y="-1406315"/>
              <a:ext cx="8275159"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200" kern="1200" dirty="0">
                  <a:solidFill>
                    <a:schemeClr val="bg1"/>
                  </a:solidFill>
                  <a:effectLst>
                    <a:outerShdw blurRad="38100" dist="38100" dir="2700000" algn="tl">
                      <a:srgbClr val="000000">
                        <a:alpha val="43137"/>
                      </a:srgbClr>
                    </a:outerShdw>
                  </a:effectLst>
                </a:rPr>
                <a:t>Marital Relations: Sanctity &amp; Surrender </a:t>
              </a:r>
              <a:r>
                <a:rPr lang="en-US" sz="3200" dirty="0">
                  <a:solidFill>
                    <a:schemeClr val="bg1"/>
                  </a:solidFill>
                  <a:effectLst>
                    <a:outerShdw blurRad="38100" dist="38100" dir="2700000" algn="tl">
                      <a:srgbClr val="000000">
                        <a:alpha val="43137"/>
                      </a:srgbClr>
                    </a:outerShdw>
                  </a:effectLst>
                </a:rPr>
                <a:t>(7:1-7)</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512203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6"/>
            <a:ext cx="8291830" cy="1325563"/>
          </a:xfrm>
        </p:spPr>
        <p:txBody>
          <a:bodyPr>
            <a:normAutofit/>
          </a:bodyPr>
          <a:lstStyle/>
          <a:p>
            <a:r>
              <a:rPr lang="en-US" dirty="0">
                <a:latin typeface="Berlin Sans FB Demi" panose="020E0802020502020306" pitchFamily="34" charset="0"/>
              </a:rPr>
              <a:t>Marriage Problems &amp; Issues</a:t>
            </a:r>
            <a:br>
              <a:rPr lang="en-US" dirty="0">
                <a:latin typeface="Berlin Sans FB Demi" panose="020E0802020502020306" pitchFamily="34" charset="0"/>
              </a:rPr>
            </a:br>
            <a:r>
              <a:rPr lang="en-US" dirty="0">
                <a:latin typeface="Berlin Sans FB Demi" panose="020E0802020502020306" pitchFamily="34" charset="0"/>
              </a:rPr>
              <a:t>(7:1-16)</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432967" y="2505592"/>
            <a:ext cx="8366292" cy="4412381"/>
          </a:xfrm>
        </p:spPr>
        <p:txBody>
          <a:bodyPr>
            <a:normAutofit/>
          </a:bodyPr>
          <a:lstStyle/>
          <a:p>
            <a:pPr marL="288925" lvl="0" indent="-288925">
              <a:spcBef>
                <a:spcPts val="300"/>
              </a:spcBef>
            </a:pPr>
            <a:r>
              <a:rPr lang="en-US" sz="3200" dirty="0"/>
              <a:t>It is “good” for widows and the unmarried to remain unmarried (7:8)</a:t>
            </a:r>
          </a:p>
          <a:p>
            <a:pPr marL="746125" lvl="1" indent="-288925">
              <a:spcBef>
                <a:spcPts val="300"/>
              </a:spcBef>
            </a:pPr>
            <a:r>
              <a:rPr lang="en-US" sz="2600" i="1" dirty="0">
                <a:solidFill>
                  <a:srgbClr val="F0904E"/>
                </a:solidFill>
                <a:effectLst>
                  <a:outerShdw blurRad="38100" dist="38100" dir="2700000" algn="tl">
                    <a:srgbClr val="000000">
                      <a:alpha val="43137"/>
                    </a:srgbClr>
                  </a:outerShdw>
                </a:effectLst>
              </a:rPr>
              <a:t>Compare this to 1 Timothy 5:14</a:t>
            </a:r>
          </a:p>
          <a:p>
            <a:pPr marL="746125" lvl="1" indent="-288925">
              <a:spcBef>
                <a:spcPts val="300"/>
              </a:spcBef>
            </a:pPr>
            <a:r>
              <a:rPr lang="en-US" sz="2600" i="1" dirty="0">
                <a:solidFill>
                  <a:srgbClr val="F0904E"/>
                </a:solidFill>
                <a:effectLst>
                  <a:outerShdw blurRad="38100" dist="38100" dir="2700000" algn="tl">
                    <a:srgbClr val="000000">
                      <a:alpha val="43137"/>
                    </a:srgbClr>
                  </a:outerShdw>
                </a:effectLst>
              </a:rPr>
              <a:t>Why the difference?  Consider verses 8, 26, and 32-33.</a:t>
            </a:r>
          </a:p>
          <a:p>
            <a:pPr marL="746125" lvl="1" indent="-288925">
              <a:spcBef>
                <a:spcPts val="300"/>
              </a:spcBef>
            </a:pPr>
            <a:endParaRPr lang="en-US" sz="2600" i="1" dirty="0">
              <a:solidFill>
                <a:srgbClr val="F0904E"/>
              </a:solidFill>
              <a:effectLst>
                <a:outerShdw blurRad="38100" dist="38100" dir="2700000" algn="tl">
                  <a:srgbClr val="000000">
                    <a:alpha val="43137"/>
                  </a:srgbClr>
                </a:outerShdw>
              </a:effectLst>
            </a:endParaRPr>
          </a:p>
        </p:txBody>
      </p:sp>
      <p:grpSp>
        <p:nvGrpSpPr>
          <p:cNvPr id="9" name="Group 8">
            <a:extLst>
              <a:ext uri="{FF2B5EF4-FFF2-40B4-BE49-F238E27FC236}">
                <a16:creationId xmlns:a16="http://schemas.microsoft.com/office/drawing/2014/main" id="{03297B73-175A-4328-AFBC-05502E627238}"/>
              </a:ext>
            </a:extLst>
          </p:cNvPr>
          <p:cNvGrpSpPr/>
          <p:nvPr/>
        </p:nvGrpSpPr>
        <p:grpSpPr>
          <a:xfrm>
            <a:off x="119270" y="1631412"/>
            <a:ext cx="9014789" cy="785445"/>
            <a:chOff x="-384195" y="-1447373"/>
            <a:chExt cx="8589916"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85283" y="-1447373"/>
              <a:ext cx="7971983"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384195" y="-1401014"/>
              <a:ext cx="8589916"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200" dirty="0">
                  <a:solidFill>
                    <a:schemeClr val="bg1"/>
                  </a:solidFill>
                  <a:effectLst>
                    <a:outerShdw blurRad="38100" dist="38100" dir="2700000" algn="tl">
                      <a:srgbClr val="000000">
                        <a:alpha val="43137"/>
                      </a:srgbClr>
                    </a:outerShdw>
                  </a:effectLst>
                </a:rPr>
                <a:t>Instructions for the Widowed &amp; Unmarried (7:8-9)</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3572586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6"/>
            <a:ext cx="8291830" cy="1325563"/>
          </a:xfrm>
        </p:spPr>
        <p:txBody>
          <a:bodyPr>
            <a:normAutofit/>
          </a:bodyPr>
          <a:lstStyle/>
          <a:p>
            <a:r>
              <a:rPr lang="en-US" dirty="0">
                <a:latin typeface="Berlin Sans FB Demi" panose="020E0802020502020306" pitchFamily="34" charset="0"/>
              </a:rPr>
              <a:t>Marriage Problems &amp; Issues</a:t>
            </a:r>
            <a:br>
              <a:rPr lang="en-US" dirty="0">
                <a:latin typeface="Berlin Sans FB Demi" panose="020E0802020502020306" pitchFamily="34" charset="0"/>
              </a:rPr>
            </a:br>
            <a:r>
              <a:rPr lang="en-US" dirty="0">
                <a:latin typeface="Berlin Sans FB Demi" panose="020E0802020502020306" pitchFamily="34" charset="0"/>
              </a:rPr>
              <a:t>(7:1-16)</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432967" y="2594613"/>
            <a:ext cx="8366292" cy="4323360"/>
          </a:xfrm>
        </p:spPr>
        <p:txBody>
          <a:bodyPr>
            <a:normAutofit/>
          </a:bodyPr>
          <a:lstStyle/>
          <a:p>
            <a:pPr marL="288925" lvl="0" indent="-288925">
              <a:spcBef>
                <a:spcPts val="300"/>
              </a:spcBef>
            </a:pPr>
            <a:r>
              <a:rPr lang="en-US" sz="3200" dirty="0"/>
              <a:t>As Christ commanded, one who is married is not to leave or send away his or her spouse (7:10; Matthew 5:32; 19:6, 9)</a:t>
            </a:r>
          </a:p>
          <a:p>
            <a:pPr marL="568325" lvl="1" indent="-222250">
              <a:spcBef>
                <a:spcPts val="300"/>
              </a:spcBef>
            </a:pPr>
            <a:r>
              <a:rPr lang="en-US" sz="2800" i="1" dirty="0">
                <a:solidFill>
                  <a:srgbClr val="F0904E"/>
                </a:solidFill>
                <a:effectLst>
                  <a:outerShdw blurRad="38100" dist="38100" dir="2700000" algn="tl">
                    <a:srgbClr val="000000">
                      <a:alpha val="43137"/>
                    </a:srgbClr>
                  </a:outerShdw>
                </a:effectLst>
              </a:rPr>
              <a:t>If she departs she is to remain unmarried or be reconciled to her husband </a:t>
            </a:r>
          </a:p>
          <a:p>
            <a:pPr marL="568325" lvl="1" indent="-222250">
              <a:spcBef>
                <a:spcPts val="300"/>
              </a:spcBef>
            </a:pPr>
            <a:r>
              <a:rPr lang="en-US" sz="2800" i="1" dirty="0">
                <a:solidFill>
                  <a:srgbClr val="F0904E"/>
                </a:solidFill>
                <a:effectLst>
                  <a:outerShdw blurRad="38100" dist="38100" dir="2700000" algn="tl">
                    <a:srgbClr val="000000">
                      <a:alpha val="43137"/>
                    </a:srgbClr>
                  </a:outerShdw>
                </a:effectLst>
              </a:rPr>
              <a:t>This does not condone the separation that Paul just prohibited!! (cf.  Galatians 5:14-15; James 3:13-14)</a:t>
            </a:r>
          </a:p>
          <a:p>
            <a:pPr marL="746125" lvl="1" indent="-288925">
              <a:spcBef>
                <a:spcPts val="300"/>
              </a:spcBef>
            </a:pPr>
            <a:endParaRPr lang="en-US" sz="2800" dirty="0"/>
          </a:p>
          <a:p>
            <a:pPr marL="288925" lvl="0" indent="-288925">
              <a:spcBef>
                <a:spcPts val="300"/>
              </a:spcBef>
            </a:pPr>
            <a:endParaRPr lang="en-US" sz="2600" i="1" dirty="0">
              <a:solidFill>
                <a:srgbClr val="F0904E"/>
              </a:solidFill>
              <a:effectLst>
                <a:outerShdw blurRad="38100" dist="38100" dir="2700000" algn="tl">
                  <a:srgbClr val="000000">
                    <a:alpha val="43137"/>
                  </a:srgbClr>
                </a:outerShdw>
              </a:effectLst>
            </a:endParaRPr>
          </a:p>
          <a:p>
            <a:pPr marL="746125" lvl="1" indent="-288925">
              <a:spcBef>
                <a:spcPts val="300"/>
              </a:spcBef>
            </a:pPr>
            <a:endParaRPr lang="en-US" sz="2600" i="1" dirty="0">
              <a:solidFill>
                <a:srgbClr val="F0904E"/>
              </a:solidFill>
              <a:effectLst>
                <a:outerShdw blurRad="38100" dist="38100" dir="2700000" algn="tl">
                  <a:srgbClr val="000000">
                    <a:alpha val="43137"/>
                  </a:srgbClr>
                </a:outerShdw>
              </a:effectLst>
            </a:endParaRPr>
          </a:p>
        </p:txBody>
      </p:sp>
      <p:grpSp>
        <p:nvGrpSpPr>
          <p:cNvPr id="9" name="Group 8">
            <a:extLst>
              <a:ext uri="{FF2B5EF4-FFF2-40B4-BE49-F238E27FC236}">
                <a16:creationId xmlns:a16="http://schemas.microsoft.com/office/drawing/2014/main" id="{03297B73-175A-4328-AFBC-05502E627238}"/>
              </a:ext>
            </a:extLst>
          </p:cNvPr>
          <p:cNvGrpSpPr/>
          <p:nvPr/>
        </p:nvGrpSpPr>
        <p:grpSpPr>
          <a:xfrm>
            <a:off x="119270" y="1631412"/>
            <a:ext cx="9014789" cy="785445"/>
            <a:chOff x="-384195" y="-1447373"/>
            <a:chExt cx="8589916"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85283" y="-1447373"/>
              <a:ext cx="7971983"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384195" y="-1401014"/>
              <a:ext cx="8589916"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200" dirty="0">
                  <a:solidFill>
                    <a:schemeClr val="bg1"/>
                  </a:solidFill>
                  <a:effectLst>
                    <a:outerShdw blurRad="38100" dist="38100" dir="2700000" algn="tl">
                      <a:srgbClr val="000000">
                        <a:alpha val="43137"/>
                      </a:srgbClr>
                    </a:outerShdw>
                  </a:effectLst>
                </a:rPr>
                <a:t>Instructions for the Married (7:10-16)</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024130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6"/>
            <a:ext cx="8291830" cy="1325563"/>
          </a:xfrm>
        </p:spPr>
        <p:txBody>
          <a:bodyPr>
            <a:normAutofit/>
          </a:bodyPr>
          <a:lstStyle/>
          <a:p>
            <a:r>
              <a:rPr lang="en-US" dirty="0">
                <a:latin typeface="Berlin Sans FB Demi" panose="020E0802020502020306" pitchFamily="34" charset="0"/>
              </a:rPr>
              <a:t>Marriage Problems &amp; Issues</a:t>
            </a:r>
            <a:br>
              <a:rPr lang="en-US" dirty="0">
                <a:latin typeface="Berlin Sans FB Demi" panose="020E0802020502020306" pitchFamily="34" charset="0"/>
              </a:rPr>
            </a:br>
            <a:r>
              <a:rPr lang="en-US" dirty="0">
                <a:latin typeface="Berlin Sans FB Demi" panose="020E0802020502020306" pitchFamily="34" charset="0"/>
              </a:rPr>
              <a:t>(7:1-16)</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432967" y="2505592"/>
            <a:ext cx="8366292" cy="4412381"/>
          </a:xfrm>
        </p:spPr>
        <p:txBody>
          <a:bodyPr>
            <a:normAutofit/>
          </a:bodyPr>
          <a:lstStyle/>
          <a:p>
            <a:pPr marL="288925" lvl="0" indent="-288925">
              <a:spcBef>
                <a:spcPts val="300"/>
              </a:spcBef>
            </a:pPr>
            <a:r>
              <a:rPr lang="en-US" sz="3200" dirty="0"/>
              <a:t>Paul addresses a situation that Christ did not     -- a believer who is married to an unbeliever </a:t>
            </a:r>
          </a:p>
          <a:p>
            <a:pPr marL="517525" lvl="1" indent="-233363">
              <a:spcBef>
                <a:spcPts val="300"/>
              </a:spcBef>
            </a:pPr>
            <a:r>
              <a:rPr lang="en-US" sz="2800" i="1" dirty="0">
                <a:solidFill>
                  <a:srgbClr val="F0904E"/>
                </a:solidFill>
                <a:effectLst>
                  <a:outerShdw blurRad="38100" dist="38100" dir="2700000" algn="tl">
                    <a:srgbClr val="000000">
                      <a:alpha val="43137"/>
                    </a:srgbClr>
                  </a:outerShdw>
                </a:effectLst>
              </a:rPr>
              <a:t>The believer is not to end the relationship if the unbeliever is willing to dwell together (7:12-14)</a:t>
            </a:r>
          </a:p>
          <a:p>
            <a:pPr marL="803275" lvl="2" indent="-285750">
              <a:spcBef>
                <a:spcPts val="300"/>
              </a:spcBef>
            </a:pPr>
            <a:r>
              <a:rPr lang="en-US" sz="2800" i="1" dirty="0">
                <a:solidFill>
                  <a:srgbClr val="FFCC00"/>
                </a:solidFill>
                <a:effectLst>
                  <a:outerShdw blurRad="38100" dist="38100" dir="2700000" algn="tl">
                    <a:srgbClr val="000000">
                      <a:alpha val="43137"/>
                    </a:srgbClr>
                  </a:outerShdw>
                </a:effectLst>
              </a:rPr>
              <a:t>In a marriage between a believer and an unbeliever, both partners were joined by God in “holy matrimony.”  With respect to the marriage, both are “holy” participants (cf. Hebrews 13:4).  </a:t>
            </a:r>
          </a:p>
          <a:p>
            <a:pPr marL="803275" lvl="2" indent="-285750">
              <a:spcBef>
                <a:spcPts val="300"/>
              </a:spcBef>
            </a:pPr>
            <a:r>
              <a:rPr lang="en-US" sz="2800" i="1" dirty="0">
                <a:solidFill>
                  <a:srgbClr val="FFCC00"/>
                </a:solidFill>
                <a:effectLst>
                  <a:outerShdw blurRad="38100" dist="38100" dir="2700000" algn="tl">
                    <a:srgbClr val="000000">
                      <a:alpha val="43137"/>
                    </a:srgbClr>
                  </a:outerShdw>
                </a:effectLst>
              </a:rPr>
              <a:t>If this were not the case the children would be considered “unholy” (illegitimate?)  </a:t>
            </a:r>
          </a:p>
          <a:p>
            <a:pPr marL="288925" lvl="0" indent="-288925">
              <a:spcBef>
                <a:spcPts val="300"/>
              </a:spcBef>
            </a:pPr>
            <a:endParaRPr lang="en-US" sz="3200" dirty="0"/>
          </a:p>
          <a:p>
            <a:pPr marL="746125" lvl="1" indent="-288925">
              <a:spcBef>
                <a:spcPts val="300"/>
              </a:spcBef>
            </a:pPr>
            <a:endParaRPr lang="en-US" sz="2800" dirty="0"/>
          </a:p>
          <a:p>
            <a:pPr marL="288925" lvl="0" indent="-288925">
              <a:spcBef>
                <a:spcPts val="300"/>
              </a:spcBef>
            </a:pPr>
            <a:endParaRPr lang="en-US" sz="2600" i="1" dirty="0">
              <a:solidFill>
                <a:srgbClr val="F0904E"/>
              </a:solidFill>
              <a:effectLst>
                <a:outerShdw blurRad="38100" dist="38100" dir="2700000" algn="tl">
                  <a:srgbClr val="000000">
                    <a:alpha val="43137"/>
                  </a:srgbClr>
                </a:outerShdw>
              </a:effectLst>
            </a:endParaRPr>
          </a:p>
          <a:p>
            <a:pPr marL="746125" lvl="1" indent="-288925">
              <a:spcBef>
                <a:spcPts val="300"/>
              </a:spcBef>
            </a:pPr>
            <a:endParaRPr lang="en-US" sz="2600" i="1" dirty="0">
              <a:solidFill>
                <a:srgbClr val="F0904E"/>
              </a:solidFill>
              <a:effectLst>
                <a:outerShdw blurRad="38100" dist="38100" dir="2700000" algn="tl">
                  <a:srgbClr val="000000">
                    <a:alpha val="43137"/>
                  </a:srgbClr>
                </a:outerShdw>
              </a:effectLst>
            </a:endParaRPr>
          </a:p>
        </p:txBody>
      </p:sp>
      <p:grpSp>
        <p:nvGrpSpPr>
          <p:cNvPr id="9" name="Group 8">
            <a:extLst>
              <a:ext uri="{FF2B5EF4-FFF2-40B4-BE49-F238E27FC236}">
                <a16:creationId xmlns:a16="http://schemas.microsoft.com/office/drawing/2014/main" id="{03297B73-175A-4328-AFBC-05502E627238}"/>
              </a:ext>
            </a:extLst>
          </p:cNvPr>
          <p:cNvGrpSpPr/>
          <p:nvPr/>
        </p:nvGrpSpPr>
        <p:grpSpPr>
          <a:xfrm>
            <a:off x="119270" y="1631412"/>
            <a:ext cx="9014789" cy="785445"/>
            <a:chOff x="-384195" y="-1447373"/>
            <a:chExt cx="8589916"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85283" y="-1447373"/>
              <a:ext cx="7971983"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384195" y="-1401014"/>
              <a:ext cx="8589916"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200" dirty="0">
                  <a:solidFill>
                    <a:schemeClr val="bg1"/>
                  </a:solidFill>
                  <a:effectLst>
                    <a:outerShdw blurRad="38100" dist="38100" dir="2700000" algn="tl">
                      <a:srgbClr val="000000">
                        <a:alpha val="43137"/>
                      </a:srgbClr>
                    </a:outerShdw>
                  </a:effectLst>
                </a:rPr>
                <a:t>Instructions for the Married (7:10-16)</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6131541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4382</TotalTime>
  <Words>800</Words>
  <Application>Microsoft Office PowerPoint</Application>
  <PresentationFormat>On-screen Show (4:3)</PresentationFormat>
  <Paragraphs>97</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 Light</vt:lpstr>
      <vt:lpstr>Calibri</vt:lpstr>
      <vt:lpstr>Arial</vt:lpstr>
      <vt:lpstr>Berlin Sans FB Demi</vt:lpstr>
      <vt:lpstr>Times New Roman</vt:lpstr>
      <vt:lpstr>Algerian</vt:lpstr>
      <vt:lpstr>Office Theme</vt:lpstr>
      <vt:lpstr>The Epistle of First Corinthians</vt:lpstr>
      <vt:lpstr>Outline of 1 Corinthians</vt:lpstr>
      <vt:lpstr>Outline of 1 Corinthians</vt:lpstr>
      <vt:lpstr>Outline of 1 Corinthians</vt:lpstr>
      <vt:lpstr>Marriage Problems &amp; Issues (7:1-16)</vt:lpstr>
      <vt:lpstr>Marriage Problems &amp; Issues (7:1-16)</vt:lpstr>
      <vt:lpstr>Marriage Problems &amp; Issues (7:1-16)</vt:lpstr>
      <vt:lpstr>Marriage Problems &amp; Issues (7:1-16)</vt:lpstr>
      <vt:lpstr>Marriage Problems &amp; Issues (7:1-16)</vt:lpstr>
      <vt:lpstr>Marriage Problems &amp; Issues (7:1-16)</vt:lpstr>
      <vt:lpstr>Lesson Schedule for our study of First  Corinthians   Eastside Auditorium Fall Quarter 2017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Eastside Enlightener</cp:lastModifiedBy>
  <cp:revision>388</cp:revision>
  <cp:lastPrinted>2017-05-05T15:22:48Z</cp:lastPrinted>
  <dcterms:created xsi:type="dcterms:W3CDTF">2017-02-28T16:48:13Z</dcterms:created>
  <dcterms:modified xsi:type="dcterms:W3CDTF">2017-10-06T21:36:59Z</dcterms:modified>
</cp:coreProperties>
</file>