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Lst>
  <p:sldIdLst>
    <p:sldId id="256" r:id="rId2"/>
    <p:sldId id="267" r:id="rId3"/>
    <p:sldId id="268" r:id="rId4"/>
    <p:sldId id="263" r:id="rId5"/>
    <p:sldId id="264" r:id="rId6"/>
    <p:sldId id="270" r:id="rId7"/>
    <p:sldId id="265" r:id="rId8"/>
    <p:sldId id="259" r:id="rId9"/>
    <p:sldId id="260" r:id="rId10"/>
    <p:sldId id="262" r:id="rId11"/>
    <p:sldId id="261" r:id="rId12"/>
    <p:sldId id="269" r:id="rId13"/>
  </p:sldIdLst>
  <p:sldSz cx="9144000" cy="6858000" type="screen4x3"/>
  <p:notesSz cx="7023100" cy="9309100"/>
  <p:embeddedFontLst>
    <p:embeddedFont>
      <p:font typeface="Calibri" panose="020F0502020204030204" pitchFamily="34" charset="0"/>
      <p:regular r:id="rId14"/>
      <p:bold r:id="rId15"/>
      <p:italic r:id="rId16"/>
      <p:boldItalic r:id="rId17"/>
    </p:embeddedFont>
    <p:embeddedFont>
      <p:font typeface="Calibri Light" panose="020F0302020204030204" pitchFamily="34" charset="0"/>
      <p:regular r:id="rId18"/>
      <p:italic r:id="rId19"/>
    </p:embeddedFont>
    <p:embeddedFont>
      <p:font typeface="Felix Titling" panose="04060505060202020A04" pitchFamily="82" charset="0"/>
      <p:regular r:id="rId20"/>
    </p:embeddedFont>
    <p:embeddedFont>
      <p:font typeface="Footlight MT Light" panose="0204060206030A020304" pitchFamily="18" charset="0"/>
      <p:regular r:id="rId2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1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90" d="100"/>
          <a:sy n="90" d="100"/>
        </p:scale>
        <p:origin x="119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363D49B-A7F6-41A4-A458-A2968993628F}" type="datetimeFigureOut">
              <a:rPr lang="en-US" smtClean="0"/>
              <a:t>6/3/2018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EF071B-DD8D-449E-805E-97BF32811B50}" type="slidenum">
              <a:rPr lang="en-US" smtClean="0"/>
              <a:t>‹#›</a:t>
            </a:fld>
            <a:endParaRPr lang="en-US"/>
          </a:p>
        </p:txBody>
      </p:sp>
    </p:spTree>
    <p:extLst>
      <p:ext uri="{BB962C8B-B14F-4D97-AF65-F5344CB8AC3E}">
        <p14:creationId xmlns:p14="http://schemas.microsoft.com/office/powerpoint/2010/main" val="3733354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63D49B-A7F6-41A4-A458-A2968993628F}" type="datetimeFigureOut">
              <a:rPr lang="en-US" smtClean="0"/>
              <a:t>6/3/2018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EF071B-DD8D-449E-805E-97BF32811B50}" type="slidenum">
              <a:rPr lang="en-US" smtClean="0"/>
              <a:t>‹#›</a:t>
            </a:fld>
            <a:endParaRPr lang="en-US"/>
          </a:p>
        </p:txBody>
      </p:sp>
    </p:spTree>
    <p:extLst>
      <p:ext uri="{BB962C8B-B14F-4D97-AF65-F5344CB8AC3E}">
        <p14:creationId xmlns:p14="http://schemas.microsoft.com/office/powerpoint/2010/main" val="849717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63D49B-A7F6-41A4-A458-A2968993628F}" type="datetimeFigureOut">
              <a:rPr lang="en-US" smtClean="0"/>
              <a:t>6/3/2018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EF071B-DD8D-449E-805E-97BF32811B50}" type="slidenum">
              <a:rPr lang="en-US" smtClean="0"/>
              <a:t>‹#›</a:t>
            </a:fld>
            <a:endParaRPr lang="en-US"/>
          </a:p>
        </p:txBody>
      </p:sp>
    </p:spTree>
    <p:extLst>
      <p:ext uri="{BB962C8B-B14F-4D97-AF65-F5344CB8AC3E}">
        <p14:creationId xmlns:p14="http://schemas.microsoft.com/office/powerpoint/2010/main" val="4184527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63D49B-A7F6-41A4-A458-A2968993628F}" type="datetimeFigureOut">
              <a:rPr lang="en-US" smtClean="0"/>
              <a:t>6/3/2018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EF071B-DD8D-449E-805E-97BF32811B50}" type="slidenum">
              <a:rPr lang="en-US" smtClean="0"/>
              <a:t>‹#›</a:t>
            </a:fld>
            <a:endParaRPr lang="en-US"/>
          </a:p>
        </p:txBody>
      </p:sp>
    </p:spTree>
    <p:extLst>
      <p:ext uri="{BB962C8B-B14F-4D97-AF65-F5344CB8AC3E}">
        <p14:creationId xmlns:p14="http://schemas.microsoft.com/office/powerpoint/2010/main" val="437495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63D49B-A7F6-41A4-A458-A2968993628F}" type="datetimeFigureOut">
              <a:rPr lang="en-US" smtClean="0"/>
              <a:t>6/3/2018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EF071B-DD8D-449E-805E-97BF32811B50}" type="slidenum">
              <a:rPr lang="en-US" smtClean="0"/>
              <a:t>‹#›</a:t>
            </a:fld>
            <a:endParaRPr lang="en-US"/>
          </a:p>
        </p:txBody>
      </p:sp>
    </p:spTree>
    <p:extLst>
      <p:ext uri="{BB962C8B-B14F-4D97-AF65-F5344CB8AC3E}">
        <p14:creationId xmlns:p14="http://schemas.microsoft.com/office/powerpoint/2010/main" val="986996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363D49B-A7F6-41A4-A458-A2968993628F}" type="datetimeFigureOut">
              <a:rPr lang="en-US" smtClean="0"/>
              <a:t>6/3/2018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EF071B-DD8D-449E-805E-97BF32811B50}" type="slidenum">
              <a:rPr lang="en-US" smtClean="0"/>
              <a:t>‹#›</a:t>
            </a:fld>
            <a:endParaRPr lang="en-US"/>
          </a:p>
        </p:txBody>
      </p:sp>
    </p:spTree>
    <p:extLst>
      <p:ext uri="{BB962C8B-B14F-4D97-AF65-F5344CB8AC3E}">
        <p14:creationId xmlns:p14="http://schemas.microsoft.com/office/powerpoint/2010/main" val="3693518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363D49B-A7F6-41A4-A458-A2968993628F}" type="datetimeFigureOut">
              <a:rPr lang="en-US" smtClean="0"/>
              <a:t>6/3/2018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EF071B-DD8D-449E-805E-97BF32811B50}" type="slidenum">
              <a:rPr lang="en-US" smtClean="0"/>
              <a:t>‹#›</a:t>
            </a:fld>
            <a:endParaRPr lang="en-US"/>
          </a:p>
        </p:txBody>
      </p:sp>
    </p:spTree>
    <p:extLst>
      <p:ext uri="{BB962C8B-B14F-4D97-AF65-F5344CB8AC3E}">
        <p14:creationId xmlns:p14="http://schemas.microsoft.com/office/powerpoint/2010/main" val="1949851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363D49B-A7F6-41A4-A458-A2968993628F}" type="datetimeFigureOut">
              <a:rPr lang="en-US" smtClean="0"/>
              <a:t>6/3/2018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EF071B-DD8D-449E-805E-97BF32811B50}" type="slidenum">
              <a:rPr lang="en-US" smtClean="0"/>
              <a:t>‹#›</a:t>
            </a:fld>
            <a:endParaRPr lang="en-US"/>
          </a:p>
        </p:txBody>
      </p:sp>
    </p:spTree>
    <p:extLst>
      <p:ext uri="{BB962C8B-B14F-4D97-AF65-F5344CB8AC3E}">
        <p14:creationId xmlns:p14="http://schemas.microsoft.com/office/powerpoint/2010/main" val="3954023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63D49B-A7F6-41A4-A458-A2968993628F}" type="datetimeFigureOut">
              <a:rPr lang="en-US" smtClean="0"/>
              <a:t>6/3/2018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EF071B-DD8D-449E-805E-97BF32811B50}" type="slidenum">
              <a:rPr lang="en-US" smtClean="0"/>
              <a:t>‹#›</a:t>
            </a:fld>
            <a:endParaRPr lang="en-US"/>
          </a:p>
        </p:txBody>
      </p:sp>
    </p:spTree>
    <p:extLst>
      <p:ext uri="{BB962C8B-B14F-4D97-AF65-F5344CB8AC3E}">
        <p14:creationId xmlns:p14="http://schemas.microsoft.com/office/powerpoint/2010/main" val="3093460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363D49B-A7F6-41A4-A458-A2968993628F}" type="datetimeFigureOut">
              <a:rPr lang="en-US" smtClean="0"/>
              <a:t>6/3/2018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EF071B-DD8D-449E-805E-97BF32811B50}" type="slidenum">
              <a:rPr lang="en-US" smtClean="0"/>
              <a:t>‹#›</a:t>
            </a:fld>
            <a:endParaRPr lang="en-US"/>
          </a:p>
        </p:txBody>
      </p:sp>
    </p:spTree>
    <p:extLst>
      <p:ext uri="{BB962C8B-B14F-4D97-AF65-F5344CB8AC3E}">
        <p14:creationId xmlns:p14="http://schemas.microsoft.com/office/powerpoint/2010/main" val="1791353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363D49B-A7F6-41A4-A458-A2968993628F}" type="datetimeFigureOut">
              <a:rPr lang="en-US" smtClean="0"/>
              <a:t>6/3/2018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EF071B-DD8D-449E-805E-97BF32811B50}" type="slidenum">
              <a:rPr lang="en-US" smtClean="0"/>
              <a:t>‹#›</a:t>
            </a:fld>
            <a:endParaRPr lang="en-US"/>
          </a:p>
        </p:txBody>
      </p:sp>
    </p:spTree>
    <p:extLst>
      <p:ext uri="{BB962C8B-B14F-4D97-AF65-F5344CB8AC3E}">
        <p14:creationId xmlns:p14="http://schemas.microsoft.com/office/powerpoint/2010/main" val="2113141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63D49B-A7F6-41A4-A458-A2968993628F}" type="datetimeFigureOut">
              <a:rPr lang="en-US" smtClean="0"/>
              <a:t>6/3/2018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EF071B-DD8D-449E-805E-97BF32811B50}" type="slidenum">
              <a:rPr lang="en-US" smtClean="0"/>
              <a:t>‹#›</a:t>
            </a:fld>
            <a:endParaRPr lang="en-US"/>
          </a:p>
        </p:txBody>
      </p:sp>
    </p:spTree>
    <p:extLst>
      <p:ext uri="{BB962C8B-B14F-4D97-AF65-F5344CB8AC3E}">
        <p14:creationId xmlns:p14="http://schemas.microsoft.com/office/powerpoint/2010/main" val="42738344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a:extLst>
              <a:ext uri="{FF2B5EF4-FFF2-40B4-BE49-F238E27FC236}">
                <a16:creationId xmlns:a16="http://schemas.microsoft.com/office/drawing/2014/main" id="{04C9AE3A-788B-4374-84AD-8C467BDBC91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9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9D6B49C8-7E2E-4503-8106-9E78F3C627D9}"/>
              </a:ext>
            </a:extLst>
          </p:cNvPr>
          <p:cNvSpPr>
            <a:spLocks noGrp="1"/>
          </p:cNvSpPr>
          <p:nvPr>
            <p:ph type="subTitle" idx="1"/>
          </p:nvPr>
        </p:nvSpPr>
        <p:spPr>
          <a:xfrm>
            <a:off x="1136651" y="5034014"/>
            <a:ext cx="6858000" cy="1251285"/>
          </a:xfrm>
        </p:spPr>
        <p:txBody>
          <a:bodyPr anchor="ctr">
            <a:normAutofit/>
          </a:bodyPr>
          <a:lstStyle/>
          <a:p>
            <a:r>
              <a:rPr lang="en-US" sz="4000" i="1" dirty="0">
                <a:solidFill>
                  <a:srgbClr val="261300"/>
                </a:solidFill>
                <a:latin typeface="Footlight MT Light" panose="0204060206030A020304" pitchFamily="18" charset="0"/>
              </a:rPr>
              <a:t>Introduction to Jeremiah</a:t>
            </a:r>
          </a:p>
        </p:txBody>
      </p:sp>
    </p:spTree>
    <p:extLst>
      <p:ext uri="{BB962C8B-B14F-4D97-AF65-F5344CB8AC3E}">
        <p14:creationId xmlns:p14="http://schemas.microsoft.com/office/powerpoint/2010/main" val="1991564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4C6E4-CF19-487F-A3A2-15E8E4D883AF}"/>
              </a:ext>
            </a:extLst>
          </p:cNvPr>
          <p:cNvSpPr>
            <a:spLocks noGrp="1"/>
          </p:cNvSpPr>
          <p:nvPr>
            <p:ph type="title"/>
          </p:nvPr>
        </p:nvSpPr>
        <p:spPr>
          <a:xfrm>
            <a:off x="628650" y="169333"/>
            <a:ext cx="7886700" cy="993774"/>
          </a:xfrm>
        </p:spPr>
        <p:txBody>
          <a:bodyPr/>
          <a:lstStyle/>
          <a:p>
            <a:pPr algn="ctr"/>
            <a:r>
              <a:rPr lang="en-US" b="1" dirty="0">
                <a:latin typeface="Felix Titling" panose="04060505060202020A04" pitchFamily="82" charset="0"/>
              </a:rPr>
              <a:t>Overview of Jeremiah</a:t>
            </a:r>
          </a:p>
        </p:txBody>
      </p:sp>
      <p:sp>
        <p:nvSpPr>
          <p:cNvPr id="3" name="Content Placeholder 2">
            <a:extLst>
              <a:ext uri="{FF2B5EF4-FFF2-40B4-BE49-F238E27FC236}">
                <a16:creationId xmlns:a16="http://schemas.microsoft.com/office/drawing/2014/main" id="{2ACDC6A8-07C5-44F2-AF76-1E9804425497}"/>
              </a:ext>
            </a:extLst>
          </p:cNvPr>
          <p:cNvSpPr>
            <a:spLocks noGrp="1"/>
          </p:cNvSpPr>
          <p:nvPr>
            <p:ph idx="1"/>
          </p:nvPr>
        </p:nvSpPr>
        <p:spPr>
          <a:xfrm>
            <a:off x="203200" y="1163107"/>
            <a:ext cx="8750300" cy="5525560"/>
          </a:xfrm>
        </p:spPr>
        <p:txBody>
          <a:bodyPr>
            <a:normAutofit lnSpcReduction="10000"/>
          </a:bodyPr>
          <a:lstStyle/>
          <a:p>
            <a:r>
              <a:rPr lang="en-US" sz="3600" b="1" dirty="0"/>
              <a:t>Denunciation:</a:t>
            </a:r>
            <a:r>
              <a:rPr lang="en-US" sz="3600" dirty="0"/>
              <a:t> God had revealed Himself &amp; His will to His people, but they forsook Him and walked in their own ways; sin must be punished (6:9-13; 21:7; 25:11)</a:t>
            </a:r>
          </a:p>
          <a:p>
            <a:r>
              <a:rPr lang="en-US" sz="3600" b="1" dirty="0"/>
              <a:t>Invitation:</a:t>
            </a:r>
            <a:r>
              <a:rPr lang="en-US" sz="3600" dirty="0"/>
              <a:t> Repentance brings a blessing; the people were called to mend their ways     (7:3; 18:7-10) </a:t>
            </a:r>
          </a:p>
          <a:p>
            <a:r>
              <a:rPr lang="en-US" sz="3600" b="1" dirty="0"/>
              <a:t>Consolation</a:t>
            </a:r>
            <a:r>
              <a:rPr lang="en-US" sz="3600" dirty="0"/>
              <a:t> Glory will follow the doom; Judah will be restored; glimpses of the coming Messiah (30-33</a:t>
            </a:r>
            <a:r>
              <a:rPr lang="en-US" sz="3200" dirty="0"/>
              <a:t>) </a:t>
            </a:r>
          </a:p>
          <a:p>
            <a:pPr marL="0" indent="0" algn="r">
              <a:buNone/>
            </a:pPr>
            <a:r>
              <a:rPr lang="en-US" sz="2400" i="1" dirty="0"/>
              <a:t>-- Hoyt </a:t>
            </a:r>
            <a:r>
              <a:rPr lang="en-US" sz="2400" i="1" dirty="0" err="1"/>
              <a:t>Houchen</a:t>
            </a:r>
            <a:r>
              <a:rPr lang="en-US" sz="2400" i="1" dirty="0"/>
              <a:t>, What Is In The Book?</a:t>
            </a:r>
            <a:endParaRPr lang="en-US" sz="2000" i="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3569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4C6E4-CF19-487F-A3A2-15E8E4D883AF}"/>
              </a:ext>
            </a:extLst>
          </p:cNvPr>
          <p:cNvSpPr>
            <a:spLocks noGrp="1"/>
          </p:cNvSpPr>
          <p:nvPr>
            <p:ph type="title"/>
          </p:nvPr>
        </p:nvSpPr>
        <p:spPr>
          <a:xfrm>
            <a:off x="228600" y="568329"/>
            <a:ext cx="8750300" cy="727072"/>
          </a:xfrm>
        </p:spPr>
        <p:txBody>
          <a:bodyPr/>
          <a:lstStyle/>
          <a:p>
            <a:pPr algn="ctr"/>
            <a:r>
              <a:rPr lang="en-US" b="1" dirty="0">
                <a:latin typeface="Felix Titling" panose="04060505060202020A04" pitchFamily="82" charset="0"/>
              </a:rPr>
              <a:t>Key verses in Jeremiah</a:t>
            </a:r>
          </a:p>
        </p:txBody>
      </p:sp>
      <p:sp>
        <p:nvSpPr>
          <p:cNvPr id="3" name="Content Placeholder 2">
            <a:extLst>
              <a:ext uri="{FF2B5EF4-FFF2-40B4-BE49-F238E27FC236}">
                <a16:creationId xmlns:a16="http://schemas.microsoft.com/office/drawing/2014/main" id="{2ACDC6A8-07C5-44F2-AF76-1E9804425497}"/>
              </a:ext>
            </a:extLst>
          </p:cNvPr>
          <p:cNvSpPr>
            <a:spLocks noGrp="1"/>
          </p:cNvSpPr>
          <p:nvPr>
            <p:ph idx="1"/>
          </p:nvPr>
        </p:nvSpPr>
        <p:spPr>
          <a:xfrm>
            <a:off x="165100" y="1447800"/>
            <a:ext cx="8813800" cy="5410200"/>
          </a:xfrm>
        </p:spPr>
        <p:txBody>
          <a:bodyPr>
            <a:normAutofit/>
          </a:bodyPr>
          <a:lstStyle/>
          <a:p>
            <a:r>
              <a:rPr lang="en-US" sz="3600" b="1" dirty="0"/>
              <a:t>Jeremiah 10:23</a:t>
            </a:r>
            <a:r>
              <a:rPr lang="en-US" sz="3600" dirty="0"/>
              <a:t>  O LORD, I know the way of man is not in himself; It is not in man who walks to direct his own steps.</a:t>
            </a:r>
          </a:p>
          <a:p>
            <a:r>
              <a:rPr lang="en-US" sz="3600" b="1" dirty="0"/>
              <a:t>Jeremiah 20:4  … </a:t>
            </a:r>
            <a:r>
              <a:rPr lang="en-US" sz="3600" dirty="0"/>
              <a:t>I will give all Judah into the hand of the king of Babylon, and he shall carry them captive to Babylon and slay them with the sword. </a:t>
            </a:r>
          </a:p>
        </p:txBody>
      </p:sp>
    </p:spTree>
    <p:extLst>
      <p:ext uri="{BB962C8B-B14F-4D97-AF65-F5344CB8AC3E}">
        <p14:creationId xmlns:p14="http://schemas.microsoft.com/office/powerpoint/2010/main" val="139206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4C6E4-CF19-487F-A3A2-15E8E4D883AF}"/>
              </a:ext>
            </a:extLst>
          </p:cNvPr>
          <p:cNvSpPr>
            <a:spLocks noGrp="1"/>
          </p:cNvSpPr>
          <p:nvPr>
            <p:ph type="title"/>
          </p:nvPr>
        </p:nvSpPr>
        <p:spPr>
          <a:xfrm>
            <a:off x="228600" y="212729"/>
            <a:ext cx="8750300" cy="727072"/>
          </a:xfrm>
        </p:spPr>
        <p:txBody>
          <a:bodyPr/>
          <a:lstStyle/>
          <a:p>
            <a:pPr algn="ctr"/>
            <a:r>
              <a:rPr lang="en-US" b="1" dirty="0">
                <a:latin typeface="Felix Titling" panose="04060505060202020A04" pitchFamily="82" charset="0"/>
              </a:rPr>
              <a:t>Key verses in Jeremiah</a:t>
            </a:r>
          </a:p>
        </p:txBody>
      </p:sp>
      <p:sp>
        <p:nvSpPr>
          <p:cNvPr id="3" name="Content Placeholder 2">
            <a:extLst>
              <a:ext uri="{FF2B5EF4-FFF2-40B4-BE49-F238E27FC236}">
                <a16:creationId xmlns:a16="http://schemas.microsoft.com/office/drawing/2014/main" id="{2ACDC6A8-07C5-44F2-AF76-1E9804425497}"/>
              </a:ext>
            </a:extLst>
          </p:cNvPr>
          <p:cNvSpPr>
            <a:spLocks noGrp="1"/>
          </p:cNvSpPr>
          <p:nvPr>
            <p:ph idx="1"/>
          </p:nvPr>
        </p:nvSpPr>
        <p:spPr>
          <a:xfrm>
            <a:off x="165100" y="1079500"/>
            <a:ext cx="8978900" cy="5778500"/>
          </a:xfrm>
        </p:spPr>
        <p:txBody>
          <a:bodyPr>
            <a:noAutofit/>
          </a:bodyPr>
          <a:lstStyle/>
          <a:p>
            <a:pPr marL="0" indent="0">
              <a:buNone/>
            </a:pPr>
            <a:r>
              <a:rPr lang="en-US" sz="3200" b="1" dirty="0"/>
              <a:t>Jeremiah 29:10-11</a:t>
            </a:r>
            <a:r>
              <a:rPr lang="en-US" sz="3200" dirty="0"/>
              <a:t>, “This is what the LORD says: ‘When seventy years are completed for Babylon, I will come to you and fulfill my gracious promise to bring you back to this place. For I know the plans I have for you,’ declares the LORD, ‘plans to prosper you and not to harm you, plans to give you hope and a future.’”</a:t>
            </a:r>
          </a:p>
          <a:p>
            <a:pPr marL="0" indent="0">
              <a:buNone/>
            </a:pPr>
            <a:r>
              <a:rPr lang="en-US" sz="3200" b="1" dirty="0"/>
              <a:t>Jeremiah 52:12-13</a:t>
            </a:r>
            <a:r>
              <a:rPr lang="en-US" sz="3200" dirty="0"/>
              <a:t>, </a:t>
            </a:r>
            <a:r>
              <a:rPr lang="en-US" dirty="0"/>
              <a:t>“On the tenth day of the fifth month, in the nineteenth year of Nebuchadnezzar king of Babylon, </a:t>
            </a:r>
            <a:r>
              <a:rPr lang="en-US" dirty="0" err="1"/>
              <a:t>Nebuzaradan</a:t>
            </a:r>
            <a:r>
              <a:rPr lang="en-US" dirty="0"/>
              <a:t> commander of the imperial guard, who served the king of Babylon, came to Jerusalem. He set fire to the temple of the LORD, the royal palace and all the houses of Jerusalem. Every important building he burned down.”</a:t>
            </a:r>
            <a:endParaRPr lang="en-US" sz="3200" dirty="0"/>
          </a:p>
        </p:txBody>
      </p:sp>
    </p:spTree>
    <p:extLst>
      <p:ext uri="{BB962C8B-B14F-4D97-AF65-F5344CB8AC3E}">
        <p14:creationId xmlns:p14="http://schemas.microsoft.com/office/powerpoint/2010/main" val="284411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4C6E4-CF19-487F-A3A2-15E8E4D883AF}"/>
              </a:ext>
            </a:extLst>
          </p:cNvPr>
          <p:cNvSpPr>
            <a:spLocks noGrp="1"/>
          </p:cNvSpPr>
          <p:nvPr>
            <p:ph type="title"/>
          </p:nvPr>
        </p:nvSpPr>
        <p:spPr>
          <a:xfrm>
            <a:off x="304799" y="29106"/>
            <a:ext cx="8923867" cy="1325563"/>
          </a:xfrm>
        </p:spPr>
        <p:txBody>
          <a:bodyPr/>
          <a:lstStyle/>
          <a:p>
            <a:r>
              <a:rPr lang="en-US" b="1" dirty="0">
                <a:latin typeface="Felix Titling" panose="04060505060202020A04" pitchFamily="82" charset="0"/>
              </a:rPr>
              <a:t>Overview of Jeremiah</a:t>
            </a:r>
          </a:p>
        </p:txBody>
      </p:sp>
      <p:sp>
        <p:nvSpPr>
          <p:cNvPr id="3" name="Content Placeholder 2">
            <a:extLst>
              <a:ext uri="{FF2B5EF4-FFF2-40B4-BE49-F238E27FC236}">
                <a16:creationId xmlns:a16="http://schemas.microsoft.com/office/drawing/2014/main" id="{2ACDC6A8-07C5-44F2-AF76-1E9804425497}"/>
              </a:ext>
            </a:extLst>
          </p:cNvPr>
          <p:cNvSpPr>
            <a:spLocks noGrp="1"/>
          </p:cNvSpPr>
          <p:nvPr>
            <p:ph idx="1"/>
          </p:nvPr>
        </p:nvSpPr>
        <p:spPr>
          <a:xfrm>
            <a:off x="304799" y="1117600"/>
            <a:ext cx="8597901" cy="5725086"/>
          </a:xfrm>
        </p:spPr>
        <p:txBody>
          <a:bodyPr>
            <a:normAutofit fontScale="92500" lnSpcReduction="10000"/>
          </a:bodyPr>
          <a:lstStyle/>
          <a:p>
            <a:r>
              <a:rPr lang="en-US" sz="3900" dirty="0"/>
              <a:t>The book of Jeremiah is both </a:t>
            </a:r>
            <a:r>
              <a:rPr lang="en-US" sz="3900" b="1" i="1" dirty="0"/>
              <a:t>Prophecy</a:t>
            </a:r>
            <a:r>
              <a:rPr lang="en-US" sz="3900" dirty="0"/>
              <a:t> and </a:t>
            </a:r>
            <a:r>
              <a:rPr lang="en-US" sz="3900" b="1" i="1" dirty="0"/>
              <a:t>Narrative History</a:t>
            </a:r>
            <a:r>
              <a:rPr lang="en-US" sz="3900" dirty="0"/>
              <a:t>, although not completely in chronological order</a:t>
            </a:r>
            <a:r>
              <a:rPr lang="en-US" sz="3000" dirty="0"/>
              <a:t>. </a:t>
            </a:r>
          </a:p>
          <a:p>
            <a:pPr marL="457200" lvl="1" indent="-220663"/>
            <a:r>
              <a:rPr lang="en-US" sz="3200" dirty="0">
                <a:solidFill>
                  <a:srgbClr val="C00000"/>
                </a:solidFill>
                <a:effectLst>
                  <a:outerShdw blurRad="38100" dist="38100" dir="2700000" algn="tl">
                    <a:srgbClr val="000000">
                      <a:alpha val="43137"/>
                    </a:srgbClr>
                  </a:outerShdw>
                </a:effectLst>
              </a:rPr>
              <a:t>The prophet Jeremiah wrote it sometime during and/or just after 625-586 B.C. </a:t>
            </a:r>
          </a:p>
          <a:p>
            <a:pPr marL="457200" lvl="1" indent="-220663"/>
            <a:r>
              <a:rPr lang="en-US" sz="3200" dirty="0">
                <a:solidFill>
                  <a:srgbClr val="C00000"/>
                </a:solidFill>
                <a:effectLst>
                  <a:outerShdw blurRad="38100" dist="38100" dir="2700000" algn="tl">
                    <a:srgbClr val="000000">
                      <a:alpha val="43137"/>
                    </a:srgbClr>
                  </a:outerShdw>
                </a:effectLst>
              </a:rPr>
              <a:t>Chapters 1-20 are associated with King Josiah’s reign (641-610 BC)</a:t>
            </a:r>
          </a:p>
          <a:p>
            <a:pPr marL="457200" lvl="1" indent="-220663"/>
            <a:r>
              <a:rPr lang="en-US" sz="3200" dirty="0">
                <a:solidFill>
                  <a:srgbClr val="C00000"/>
                </a:solidFill>
                <a:effectLst>
                  <a:outerShdw blurRad="38100" dist="38100" dir="2700000" algn="tl">
                    <a:srgbClr val="000000">
                      <a:alpha val="43137"/>
                    </a:srgbClr>
                  </a:outerShdw>
                </a:effectLst>
              </a:rPr>
              <a:t>Chapters 21-39 contain events in the reigns of Jehoiakim &amp; Zedekiah (609-586 BC)</a:t>
            </a:r>
          </a:p>
          <a:p>
            <a:pPr marL="457200" lvl="1" indent="-220663"/>
            <a:r>
              <a:rPr lang="en-US" sz="3200" dirty="0">
                <a:solidFill>
                  <a:srgbClr val="C00000"/>
                </a:solidFill>
                <a:effectLst>
                  <a:outerShdw blurRad="38100" dist="38100" dir="2700000" algn="tl">
                    <a:srgbClr val="000000">
                      <a:alpha val="43137"/>
                    </a:srgbClr>
                  </a:outerShdw>
                </a:effectLst>
              </a:rPr>
              <a:t>Chapters 40-52 describe the circumstances of the Jews who remain after Babylon’s conquest, and prophecies about God’s dealings with surrounding nations.</a:t>
            </a:r>
          </a:p>
          <a:p>
            <a:endParaRPr lang="en-US" dirty="0"/>
          </a:p>
        </p:txBody>
      </p:sp>
    </p:spTree>
    <p:extLst>
      <p:ext uri="{BB962C8B-B14F-4D97-AF65-F5344CB8AC3E}">
        <p14:creationId xmlns:p14="http://schemas.microsoft.com/office/powerpoint/2010/main" val="1405737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4C6E4-CF19-487F-A3A2-15E8E4D883AF}"/>
              </a:ext>
            </a:extLst>
          </p:cNvPr>
          <p:cNvSpPr>
            <a:spLocks noGrp="1"/>
          </p:cNvSpPr>
          <p:nvPr>
            <p:ph type="title"/>
          </p:nvPr>
        </p:nvSpPr>
        <p:spPr>
          <a:xfrm>
            <a:off x="381000" y="29106"/>
            <a:ext cx="8847666" cy="1325563"/>
          </a:xfrm>
        </p:spPr>
        <p:txBody>
          <a:bodyPr/>
          <a:lstStyle/>
          <a:p>
            <a:r>
              <a:rPr lang="en-US" b="1" dirty="0">
                <a:latin typeface="Felix Titling" panose="04060505060202020A04" pitchFamily="82" charset="0"/>
              </a:rPr>
              <a:t>Overview of Jeremiah</a:t>
            </a:r>
          </a:p>
        </p:txBody>
      </p:sp>
      <p:sp>
        <p:nvSpPr>
          <p:cNvPr id="3" name="Content Placeholder 2">
            <a:extLst>
              <a:ext uri="{FF2B5EF4-FFF2-40B4-BE49-F238E27FC236}">
                <a16:creationId xmlns:a16="http://schemas.microsoft.com/office/drawing/2014/main" id="{2ACDC6A8-07C5-44F2-AF76-1E9804425497}"/>
              </a:ext>
            </a:extLst>
          </p:cNvPr>
          <p:cNvSpPr>
            <a:spLocks noGrp="1"/>
          </p:cNvSpPr>
          <p:nvPr>
            <p:ph idx="1"/>
          </p:nvPr>
        </p:nvSpPr>
        <p:spPr>
          <a:xfrm>
            <a:off x="304799" y="1117600"/>
            <a:ext cx="8458201" cy="5725086"/>
          </a:xfrm>
        </p:spPr>
        <p:txBody>
          <a:bodyPr>
            <a:normAutofit lnSpcReduction="10000"/>
          </a:bodyPr>
          <a:lstStyle/>
          <a:p>
            <a:r>
              <a:rPr lang="en-US" sz="3500" dirty="0"/>
              <a:t>The purpose of Jeremiah’s message was to warn of the destruction that Judah was about to face and to urge the Jews to return and submit to God</a:t>
            </a:r>
            <a:r>
              <a:rPr lang="en-US" sz="3000" dirty="0"/>
              <a:t>. </a:t>
            </a:r>
          </a:p>
          <a:p>
            <a:pPr marL="457200" lvl="1" indent="-220663"/>
            <a:r>
              <a:rPr lang="en-US" sz="3200" dirty="0">
                <a:solidFill>
                  <a:srgbClr val="C00000"/>
                </a:solidFill>
                <a:effectLst>
                  <a:outerShdw blurRad="38100" dist="38100" dir="2700000" algn="tl">
                    <a:srgbClr val="000000">
                      <a:alpha val="43137"/>
                    </a:srgbClr>
                  </a:outerShdw>
                </a:effectLst>
              </a:rPr>
              <a:t>Jeremiah was a priest whom God calls to be His prophet. </a:t>
            </a:r>
          </a:p>
          <a:p>
            <a:pPr marL="457200" lvl="1" indent="-220663"/>
            <a:r>
              <a:rPr lang="en-US" sz="3200" dirty="0">
                <a:solidFill>
                  <a:srgbClr val="C00000"/>
                </a:solidFill>
                <a:effectLst>
                  <a:outerShdw blurRad="38100" dist="38100" dir="2700000" algn="tl">
                    <a:srgbClr val="000000">
                      <a:alpha val="43137"/>
                    </a:srgbClr>
                  </a:outerShdw>
                </a:effectLst>
              </a:rPr>
              <a:t>Jeremiah identifies the sins of the Jews and their treachery; he calls them to realize the serious consequences of their sinful ways. </a:t>
            </a:r>
          </a:p>
          <a:p>
            <a:pPr marL="457200" lvl="1" indent="-220663"/>
            <a:r>
              <a:rPr lang="en-US" sz="3200" dirty="0">
                <a:solidFill>
                  <a:srgbClr val="C00000"/>
                </a:solidFill>
                <a:effectLst>
                  <a:outerShdw blurRad="38100" dist="38100" dir="2700000" algn="tl">
                    <a:srgbClr val="000000">
                      <a:alpha val="43137"/>
                    </a:srgbClr>
                  </a:outerShdw>
                </a:effectLst>
              </a:rPr>
              <a:t>His message put him in an unfavorable light in the eyes of the people.</a:t>
            </a:r>
          </a:p>
          <a:p>
            <a:pPr marL="457200" lvl="1" indent="-220663"/>
            <a:r>
              <a:rPr lang="en-US" sz="3200" dirty="0">
                <a:solidFill>
                  <a:srgbClr val="C00000"/>
                </a:solidFill>
                <a:effectLst>
                  <a:outerShdw blurRad="38100" dist="38100" dir="2700000" algn="tl">
                    <a:srgbClr val="000000">
                      <a:alpha val="43137"/>
                    </a:srgbClr>
                  </a:outerShdw>
                </a:effectLst>
              </a:rPr>
              <a:t>His desire for justice and love for his nation make him weep!</a:t>
            </a:r>
          </a:p>
          <a:p>
            <a:endParaRPr lang="en-US" dirty="0"/>
          </a:p>
        </p:txBody>
      </p:sp>
    </p:spTree>
    <p:extLst>
      <p:ext uri="{BB962C8B-B14F-4D97-AF65-F5344CB8AC3E}">
        <p14:creationId xmlns:p14="http://schemas.microsoft.com/office/powerpoint/2010/main" val="134950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3" name="Picture 2" descr="Image result for jeremiah bible map">
            <a:extLst>
              <a:ext uri="{FF2B5EF4-FFF2-40B4-BE49-F238E27FC236}">
                <a16:creationId xmlns:a16="http://schemas.microsoft.com/office/drawing/2014/main" id="{6320FBAE-A651-4CA7-8D31-E2BAF71528A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7240" y="74284"/>
            <a:ext cx="7495619" cy="66821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79E4B3B-6471-4C75-A6DA-4319797B95CF}"/>
              </a:ext>
            </a:extLst>
          </p:cNvPr>
          <p:cNvSpPr>
            <a:spLocks noGrp="1"/>
          </p:cNvSpPr>
          <p:nvPr>
            <p:ph type="title"/>
          </p:nvPr>
        </p:nvSpPr>
        <p:spPr>
          <a:xfrm>
            <a:off x="101141" y="1054100"/>
            <a:ext cx="3822700" cy="1397000"/>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fontScale="90000"/>
          </a:bodyPr>
          <a:lstStyle/>
          <a:p>
            <a:pPr algn="ctr"/>
            <a:r>
              <a:rPr lang="en-US" sz="3200" dirty="0">
                <a:solidFill>
                  <a:schemeClr val="bg1"/>
                </a:solidFill>
              </a:rPr>
              <a:t>Kings who reigned in the days of Jeremiah</a:t>
            </a:r>
          </a:p>
        </p:txBody>
      </p:sp>
    </p:spTree>
    <p:extLst>
      <p:ext uri="{BB962C8B-B14F-4D97-AF65-F5344CB8AC3E}">
        <p14:creationId xmlns:p14="http://schemas.microsoft.com/office/powerpoint/2010/main" val="2818393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2B6FE-C519-419E-BA46-3C08F8F9DF18}"/>
              </a:ext>
            </a:extLst>
          </p:cNvPr>
          <p:cNvSpPr>
            <a:spLocks noGrp="1"/>
          </p:cNvSpPr>
          <p:nvPr>
            <p:ph type="title"/>
          </p:nvPr>
        </p:nvSpPr>
        <p:spPr>
          <a:xfrm>
            <a:off x="253821" y="1435034"/>
            <a:ext cx="3283039" cy="3987932"/>
          </a:xfrm>
        </p:spPr>
        <p:txBody>
          <a:bodyPr>
            <a:normAutofit/>
          </a:bodyPr>
          <a:lstStyle/>
          <a:p>
            <a:r>
              <a:rPr lang="en-US" sz="7200" b="1" dirty="0">
                <a:latin typeface="Felix Titling" panose="04060505060202020A04" pitchFamily="82" charset="0"/>
              </a:rPr>
              <a:t>Judah</a:t>
            </a:r>
            <a:r>
              <a:rPr lang="en-US" b="1" dirty="0">
                <a:latin typeface="Felix Titling" panose="04060505060202020A04" pitchFamily="82" charset="0"/>
              </a:rPr>
              <a:t> after   the Fall of Israel</a:t>
            </a:r>
          </a:p>
        </p:txBody>
      </p:sp>
      <p:pic>
        <p:nvPicPr>
          <p:cNvPr id="4" name="Picture 3">
            <a:extLst>
              <a:ext uri="{FF2B5EF4-FFF2-40B4-BE49-F238E27FC236}">
                <a16:creationId xmlns:a16="http://schemas.microsoft.com/office/drawing/2014/main" id="{45B10C79-208F-42F3-8D33-E6142A8B0B76}"/>
              </a:ext>
            </a:extLst>
          </p:cNvPr>
          <p:cNvPicPr>
            <a:picLocks noChangeAspect="1"/>
          </p:cNvPicPr>
          <p:nvPr/>
        </p:nvPicPr>
        <p:blipFill>
          <a:blip r:embed="rId2"/>
          <a:stretch>
            <a:fillRect/>
          </a:stretch>
        </p:blipFill>
        <p:spPr>
          <a:xfrm>
            <a:off x="3421488" y="-3170312"/>
            <a:ext cx="7246513" cy="10028312"/>
          </a:xfrm>
          <a:prstGeom prst="rect">
            <a:avLst/>
          </a:prstGeom>
        </p:spPr>
      </p:pic>
    </p:spTree>
    <p:extLst>
      <p:ext uri="{BB962C8B-B14F-4D97-AF65-F5344CB8AC3E}">
        <p14:creationId xmlns:p14="http://schemas.microsoft.com/office/powerpoint/2010/main" val="1705564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9698D7-89EE-4B6E-9A7F-7D3D86A139D2}"/>
              </a:ext>
            </a:extLst>
          </p:cNvPr>
          <p:cNvSpPr>
            <a:spLocks noGrp="1"/>
          </p:cNvSpPr>
          <p:nvPr>
            <p:ph idx="1"/>
          </p:nvPr>
        </p:nvSpPr>
        <p:spPr>
          <a:xfrm>
            <a:off x="125128" y="141005"/>
            <a:ext cx="5707782" cy="4351338"/>
          </a:xfrm>
        </p:spPr>
        <p:txBody>
          <a:bodyPr>
            <a:normAutofit/>
          </a:bodyPr>
          <a:lstStyle/>
          <a:p>
            <a:pPr>
              <a:spcBef>
                <a:spcPts val="300"/>
              </a:spcBef>
            </a:pPr>
            <a:r>
              <a:rPr lang="en-US" sz="2400" dirty="0"/>
              <a:t>In 701 B.C. Assyria besieged Jerusalem and destroyed the fortified cities of Judah (e.g. Lachish).  </a:t>
            </a:r>
          </a:p>
          <a:p>
            <a:pPr>
              <a:spcBef>
                <a:spcPts val="300"/>
              </a:spcBef>
            </a:pPr>
            <a:r>
              <a:rPr lang="en-US" sz="2400" dirty="0"/>
              <a:t>The Assyrian King Sennacherib shut up Hezekiah “like a bird in a cage” and took tribute from him, but did not enter Jerusalem (2 Kings 18:23—19:37).</a:t>
            </a:r>
          </a:p>
          <a:p>
            <a:pPr>
              <a:spcBef>
                <a:spcPts val="300"/>
              </a:spcBef>
            </a:pPr>
            <a:r>
              <a:rPr lang="en-US" sz="2400" dirty="0"/>
              <a:t>Judah regained some strength, and Assyria was conquered by Babylon in 612 B.C.</a:t>
            </a:r>
          </a:p>
        </p:txBody>
      </p:sp>
      <p:pic>
        <p:nvPicPr>
          <p:cNvPr id="1026" name="Picture 2" descr="https://lh3.googleusercontent.com/VRSvLBIEGqMjpM6FIuz55JgzoaQBo53hiob49iiwW0dKq7101HF0GoGmcwHGEKY1mh8UWTIZKznysFl0svP2T0z2x8xuQlhgZtFOZWRl9ygsh1_lh65f9Dt8PDW9jParfDKwLPqBfrQhgu2-F2b-vAG-hViQ5z1R53bMCn3YJndV_h-bUK29XfwlSKLxBNeashoTAm4Zp9wGH0ewBm8ffWEjwNP5nuBwYlYBz-DqgLbDl79rbIiq01UyN1jaXQPfRGllEffXmpFgoMO6cWnqlLy1GSLUAM6PIGe1lNwFICsBlBPqdGGO1lM2FY8DTOQqyqRhyX-Eu2G6FWHay5Qj7eU9SPuNEy-xJkQoe5GXhpHSWs4TJ0Uj1vo_E5xA8obpANwqhhw_UoXm9NSMWOIhb1Tk8b6FIYJ8xz1qatUXGkWYzf3eOwbgMmW_ANTx2cb7LPNBdU5FJZ3fyZfysWtQYjvOeYsWTCM5XthPGExmYW8_b4Ni1UkOLFB6fdrt2U998iMjTEAd2XdK9ccbr3q1i-9EXblxXYja-SSrCsmrkeiL04sOTa9riOv2e6gfi8cK_5cOeuO0wJcyLkWbo2Zl1LEwzsHPqGu3cipsfW9C=w1280-h865-no">
            <a:extLst>
              <a:ext uri="{FF2B5EF4-FFF2-40B4-BE49-F238E27FC236}">
                <a16:creationId xmlns:a16="http://schemas.microsoft.com/office/drawing/2014/main" id="{E22B7DAF-6201-43C5-993D-C84F9CE676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338" y="3408734"/>
            <a:ext cx="4767054" cy="3221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865A7A9-FDAD-49AE-ACA4-971C063C9095}"/>
              </a:ext>
            </a:extLst>
          </p:cNvPr>
          <p:cNvPicPr>
            <a:picLocks noChangeAspect="1"/>
          </p:cNvPicPr>
          <p:nvPr/>
        </p:nvPicPr>
        <p:blipFill>
          <a:blip r:embed="rId3"/>
          <a:stretch>
            <a:fillRect/>
          </a:stretch>
        </p:blipFill>
        <p:spPr>
          <a:xfrm>
            <a:off x="5976377" y="374666"/>
            <a:ext cx="2556752" cy="45481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84346A09-7B28-4EF8-8852-1BF11F87298C}"/>
              </a:ext>
            </a:extLst>
          </p:cNvPr>
          <p:cNvSpPr txBox="1"/>
          <p:nvPr/>
        </p:nvSpPr>
        <p:spPr>
          <a:xfrm>
            <a:off x="5688286" y="5120640"/>
            <a:ext cx="3455714" cy="1631216"/>
          </a:xfrm>
          <a:prstGeom prst="rect">
            <a:avLst/>
          </a:prstGeom>
          <a:noFill/>
        </p:spPr>
        <p:txBody>
          <a:bodyPr wrap="square" rtlCol="0">
            <a:spAutoFit/>
          </a:bodyPr>
          <a:lstStyle/>
          <a:p>
            <a:r>
              <a:rPr lang="en-US" sz="2000" dirty="0"/>
              <a:t>ABOVE: Sennacherib’s annals describe his conquest of Judah.</a:t>
            </a:r>
          </a:p>
          <a:p>
            <a:r>
              <a:rPr lang="en-US" sz="2000" dirty="0"/>
              <a:t>LEFT: Women and children being taken from Lachish into captivity by the Assyrians</a:t>
            </a:r>
            <a:r>
              <a:rPr lang="en-US" dirty="0"/>
              <a:t>.</a:t>
            </a:r>
          </a:p>
        </p:txBody>
      </p:sp>
    </p:spTree>
    <p:extLst>
      <p:ext uri="{BB962C8B-B14F-4D97-AF65-F5344CB8AC3E}">
        <p14:creationId xmlns:p14="http://schemas.microsoft.com/office/powerpoint/2010/main" val="3065342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81" name="Picture 2" descr="Image result for jeremiah prophet timeline">
            <a:extLst>
              <a:ext uri="{FF2B5EF4-FFF2-40B4-BE49-F238E27FC236}">
                <a16:creationId xmlns:a16="http://schemas.microsoft.com/office/drawing/2014/main" id="{45EF16E6-7BCE-4D0D-B665-1609A5C810C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2" b="7281"/>
          <a:stretch/>
        </p:blipFill>
        <p:spPr bwMode="auto">
          <a:xfrm>
            <a:off x="190500" y="196850"/>
            <a:ext cx="8762999" cy="646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14703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a:extLst>
              <a:ext uri="{FF2B5EF4-FFF2-40B4-BE49-F238E27FC236}">
                <a16:creationId xmlns:a16="http://schemas.microsoft.com/office/drawing/2014/main" id="{F8055C57-E648-4DA6-AA13-AF32FC30C5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268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FD4C6E4-CF19-487F-A3A2-15E8E4D883AF}"/>
              </a:ext>
            </a:extLst>
          </p:cNvPr>
          <p:cNvSpPr>
            <a:spLocks noGrp="1"/>
          </p:cNvSpPr>
          <p:nvPr>
            <p:ph type="title"/>
          </p:nvPr>
        </p:nvSpPr>
        <p:spPr>
          <a:xfrm>
            <a:off x="628650" y="365127"/>
            <a:ext cx="7886700" cy="765174"/>
          </a:xfrm>
        </p:spPr>
        <p:txBody>
          <a:bodyPr/>
          <a:lstStyle/>
          <a:p>
            <a:pPr algn="ctr"/>
            <a:r>
              <a:rPr lang="en-US" b="1" dirty="0">
                <a:latin typeface="Felix Titling" panose="04060505060202020A04" pitchFamily="82" charset="0"/>
              </a:rPr>
              <a:t>Overview of Jeremiah</a:t>
            </a:r>
          </a:p>
        </p:txBody>
      </p:sp>
      <p:sp>
        <p:nvSpPr>
          <p:cNvPr id="3" name="Content Placeholder 2">
            <a:extLst>
              <a:ext uri="{FF2B5EF4-FFF2-40B4-BE49-F238E27FC236}">
                <a16:creationId xmlns:a16="http://schemas.microsoft.com/office/drawing/2014/main" id="{2ACDC6A8-07C5-44F2-AF76-1E9804425497}"/>
              </a:ext>
            </a:extLst>
          </p:cNvPr>
          <p:cNvSpPr>
            <a:spLocks noGrp="1"/>
          </p:cNvSpPr>
          <p:nvPr>
            <p:ph idx="1"/>
          </p:nvPr>
        </p:nvSpPr>
        <p:spPr>
          <a:xfrm>
            <a:off x="215900" y="1130301"/>
            <a:ext cx="8775700" cy="5712385"/>
          </a:xfrm>
        </p:spPr>
        <p:txBody>
          <a:bodyPr>
            <a:noAutofit/>
          </a:bodyPr>
          <a:lstStyle/>
          <a:p>
            <a:r>
              <a:rPr lang="en-US" sz="3600" b="1" dirty="0"/>
              <a:t>In chapters 1-10</a:t>
            </a:r>
            <a:r>
              <a:rPr lang="en-US" sz="3600" dirty="0"/>
              <a:t>, God calls Jeremiah and proclaims, “I have put My words in your mouth” (1:9). Jeremiah condemns Judah for their sins and attacks their faithlessness.</a:t>
            </a:r>
          </a:p>
          <a:p>
            <a:r>
              <a:rPr lang="en-US" sz="3600" b="1" dirty="0"/>
              <a:t>In chapters 11-28, </a:t>
            </a:r>
            <a:r>
              <a:rPr lang="en-US" sz="3600" dirty="0"/>
              <a:t>Jeremiah warns of the destruction to be poured out on Judah. </a:t>
            </a:r>
          </a:p>
          <a:p>
            <a:pPr marL="406400" lvl="1"/>
            <a:r>
              <a:rPr lang="en-US" sz="3200" dirty="0">
                <a:solidFill>
                  <a:srgbClr val="C00000"/>
                </a:solidFill>
                <a:effectLst>
                  <a:outerShdw blurRad="38100" dist="38100" dir="2700000" algn="tl">
                    <a:srgbClr val="000000">
                      <a:alpha val="43137"/>
                    </a:srgbClr>
                  </a:outerShdw>
                </a:effectLst>
              </a:rPr>
              <a:t>He writes of God’s impending wrath. </a:t>
            </a:r>
          </a:p>
          <a:p>
            <a:pPr marL="406400" lvl="1"/>
            <a:r>
              <a:rPr lang="en-US" sz="3200" dirty="0">
                <a:solidFill>
                  <a:srgbClr val="C00000"/>
                </a:solidFill>
                <a:effectLst>
                  <a:outerShdw blurRad="38100" dist="38100" dir="2700000" algn="tl">
                    <a:srgbClr val="000000">
                      <a:alpha val="43137"/>
                    </a:srgbClr>
                  </a:outerShdw>
                </a:effectLst>
              </a:rPr>
              <a:t>Idolatry was perhaps the most grievous of Judah’s sins to God. (16:10-13; 22:8-9) </a:t>
            </a:r>
          </a:p>
          <a:p>
            <a:pPr marL="406400" lvl="1"/>
            <a:r>
              <a:rPr lang="en-US" sz="3200" dirty="0">
                <a:solidFill>
                  <a:srgbClr val="C00000"/>
                </a:solidFill>
                <a:effectLst>
                  <a:outerShdw blurRad="38100" dist="38100" dir="2700000" algn="tl">
                    <a:srgbClr val="000000">
                      <a:alpha val="43137"/>
                    </a:srgbClr>
                  </a:outerShdw>
                </a:effectLst>
              </a:rPr>
              <a:t>At one point God says, “I will not listen when they call to Me because of their disaster” (12:14). </a:t>
            </a:r>
          </a:p>
        </p:txBody>
      </p:sp>
    </p:spTree>
    <p:extLst>
      <p:ext uri="{BB962C8B-B14F-4D97-AF65-F5344CB8AC3E}">
        <p14:creationId xmlns:p14="http://schemas.microsoft.com/office/powerpoint/2010/main" val="185801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4C6E4-CF19-487F-A3A2-15E8E4D883AF}"/>
              </a:ext>
            </a:extLst>
          </p:cNvPr>
          <p:cNvSpPr>
            <a:spLocks noGrp="1"/>
          </p:cNvSpPr>
          <p:nvPr>
            <p:ph type="title"/>
          </p:nvPr>
        </p:nvSpPr>
        <p:spPr>
          <a:xfrm>
            <a:off x="628650" y="169333"/>
            <a:ext cx="7886700" cy="884768"/>
          </a:xfrm>
        </p:spPr>
        <p:txBody>
          <a:bodyPr>
            <a:normAutofit/>
          </a:bodyPr>
          <a:lstStyle/>
          <a:p>
            <a:pPr algn="ctr"/>
            <a:r>
              <a:rPr lang="en-US" b="1" dirty="0">
                <a:latin typeface="Felix Titling" panose="04060505060202020A04" pitchFamily="82" charset="0"/>
              </a:rPr>
              <a:t>Overview of Jeremiah</a:t>
            </a:r>
          </a:p>
        </p:txBody>
      </p:sp>
      <p:sp>
        <p:nvSpPr>
          <p:cNvPr id="3" name="Content Placeholder 2">
            <a:extLst>
              <a:ext uri="{FF2B5EF4-FFF2-40B4-BE49-F238E27FC236}">
                <a16:creationId xmlns:a16="http://schemas.microsoft.com/office/drawing/2014/main" id="{2ACDC6A8-07C5-44F2-AF76-1E9804425497}"/>
              </a:ext>
            </a:extLst>
          </p:cNvPr>
          <p:cNvSpPr>
            <a:spLocks noGrp="1"/>
          </p:cNvSpPr>
          <p:nvPr>
            <p:ph idx="1"/>
          </p:nvPr>
        </p:nvSpPr>
        <p:spPr>
          <a:xfrm>
            <a:off x="203200" y="1054101"/>
            <a:ext cx="8686800" cy="5634566"/>
          </a:xfrm>
        </p:spPr>
        <p:txBody>
          <a:bodyPr>
            <a:normAutofit/>
          </a:bodyPr>
          <a:lstStyle/>
          <a:p>
            <a:r>
              <a:rPr lang="en-US" sz="3600" b="1" dirty="0"/>
              <a:t>In chapters 29-38</a:t>
            </a:r>
            <a:r>
              <a:rPr lang="en-US" sz="3600" dirty="0"/>
              <a:t>, Jeremiah writes about the New Covenant and the hope that God would bring when He delivers them after the captivity. </a:t>
            </a:r>
          </a:p>
          <a:p>
            <a:r>
              <a:rPr lang="en-US" sz="3600" b="1" dirty="0"/>
              <a:t>In chapters 39-52</a:t>
            </a:r>
            <a:r>
              <a:rPr lang="en-US" sz="3600" dirty="0"/>
              <a:t>, Jeremiah records the events of the fall of Jerusalem in 586 B.C. as he and other prophets of God had predicted (Deuteronomy 28:49ff, Isaiah 39:6) </a:t>
            </a:r>
          </a:p>
          <a:p>
            <a:pPr marL="520700" lvl="1" indent="-292100"/>
            <a:r>
              <a:rPr lang="en-US" sz="3200" dirty="0">
                <a:solidFill>
                  <a:srgbClr val="C00000"/>
                </a:solidFill>
                <a:effectLst>
                  <a:outerShdw blurRad="38100" dist="38100" dir="2700000" algn="tl">
                    <a:srgbClr val="000000">
                      <a:alpha val="43137"/>
                    </a:srgbClr>
                  </a:outerShdw>
                </a:effectLst>
              </a:rPr>
              <a:t>Now both kingdoms have gone into exile, the Northern Kingdom in 721 B.C. and now the Southern Kingdom in 586 B.C.</a:t>
            </a:r>
          </a:p>
        </p:txBody>
      </p:sp>
    </p:spTree>
    <p:extLst>
      <p:ext uri="{BB962C8B-B14F-4D97-AF65-F5344CB8AC3E}">
        <p14:creationId xmlns:p14="http://schemas.microsoft.com/office/powerpoint/2010/main" val="1329472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333</TotalTime>
  <Words>727</Words>
  <Application>Microsoft Office PowerPoint</Application>
  <PresentationFormat>On-screen Show (4:3)</PresentationFormat>
  <Paragraphs>41</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Felix Titling</vt:lpstr>
      <vt:lpstr>Footlight MT Light</vt:lpstr>
      <vt:lpstr>Calibri Light</vt:lpstr>
      <vt:lpstr>Office Theme</vt:lpstr>
      <vt:lpstr>PowerPoint Presentation</vt:lpstr>
      <vt:lpstr>Overview of Jeremiah</vt:lpstr>
      <vt:lpstr>Overview of Jeremiah</vt:lpstr>
      <vt:lpstr>Kings who reigned in the days of Jeremiah</vt:lpstr>
      <vt:lpstr>Judah after   the Fall of Israel</vt:lpstr>
      <vt:lpstr>PowerPoint Presentation</vt:lpstr>
      <vt:lpstr>PowerPoint Presentation</vt:lpstr>
      <vt:lpstr>Overview of Jeremiah</vt:lpstr>
      <vt:lpstr>Overview of Jeremiah</vt:lpstr>
      <vt:lpstr>Overview of Jeremiah</vt:lpstr>
      <vt:lpstr>Key verses in Jeremiah</vt:lpstr>
      <vt:lpstr>Key verses in Jeremiah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Eastside Enlightener</dc:creator>
  <cp:lastModifiedBy>Eastside Enlightener</cp:lastModifiedBy>
  <cp:revision>34</cp:revision>
  <cp:lastPrinted>2018-03-03T20:13:23Z</cp:lastPrinted>
  <dcterms:created xsi:type="dcterms:W3CDTF">2018-02-27T20:39:33Z</dcterms:created>
  <dcterms:modified xsi:type="dcterms:W3CDTF">2018-06-04T02:39:04Z</dcterms:modified>
</cp:coreProperties>
</file>