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00" r:id="rId3"/>
    <p:sldId id="257" r:id="rId4"/>
    <p:sldId id="315" r:id="rId5"/>
    <p:sldId id="396" r:id="rId6"/>
    <p:sldId id="397" r:id="rId7"/>
    <p:sldId id="398" r:id="rId8"/>
    <p:sldId id="399" r:id="rId9"/>
    <p:sldId id="400" r:id="rId10"/>
    <p:sldId id="401" r:id="rId11"/>
    <p:sldId id="403" r:id="rId12"/>
    <p:sldId id="404" r:id="rId13"/>
    <p:sldId id="405" r:id="rId14"/>
    <p:sldId id="406" r:id="rId15"/>
    <p:sldId id="299" r:id="rId1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800000"/>
    <a:srgbClr val="DBFFB7"/>
    <a:srgbClr val="CCFF99"/>
    <a:srgbClr val="532476"/>
    <a:srgbClr val="E8F3E1"/>
    <a:srgbClr val="D16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54" autoAdjust="0"/>
  </p:normalViewPr>
  <p:slideViewPr>
    <p:cSldViewPr snapToGrid="0">
      <p:cViewPr varScale="1">
        <p:scale>
          <a:sx n="52" d="100"/>
          <a:sy n="52" d="100"/>
        </p:scale>
        <p:origin x="1652"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237D01B-2A18-4653-8AD6-09C6F8BF2A11}" type="datetimeFigureOut">
              <a:rPr lang="en-US" smtClean="0"/>
              <a:t>4/12/2024</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711AD7D-D269-4AD4-BBDB-B34741428456}" type="slidenum">
              <a:rPr lang="en-US" smtClean="0"/>
              <a:t>‹#›</a:t>
            </a:fld>
            <a:endParaRPr lang="en-US"/>
          </a:p>
        </p:txBody>
      </p:sp>
    </p:spTree>
    <p:extLst>
      <p:ext uri="{BB962C8B-B14F-4D97-AF65-F5344CB8AC3E}">
        <p14:creationId xmlns:p14="http://schemas.microsoft.com/office/powerpoint/2010/main" val="415378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AD7D-D269-4AD4-BBDB-B34741428456}" type="slidenum">
              <a:rPr lang="en-US" smtClean="0"/>
              <a:t>1</a:t>
            </a:fld>
            <a:endParaRPr lang="en-US"/>
          </a:p>
        </p:txBody>
      </p:sp>
    </p:spTree>
    <p:extLst>
      <p:ext uri="{BB962C8B-B14F-4D97-AF65-F5344CB8AC3E}">
        <p14:creationId xmlns:p14="http://schemas.microsoft.com/office/powerpoint/2010/main" val="3333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10</a:t>
            </a:fld>
            <a:endParaRPr lang="en-US"/>
          </a:p>
        </p:txBody>
      </p:sp>
    </p:spTree>
    <p:extLst>
      <p:ext uri="{BB962C8B-B14F-4D97-AF65-F5344CB8AC3E}">
        <p14:creationId xmlns:p14="http://schemas.microsoft.com/office/powerpoint/2010/main" val="212831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Various translation have “refuse dump” or “draught house.”</a:t>
            </a:r>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11</a:t>
            </a:fld>
            <a:endParaRPr lang="en-US"/>
          </a:p>
        </p:txBody>
      </p:sp>
    </p:spTree>
    <p:extLst>
      <p:ext uri="{BB962C8B-B14F-4D97-AF65-F5344CB8AC3E}">
        <p14:creationId xmlns:p14="http://schemas.microsoft.com/office/powerpoint/2010/main" val="1431893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12</a:t>
            </a:fld>
            <a:endParaRPr lang="en-US"/>
          </a:p>
        </p:txBody>
      </p:sp>
    </p:spTree>
    <p:extLst>
      <p:ext uri="{BB962C8B-B14F-4D97-AF65-F5344CB8AC3E}">
        <p14:creationId xmlns:p14="http://schemas.microsoft.com/office/powerpoint/2010/main" val="390867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13</a:t>
            </a:fld>
            <a:endParaRPr lang="en-US"/>
          </a:p>
        </p:txBody>
      </p:sp>
    </p:spTree>
    <p:extLst>
      <p:ext uri="{BB962C8B-B14F-4D97-AF65-F5344CB8AC3E}">
        <p14:creationId xmlns:p14="http://schemas.microsoft.com/office/powerpoint/2010/main" val="1091311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This was the 3rd time Judah was left with only 1 heir</a:t>
            </a:r>
          </a:p>
          <a:p>
            <a:r>
              <a:rPr lang="en-US" dirty="0"/>
              <a:t>     – </a:t>
            </a:r>
            <a:r>
              <a:rPr lang="en-US" dirty="0" err="1"/>
              <a:t>Jehoram</a:t>
            </a:r>
            <a:r>
              <a:rPr lang="en-US" dirty="0"/>
              <a:t>…he killed his brothers</a:t>
            </a:r>
          </a:p>
          <a:p>
            <a:r>
              <a:rPr lang="en-US" dirty="0"/>
              <a:t>     – Ahaziah…the Arabs killed his brothers</a:t>
            </a:r>
          </a:p>
          <a:p>
            <a:r>
              <a:rPr lang="en-US" dirty="0"/>
              <a:t>     – </a:t>
            </a:r>
            <a:r>
              <a:rPr lang="en-US" dirty="0" err="1"/>
              <a:t>Joash</a:t>
            </a:r>
            <a:r>
              <a:rPr lang="en-US" dirty="0"/>
              <a:t>…Athaliah killed his brothers, other heirs</a:t>
            </a:r>
          </a:p>
          <a:p>
            <a:r>
              <a:rPr lang="en-US" dirty="0"/>
              <a:t>“A promise hanging by a thread”</a:t>
            </a:r>
          </a:p>
          <a:p>
            <a:endParaRPr lang="en-US" dirty="0"/>
          </a:p>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14</a:t>
            </a:fld>
            <a:endParaRPr lang="en-US"/>
          </a:p>
        </p:txBody>
      </p:sp>
    </p:spTree>
    <p:extLst>
      <p:ext uri="{BB962C8B-B14F-4D97-AF65-F5344CB8AC3E}">
        <p14:creationId xmlns:p14="http://schemas.microsoft.com/office/powerpoint/2010/main" val="416387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1 Kings 21:21  'Behold, I will bring calamity on you. I will take away your posterity, and will cut off from Ahab every male in Israel, both bond and free.</a:t>
            </a:r>
          </a:p>
        </p:txBody>
      </p:sp>
      <p:sp>
        <p:nvSpPr>
          <p:cNvPr id="4" name="Slide Number Placeholder 3"/>
          <p:cNvSpPr>
            <a:spLocks noGrp="1"/>
          </p:cNvSpPr>
          <p:nvPr>
            <p:ph type="sldNum" sz="quarter" idx="5"/>
          </p:nvPr>
        </p:nvSpPr>
        <p:spPr/>
        <p:txBody>
          <a:bodyPr/>
          <a:lstStyle/>
          <a:p>
            <a:fld id="{A711AD7D-D269-4AD4-BBDB-B34741428456}" type="slidenum">
              <a:rPr lang="en-US" smtClean="0"/>
              <a:t>15</a:t>
            </a:fld>
            <a:endParaRPr lang="en-US"/>
          </a:p>
        </p:txBody>
      </p:sp>
    </p:spTree>
    <p:extLst>
      <p:ext uri="{BB962C8B-B14F-4D97-AF65-F5344CB8AC3E}">
        <p14:creationId xmlns:p14="http://schemas.microsoft.com/office/powerpoint/2010/main" val="141764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11AD7D-D269-4AD4-BBDB-B34741428456}" type="slidenum">
              <a:rPr lang="en-US" smtClean="0"/>
              <a:t>2</a:t>
            </a:fld>
            <a:endParaRPr lang="en-US"/>
          </a:p>
        </p:txBody>
      </p:sp>
    </p:spTree>
    <p:extLst>
      <p:ext uri="{BB962C8B-B14F-4D97-AF65-F5344CB8AC3E}">
        <p14:creationId xmlns:p14="http://schemas.microsoft.com/office/powerpoint/2010/main" val="25709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1AD7D-D269-4AD4-BBDB-B34741428456}" type="slidenum">
              <a:rPr lang="en-US" smtClean="0"/>
              <a:t>3</a:t>
            </a:fld>
            <a:endParaRPr lang="en-US"/>
          </a:p>
        </p:txBody>
      </p:sp>
    </p:spTree>
    <p:extLst>
      <p:ext uri="{BB962C8B-B14F-4D97-AF65-F5344CB8AC3E}">
        <p14:creationId xmlns:p14="http://schemas.microsoft.com/office/powerpoint/2010/main" val="72966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4</a:t>
            </a:fld>
            <a:endParaRPr lang="en-US"/>
          </a:p>
        </p:txBody>
      </p:sp>
    </p:spTree>
    <p:extLst>
      <p:ext uri="{BB962C8B-B14F-4D97-AF65-F5344CB8AC3E}">
        <p14:creationId xmlns:p14="http://schemas.microsoft.com/office/powerpoint/2010/main" val="318561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5</a:t>
            </a:fld>
            <a:endParaRPr lang="en-US"/>
          </a:p>
        </p:txBody>
      </p:sp>
    </p:spTree>
    <p:extLst>
      <p:ext uri="{BB962C8B-B14F-4D97-AF65-F5344CB8AC3E}">
        <p14:creationId xmlns:p14="http://schemas.microsoft.com/office/powerpoint/2010/main" val="232419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r>
              <a:rPr lang="en-US" dirty="0"/>
              <a:t>1 Kings 21:21  'Behold, I will bring calamity on you. I will take away your posterity, and will cut off from Ahab every male in Israel, both bond and free.</a:t>
            </a:r>
          </a:p>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6</a:t>
            </a:fld>
            <a:endParaRPr lang="en-US"/>
          </a:p>
        </p:txBody>
      </p:sp>
    </p:spTree>
    <p:extLst>
      <p:ext uri="{BB962C8B-B14F-4D97-AF65-F5344CB8AC3E}">
        <p14:creationId xmlns:p14="http://schemas.microsoft.com/office/powerpoint/2010/main" val="82012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7</a:t>
            </a:fld>
            <a:endParaRPr lang="en-US"/>
          </a:p>
        </p:txBody>
      </p:sp>
    </p:spTree>
    <p:extLst>
      <p:ext uri="{BB962C8B-B14F-4D97-AF65-F5344CB8AC3E}">
        <p14:creationId xmlns:p14="http://schemas.microsoft.com/office/powerpoint/2010/main" val="96188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Once again, we see an example of Divine providence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God’s instructions to Jehu by Elisha    2 Kings 9:6-10   (holy, righteous)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Jehu’s choice of behavior to accomplish his task -- sinful, selfish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God using man’s self interest and/or wickedness to fulfill His will  =  PROVIDENTIAL</a:t>
            </a:r>
          </a:p>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8</a:t>
            </a:fld>
            <a:endParaRPr lang="en-US"/>
          </a:p>
        </p:txBody>
      </p:sp>
    </p:spTree>
    <p:extLst>
      <p:ext uri="{BB962C8B-B14F-4D97-AF65-F5344CB8AC3E}">
        <p14:creationId xmlns:p14="http://schemas.microsoft.com/office/powerpoint/2010/main" val="1417263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E012A-6523-95AE-6AF2-96798BF3E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401DA-1CE3-0A42-4561-DDF31AC83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EE776-EF59-7A2A-B5B5-09725B35C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BFBB5D-6107-9739-F011-50F71EA0BDFE}"/>
              </a:ext>
            </a:extLst>
          </p:cNvPr>
          <p:cNvSpPr>
            <a:spLocks noGrp="1"/>
          </p:cNvSpPr>
          <p:nvPr>
            <p:ph type="sldNum" sz="quarter" idx="5"/>
          </p:nvPr>
        </p:nvSpPr>
        <p:spPr/>
        <p:txBody>
          <a:bodyPr/>
          <a:lstStyle/>
          <a:p>
            <a:fld id="{A711AD7D-D269-4AD4-BBDB-B34741428456}" type="slidenum">
              <a:rPr lang="en-US" smtClean="0"/>
              <a:t>9</a:t>
            </a:fld>
            <a:endParaRPr lang="en-US"/>
          </a:p>
        </p:txBody>
      </p:sp>
    </p:spTree>
    <p:extLst>
      <p:ext uri="{BB962C8B-B14F-4D97-AF65-F5344CB8AC3E}">
        <p14:creationId xmlns:p14="http://schemas.microsoft.com/office/powerpoint/2010/main" val="243447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0577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55423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42039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DD9CB0-812D-4282-97CF-96706340DFB1}"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26165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DD9CB0-812D-4282-97CF-96706340DFB1}"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6978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DD9CB0-812D-4282-97CF-96706340DFB1}"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362354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DD9CB0-812D-4282-97CF-96706340DFB1}"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56787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DD9CB0-812D-4282-97CF-96706340DFB1}"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8083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D9CB0-812D-4282-97CF-96706340DFB1}"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246272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9CB0-812D-4282-97CF-96706340DFB1}"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13671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DD9CB0-812D-4282-97CF-96706340DFB1}"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45BD59-E28F-45C4-B9A8-61EB83AD6928}" type="slidenum">
              <a:rPr lang="en-US" smtClean="0"/>
              <a:t>‹#›</a:t>
            </a:fld>
            <a:endParaRPr lang="en-US"/>
          </a:p>
        </p:txBody>
      </p:sp>
    </p:spTree>
    <p:extLst>
      <p:ext uri="{BB962C8B-B14F-4D97-AF65-F5344CB8AC3E}">
        <p14:creationId xmlns:p14="http://schemas.microsoft.com/office/powerpoint/2010/main" val="22401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D9CB0-812D-4282-97CF-96706340DFB1}" type="datetimeFigureOut">
              <a:rPr lang="en-US" smtClean="0"/>
              <a:t>4/12/2024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5BD59-E28F-45C4-B9A8-61EB83AD6928}" type="slidenum">
              <a:rPr lang="en-US" smtClean="0"/>
              <a:t>‹#›</a:t>
            </a:fld>
            <a:endParaRPr lang="en-US"/>
          </a:p>
        </p:txBody>
      </p:sp>
    </p:spTree>
    <p:extLst>
      <p:ext uri="{BB962C8B-B14F-4D97-AF65-F5344CB8AC3E}">
        <p14:creationId xmlns:p14="http://schemas.microsoft.com/office/powerpoint/2010/main" val="248553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3430-4184-3CF4-C89E-7643811F9F5A}"/>
              </a:ext>
            </a:extLst>
          </p:cNvPr>
          <p:cNvSpPr>
            <a:spLocks noGrp="1"/>
          </p:cNvSpPr>
          <p:nvPr>
            <p:ph type="ctrTitle"/>
          </p:nvPr>
        </p:nvSpPr>
        <p:spPr>
          <a:xfrm>
            <a:off x="3972910" y="406399"/>
            <a:ext cx="4443248" cy="4123559"/>
          </a:xfrm>
        </p:spPr>
        <p:txBody>
          <a:bodyPr>
            <a:normAutofit/>
          </a:bodyPr>
          <a:lstStyle/>
          <a:p>
            <a:r>
              <a:rPr lang="en-US" sz="6700" dirty="0">
                <a:latin typeface="Eras Demi ITC" panose="020B0805030504020804" pitchFamily="34" charset="0"/>
              </a:rPr>
              <a:t>The Divided Kingdom </a:t>
            </a:r>
            <a:br>
              <a:rPr lang="en-US" sz="6700" dirty="0">
                <a:latin typeface="Eras Demi ITC" panose="020B0805030504020804" pitchFamily="34" charset="0"/>
              </a:rPr>
            </a:br>
            <a:br>
              <a:rPr lang="en-US" sz="1800" dirty="0">
                <a:latin typeface="Eras Demi ITC" panose="020B0805030504020804" pitchFamily="34" charset="0"/>
              </a:rPr>
            </a:br>
            <a:r>
              <a:rPr lang="en-US" sz="3200" dirty="0">
                <a:latin typeface="+mn-lt"/>
              </a:rPr>
              <a:t>(Part 1)</a:t>
            </a:r>
            <a:endParaRPr lang="en-US" dirty="0">
              <a:latin typeface="+mn-lt"/>
            </a:endParaRPr>
          </a:p>
        </p:txBody>
      </p:sp>
      <p:sp>
        <p:nvSpPr>
          <p:cNvPr id="3" name="Subtitle 2">
            <a:extLst>
              <a:ext uri="{FF2B5EF4-FFF2-40B4-BE49-F238E27FC236}">
                <a16:creationId xmlns:a16="http://schemas.microsoft.com/office/drawing/2014/main" id="{6A7A90EB-6AC3-A9AE-FACA-B5CA7C3A939C}"/>
              </a:ext>
            </a:extLst>
          </p:cNvPr>
          <p:cNvSpPr>
            <a:spLocks noGrp="1"/>
          </p:cNvSpPr>
          <p:nvPr>
            <p:ph type="subTitle" idx="1"/>
          </p:nvPr>
        </p:nvSpPr>
        <p:spPr>
          <a:xfrm>
            <a:off x="3804745" y="5094507"/>
            <a:ext cx="5087007" cy="1655762"/>
          </a:xfrm>
        </p:spPr>
        <p:txBody>
          <a:bodyPr/>
          <a:lstStyle/>
          <a:p>
            <a:r>
              <a:rPr lang="en-US" sz="3200" dirty="0">
                <a:solidFill>
                  <a:schemeClr val="accent2">
                    <a:lumMod val="75000"/>
                  </a:schemeClr>
                </a:solidFill>
                <a:effectLst>
                  <a:outerShdw blurRad="38100" dist="38100" dir="2700000" algn="tl">
                    <a:srgbClr val="000000">
                      <a:alpha val="43137"/>
                    </a:srgbClr>
                  </a:outerShdw>
                </a:effectLst>
              </a:rPr>
              <a:t>“Till There Was No Remedy” </a:t>
            </a:r>
          </a:p>
          <a:p>
            <a:r>
              <a:rPr lang="en-US" dirty="0"/>
              <a:t>(2 Chronicles 36:16)</a:t>
            </a:r>
          </a:p>
        </p:txBody>
      </p:sp>
      <p:pic>
        <p:nvPicPr>
          <p:cNvPr id="5" name="Picture 4">
            <a:extLst>
              <a:ext uri="{FF2B5EF4-FFF2-40B4-BE49-F238E27FC236}">
                <a16:creationId xmlns:a16="http://schemas.microsoft.com/office/drawing/2014/main" id="{7BFA1394-2522-8608-FDC2-DA9B4C7BB1A6}"/>
              </a:ext>
            </a:extLst>
          </p:cNvPr>
          <p:cNvPicPr>
            <a:picLocks noChangeAspect="1"/>
          </p:cNvPicPr>
          <p:nvPr/>
        </p:nvPicPr>
        <p:blipFill rotWithShape="1">
          <a:blip r:embed="rId3"/>
          <a:srcRect l="31609" t="13448" r="36666" b="5632"/>
          <a:stretch/>
        </p:blipFill>
        <p:spPr>
          <a:xfrm>
            <a:off x="804220" y="0"/>
            <a:ext cx="3168690" cy="60618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57423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10065"/>
            <a:ext cx="9143999" cy="1189475"/>
          </a:xfrm>
        </p:spPr>
        <p:txBody>
          <a:bodyPr>
            <a:normAutofit fontScale="90000"/>
          </a:bodyPr>
          <a:lstStyle/>
          <a:p>
            <a:pPr algn="ctr"/>
            <a:r>
              <a:rPr lang="en-US" dirty="0">
                <a:latin typeface="Eras Demi ITC" panose="020B0805030504020804" pitchFamily="34" charset="0"/>
              </a:rPr>
              <a:t>Jehu Destroys Baal Worship In Israel </a:t>
            </a:r>
            <a:br>
              <a:rPr lang="en-US" sz="4200" dirty="0">
                <a:latin typeface="Eras Demi ITC" panose="020B0805030504020804" pitchFamily="34" charset="0"/>
              </a:rPr>
            </a:br>
            <a:r>
              <a:rPr lang="en-US" sz="4000" dirty="0">
                <a:latin typeface="+mn-lt"/>
              </a:rPr>
              <a:t>(2 Kings 10:18-28)</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lnSpcReduction="10000"/>
          </a:bodyPr>
          <a:lstStyle/>
          <a:p>
            <a:r>
              <a:rPr lang="en-US" sz="3200" b="1" dirty="0"/>
              <a:t>Jehu’s plan (20-25)</a:t>
            </a:r>
          </a:p>
          <a:p>
            <a:pPr marL="519113" lvl="1" indent="-284163"/>
            <a:r>
              <a:rPr lang="en-US" sz="3000" i="1" dirty="0">
                <a:solidFill>
                  <a:srgbClr val="800000"/>
                </a:solidFill>
                <a:effectLst>
                  <a:outerShdw blurRad="38100" dist="38100" dir="2700000" algn="tl">
                    <a:srgbClr val="000000">
                      <a:alpha val="43137"/>
                    </a:srgbClr>
                  </a:outerShdw>
                </a:effectLst>
              </a:rPr>
              <a:t>He proclaims a solemn assembly; this ensured good attendance.</a:t>
            </a:r>
          </a:p>
          <a:p>
            <a:pPr marL="519113" lvl="1" indent="-284163"/>
            <a:r>
              <a:rPr lang="en-US" sz="3000" i="1" dirty="0">
                <a:solidFill>
                  <a:srgbClr val="800000"/>
                </a:solidFill>
                <a:effectLst>
                  <a:outerShdw blurRad="38100" dist="38100" dir="2700000" algn="tl">
                    <a:srgbClr val="000000">
                      <a:alpha val="43137"/>
                    </a:srgbClr>
                  </a:outerShdw>
                </a:effectLst>
              </a:rPr>
              <a:t>He arranges for all attendees to be properly attired.</a:t>
            </a:r>
          </a:p>
          <a:p>
            <a:pPr marL="519113" lvl="1" indent="-284163"/>
            <a:r>
              <a:rPr lang="en-US" sz="3000" i="1" dirty="0">
                <a:solidFill>
                  <a:srgbClr val="800000"/>
                </a:solidFill>
                <a:effectLst>
                  <a:outerShdw blurRad="38100" dist="38100" dir="2700000" algn="tl">
                    <a:srgbClr val="000000">
                      <a:alpha val="43137"/>
                    </a:srgbClr>
                  </a:outerShdw>
                </a:effectLst>
              </a:rPr>
              <a:t>He ensures no worshipers of Jehovah were among them.</a:t>
            </a:r>
          </a:p>
          <a:p>
            <a:pPr marL="519113" lvl="1" indent="-284163"/>
            <a:r>
              <a:rPr lang="en-US" sz="3000" i="1" dirty="0">
                <a:solidFill>
                  <a:srgbClr val="800000"/>
                </a:solidFill>
                <a:effectLst>
                  <a:outerShdw blurRad="38100" dist="38100" dir="2700000" algn="tl">
                    <a:srgbClr val="000000">
                      <a:alpha val="43137"/>
                    </a:srgbClr>
                  </a:outerShdw>
                </a:effectLst>
              </a:rPr>
              <a:t>He stations 80 guards outside the temple, warning them if anyone inside the temple escapes, they would forfeit their own lives.</a:t>
            </a:r>
          </a:p>
          <a:p>
            <a:pPr marL="519113" lvl="1" indent="-284163"/>
            <a:r>
              <a:rPr lang="en-US" sz="3000" i="1" dirty="0">
                <a:solidFill>
                  <a:srgbClr val="800000"/>
                </a:solidFill>
                <a:effectLst>
                  <a:outerShdw blurRad="38100" dist="38100" dir="2700000" algn="tl">
                    <a:srgbClr val="000000">
                      <a:alpha val="43137"/>
                    </a:srgbClr>
                  </a:outerShdw>
                </a:effectLst>
              </a:rPr>
              <a:t>After he emerges from offering a sacrifice, he gives the order for those 80 men to enter Baal’s temple and kill everyone inside.</a:t>
            </a:r>
          </a:p>
          <a:p>
            <a:pPr marL="61913" indent="-284163"/>
            <a:endParaRPr lang="en-US" sz="3200" b="1" dirty="0"/>
          </a:p>
        </p:txBody>
      </p:sp>
    </p:spTree>
    <p:extLst>
      <p:ext uri="{BB962C8B-B14F-4D97-AF65-F5344CB8AC3E}">
        <p14:creationId xmlns:p14="http://schemas.microsoft.com/office/powerpoint/2010/main" val="309188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10065"/>
            <a:ext cx="9143999" cy="1189475"/>
          </a:xfrm>
        </p:spPr>
        <p:txBody>
          <a:bodyPr>
            <a:normAutofit fontScale="90000"/>
          </a:bodyPr>
          <a:lstStyle/>
          <a:p>
            <a:pPr algn="ctr"/>
            <a:r>
              <a:rPr lang="en-US" dirty="0">
                <a:latin typeface="Eras Demi ITC" panose="020B0805030504020804" pitchFamily="34" charset="0"/>
              </a:rPr>
              <a:t>Jehu Destroys Baal Worship In Israel </a:t>
            </a:r>
            <a:br>
              <a:rPr lang="en-US" sz="4200" dirty="0">
                <a:latin typeface="Eras Demi ITC" panose="020B0805030504020804" pitchFamily="34" charset="0"/>
              </a:rPr>
            </a:br>
            <a:r>
              <a:rPr lang="en-US" sz="4000" dirty="0">
                <a:latin typeface="+mn-lt"/>
              </a:rPr>
              <a:t>(2 Kings 10:18-28)</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a:bodyPr>
          <a:lstStyle/>
          <a:p>
            <a:r>
              <a:rPr lang="en-US" sz="3200" b="1" dirty="0"/>
              <a:t>The temple of Baal is also destroyed (26-28).</a:t>
            </a:r>
          </a:p>
          <a:p>
            <a:pPr marL="519113" lvl="1" indent="-284163"/>
            <a:r>
              <a:rPr lang="en-US" sz="3000" i="1" dirty="0">
                <a:solidFill>
                  <a:srgbClr val="800000"/>
                </a:solidFill>
                <a:effectLst>
                  <a:outerShdw blurRad="38100" dist="38100" dir="2700000" algn="tl">
                    <a:srgbClr val="000000">
                      <a:alpha val="43137"/>
                    </a:srgbClr>
                  </a:outerShdw>
                </a:effectLst>
              </a:rPr>
              <a:t>The pillars were torn down and burned, and the temple became a latrine.*</a:t>
            </a:r>
          </a:p>
          <a:p>
            <a:pPr marL="519113" lvl="1" indent="-284163"/>
            <a:r>
              <a:rPr lang="en-US" sz="3600" i="1" dirty="0">
                <a:solidFill>
                  <a:srgbClr val="800000"/>
                </a:solidFill>
                <a:effectLst>
                  <a:outerShdw blurRad="38100" dist="38100" dir="2700000" algn="tl">
                    <a:srgbClr val="000000">
                      <a:alpha val="43137"/>
                    </a:srgbClr>
                  </a:outerShdw>
                </a:effectLst>
              </a:rPr>
              <a:t>“Thus Jehu destroyed Baal from Israel!”</a:t>
            </a:r>
          </a:p>
          <a:p>
            <a:pPr marL="61913" indent="-284163"/>
            <a:endParaRPr lang="en-US" sz="3200" b="1" dirty="0"/>
          </a:p>
        </p:txBody>
      </p:sp>
    </p:spTree>
    <p:extLst>
      <p:ext uri="{BB962C8B-B14F-4D97-AF65-F5344CB8AC3E}">
        <p14:creationId xmlns:p14="http://schemas.microsoft.com/office/powerpoint/2010/main" val="22620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10065"/>
            <a:ext cx="9143999" cy="1189475"/>
          </a:xfrm>
        </p:spPr>
        <p:txBody>
          <a:bodyPr>
            <a:normAutofit fontScale="90000"/>
          </a:bodyPr>
          <a:lstStyle/>
          <a:p>
            <a:pPr algn="ctr"/>
            <a:r>
              <a:rPr lang="en-US" dirty="0">
                <a:latin typeface="Eras Demi ITC" panose="020B0805030504020804" pitchFamily="34" charset="0"/>
              </a:rPr>
              <a:t>God Judges Jehu </a:t>
            </a:r>
            <a:br>
              <a:rPr lang="en-US" sz="4200" dirty="0">
                <a:latin typeface="Eras Demi ITC" panose="020B0805030504020804" pitchFamily="34" charset="0"/>
              </a:rPr>
            </a:br>
            <a:r>
              <a:rPr lang="en-US" sz="4000" dirty="0">
                <a:latin typeface="+mn-lt"/>
              </a:rPr>
              <a:t>(2 Kings 10:29-33)</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lnSpcReduction="10000"/>
          </a:bodyPr>
          <a:lstStyle/>
          <a:p>
            <a:r>
              <a:rPr lang="en-US" sz="3200" b="1" dirty="0"/>
              <a:t>All that Jehu did was not from the proper motivation (29-31).</a:t>
            </a:r>
          </a:p>
          <a:p>
            <a:pPr marL="519113" lvl="1" indent="-284163"/>
            <a:r>
              <a:rPr lang="en-US" sz="3000" i="1" dirty="0">
                <a:solidFill>
                  <a:srgbClr val="800000"/>
                </a:solidFill>
                <a:effectLst>
                  <a:outerShdw blurRad="38100" dist="38100" dir="2700000" algn="tl">
                    <a:srgbClr val="000000">
                      <a:alpha val="43137"/>
                    </a:srgbClr>
                  </a:outerShdw>
                </a:effectLst>
              </a:rPr>
              <a:t>God acknowledged that Jehu had “done well in doing what is right in My sight…”</a:t>
            </a:r>
          </a:p>
          <a:p>
            <a:pPr marL="519113" lvl="1" indent="-284163"/>
            <a:r>
              <a:rPr lang="en-US" sz="3000" i="1" dirty="0">
                <a:solidFill>
                  <a:srgbClr val="800000"/>
                </a:solidFill>
                <a:effectLst>
                  <a:outerShdw blurRad="38100" dist="38100" dir="2700000" algn="tl">
                    <a:srgbClr val="000000">
                      <a:alpha val="43137"/>
                    </a:srgbClr>
                  </a:outerShdw>
                </a:effectLst>
              </a:rPr>
              <a:t>As a result, 4 generations of his progeny would sit on Israel’s throne. </a:t>
            </a:r>
          </a:p>
          <a:p>
            <a:pPr marL="519113" lvl="1" indent="-284163"/>
            <a:r>
              <a:rPr lang="en-US" sz="3000" i="1" dirty="0">
                <a:solidFill>
                  <a:srgbClr val="800000"/>
                </a:solidFill>
                <a:effectLst>
                  <a:outerShdw blurRad="38100" dist="38100" dir="2700000" algn="tl">
                    <a:srgbClr val="000000">
                      <a:alpha val="43137"/>
                    </a:srgbClr>
                  </a:outerShdw>
                </a:effectLst>
              </a:rPr>
              <a:t>Jehu did not depart from Jeroboam’s sins; the golden calves plagued Israel all through her years.</a:t>
            </a:r>
          </a:p>
          <a:p>
            <a:pPr marL="519113" lvl="1" indent="-284163"/>
            <a:r>
              <a:rPr lang="en-US" sz="3000" i="1" dirty="0">
                <a:solidFill>
                  <a:srgbClr val="800000"/>
                </a:solidFill>
                <a:effectLst>
                  <a:outerShdw blurRad="38100" dist="38100" dir="2700000" algn="tl">
                    <a:srgbClr val="000000">
                      <a:alpha val="43137"/>
                    </a:srgbClr>
                  </a:outerShdw>
                </a:effectLst>
              </a:rPr>
              <a:t>This demonstrated that Jehu did not “walk in the law of the LORD God of Israel with all his heart.”</a:t>
            </a:r>
          </a:p>
          <a:p>
            <a:pPr marL="61913" indent="-284163"/>
            <a:r>
              <a:rPr lang="en-US" sz="3200" b="1" dirty="0"/>
              <a:t>Israel suffered due to Jehu’s sins (32-33).</a:t>
            </a:r>
          </a:p>
          <a:p>
            <a:pPr marL="519113" lvl="1" indent="-284163"/>
            <a:r>
              <a:rPr lang="en-US" sz="3000" i="1" dirty="0">
                <a:solidFill>
                  <a:srgbClr val="800000"/>
                </a:solidFill>
                <a:effectLst>
                  <a:outerShdw blurRad="38100" dist="38100" dir="2700000" algn="tl">
                    <a:srgbClr val="000000">
                      <a:alpha val="43137"/>
                    </a:srgbClr>
                  </a:outerShdw>
                </a:effectLst>
              </a:rPr>
              <a:t>The Lord cut off the portions of Israel’s territory in the trans-Jordan (Gad, Ruben, and  Manasseh)</a:t>
            </a:r>
          </a:p>
        </p:txBody>
      </p:sp>
    </p:spTree>
    <p:extLst>
      <p:ext uri="{BB962C8B-B14F-4D97-AF65-F5344CB8AC3E}">
        <p14:creationId xmlns:p14="http://schemas.microsoft.com/office/powerpoint/2010/main" val="168736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8F9E627-A1AA-3805-7BBF-A7542F1A74AB}"/>
              </a:ext>
            </a:extLst>
          </p:cNvPr>
          <p:cNvPicPr>
            <a:picLocks noChangeAspect="1"/>
          </p:cNvPicPr>
          <p:nvPr/>
        </p:nvPicPr>
        <p:blipFill>
          <a:blip r:embed="rId3"/>
          <a:stretch>
            <a:fillRect/>
          </a:stretch>
        </p:blipFill>
        <p:spPr>
          <a:xfrm>
            <a:off x="4053017" y="-19921"/>
            <a:ext cx="5090983" cy="6877921"/>
          </a:xfrm>
          <a:prstGeom prst="roundRect">
            <a:avLst>
              <a:gd name="adj" fmla="val 4167"/>
            </a:avLst>
          </a:prstGeom>
          <a:noFill/>
          <a:ln w="76200" cap="sq">
            <a:noFill/>
            <a:miter lim="800000"/>
          </a:ln>
          <a:effectLst>
            <a:outerShdw blurRad="50800" dist="50800" dir="2400000" algn="ctr" rotWithShape="0">
              <a:srgbClr val="000000">
                <a:alpha val="43137"/>
              </a:srgbClr>
            </a:outerShdw>
          </a:effectLst>
          <a:scene3d>
            <a:camera prst="orthographicFront"/>
            <a:lightRig rig="threePt" dir="t">
              <a:rot lat="0" lon="0" rev="2700000"/>
            </a:lightRig>
          </a:scene3d>
          <a:sp3d>
            <a:bevelT h="38100"/>
            <a:contourClr>
              <a:srgbClr val="C0C0C0"/>
            </a:contourClr>
          </a:sp3d>
        </p:spPr>
      </p:pic>
      <p:sp>
        <p:nvSpPr>
          <p:cNvPr id="7" name="Content Placeholder 6">
            <a:extLst>
              <a:ext uri="{FF2B5EF4-FFF2-40B4-BE49-F238E27FC236}">
                <a16:creationId xmlns:a16="http://schemas.microsoft.com/office/drawing/2014/main" id="{7B6CA108-F854-8270-8EB4-FE8C7269983D}"/>
              </a:ext>
            </a:extLst>
          </p:cNvPr>
          <p:cNvSpPr>
            <a:spLocks noGrp="1"/>
          </p:cNvSpPr>
          <p:nvPr>
            <p:ph idx="1"/>
          </p:nvPr>
        </p:nvSpPr>
        <p:spPr>
          <a:xfrm>
            <a:off x="628650" y="1825625"/>
            <a:ext cx="2596464" cy="3364213"/>
          </a:xfrm>
          <a:solidFill>
            <a:schemeClr val="accent1">
              <a:lumMod val="75000"/>
              <a:alpha val="62000"/>
            </a:schemeClr>
          </a:solidFill>
        </p:spPr>
        <p:txBody>
          <a:bodyPr anchor="ctr">
            <a:normAutofit/>
          </a:bodyPr>
          <a:lstStyle/>
          <a:p>
            <a:r>
              <a:rPr lang="en-US" sz="3600" b="1" dirty="0">
                <a:solidFill>
                  <a:schemeClr val="bg1"/>
                </a:solidFill>
              </a:rPr>
              <a:t>Territory trimmed from Israel due to Jehu’s sins.</a:t>
            </a:r>
          </a:p>
        </p:txBody>
      </p:sp>
      <p:sp>
        <p:nvSpPr>
          <p:cNvPr id="8" name="Parallelogram 7">
            <a:extLst>
              <a:ext uri="{FF2B5EF4-FFF2-40B4-BE49-F238E27FC236}">
                <a16:creationId xmlns:a16="http://schemas.microsoft.com/office/drawing/2014/main" id="{F3D11599-B75C-9303-7440-EA5589A38382}"/>
              </a:ext>
            </a:extLst>
          </p:cNvPr>
          <p:cNvSpPr/>
          <p:nvPr/>
        </p:nvSpPr>
        <p:spPr>
          <a:xfrm rot="164633">
            <a:off x="7372072" y="932010"/>
            <a:ext cx="1632979" cy="4571119"/>
          </a:xfrm>
          <a:prstGeom prst="parallelogram">
            <a:avLst/>
          </a:prstGeom>
          <a:solidFill>
            <a:schemeClr val="accent1">
              <a:alpha val="7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09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10065"/>
            <a:ext cx="9143999" cy="1189475"/>
          </a:xfrm>
        </p:spPr>
        <p:txBody>
          <a:bodyPr>
            <a:normAutofit fontScale="90000"/>
          </a:bodyPr>
          <a:lstStyle/>
          <a:p>
            <a:pPr algn="ctr"/>
            <a:r>
              <a:rPr lang="en-US" dirty="0">
                <a:latin typeface="Eras Demi ITC" panose="020B0805030504020804" pitchFamily="34" charset="0"/>
              </a:rPr>
              <a:t>Athaliah Usurps Judah’s Throne</a:t>
            </a:r>
            <a:br>
              <a:rPr lang="en-US" dirty="0">
                <a:latin typeface="Eras Demi ITC" panose="020B0805030504020804" pitchFamily="34" charset="0"/>
              </a:rPr>
            </a:br>
            <a:r>
              <a:rPr lang="en-US" sz="4000" dirty="0">
                <a:latin typeface="+mn-lt"/>
              </a:rPr>
              <a:t>(2 Kings 11:1-3; 2 Chronicles 22:10-12)</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lnSpcReduction="10000"/>
          </a:bodyPr>
          <a:lstStyle/>
          <a:p>
            <a:r>
              <a:rPr lang="en-US" sz="3200" b="1" dirty="0"/>
              <a:t>Ahaziah’s death at the hands of Jehu was of God because he went with </a:t>
            </a:r>
            <a:r>
              <a:rPr lang="en-US" sz="3200" b="1" dirty="0" err="1"/>
              <a:t>Jehoram</a:t>
            </a:r>
            <a:r>
              <a:rPr lang="en-US" sz="3200" b="1" dirty="0"/>
              <a:t> of Israel to oppose Jehu (2 Chron. 22:7).</a:t>
            </a:r>
          </a:p>
          <a:p>
            <a:r>
              <a:rPr lang="en-US" sz="3200" b="1" dirty="0"/>
              <a:t>When his mother Athaliah heard of his death, she killed all the royal offspring and assumed the throne – </a:t>
            </a:r>
            <a:r>
              <a:rPr lang="en-US" sz="3200" b="1" i="1" dirty="0">
                <a:solidFill>
                  <a:srgbClr val="800000"/>
                </a:solidFill>
              </a:rPr>
              <a:t>She killed her own grandchildren!</a:t>
            </a:r>
          </a:p>
          <a:p>
            <a:r>
              <a:rPr lang="en-US" sz="3200" b="1" dirty="0"/>
              <a:t>Her step-daughter </a:t>
            </a:r>
            <a:r>
              <a:rPr lang="en-US" sz="3200" b="1" dirty="0" err="1"/>
              <a:t>Jehoshabeath</a:t>
            </a:r>
            <a:r>
              <a:rPr lang="en-US" sz="3200" b="1" dirty="0"/>
              <a:t> (wife of Jehoiada the priest) hid her infant nephew </a:t>
            </a:r>
            <a:r>
              <a:rPr lang="en-US" sz="3200" b="1" dirty="0" err="1"/>
              <a:t>Joash</a:t>
            </a:r>
            <a:r>
              <a:rPr lang="en-US" sz="3200" b="1" dirty="0"/>
              <a:t> in the house of God safely for 6 years while Athaliah unlawfully reigned in Jerusalem.</a:t>
            </a:r>
          </a:p>
          <a:p>
            <a:pPr marL="519113" lvl="1" indent="-284163"/>
            <a:r>
              <a:rPr lang="en-US" sz="3000" i="1" dirty="0" err="1">
                <a:solidFill>
                  <a:srgbClr val="800000"/>
                </a:solidFill>
                <a:effectLst>
                  <a:outerShdw blurRad="38100" dist="38100" dir="2700000" algn="tl">
                    <a:srgbClr val="000000">
                      <a:alpha val="43137"/>
                    </a:srgbClr>
                  </a:outerShdw>
                </a:effectLst>
              </a:rPr>
              <a:t>Jehoshabeath</a:t>
            </a:r>
            <a:r>
              <a:rPr lang="en-US" sz="3000" i="1" dirty="0">
                <a:solidFill>
                  <a:srgbClr val="800000"/>
                </a:solidFill>
                <a:effectLst>
                  <a:outerShdw blurRad="38100" dist="38100" dir="2700000" algn="tl">
                    <a:srgbClr val="000000">
                      <a:alpha val="43137"/>
                    </a:srgbClr>
                  </a:outerShdw>
                </a:effectLst>
              </a:rPr>
              <a:t> was </a:t>
            </a:r>
            <a:r>
              <a:rPr lang="en-US" sz="3000" i="1" dirty="0" err="1">
                <a:solidFill>
                  <a:srgbClr val="800000"/>
                </a:solidFill>
                <a:effectLst>
                  <a:outerShdw blurRad="38100" dist="38100" dir="2700000" algn="tl">
                    <a:srgbClr val="000000">
                      <a:alpha val="43137"/>
                    </a:srgbClr>
                  </a:outerShdw>
                </a:effectLst>
              </a:rPr>
              <a:t>Jehoram’s</a:t>
            </a:r>
            <a:r>
              <a:rPr lang="en-US" sz="3000" i="1" dirty="0">
                <a:solidFill>
                  <a:srgbClr val="800000"/>
                </a:solidFill>
                <a:effectLst>
                  <a:outerShdw blurRad="38100" dist="38100" dir="2700000" algn="tl">
                    <a:srgbClr val="000000">
                      <a:alpha val="43137"/>
                    </a:srgbClr>
                  </a:outerShdw>
                </a:effectLst>
              </a:rPr>
              <a:t> daughter by another wife </a:t>
            </a:r>
            <a:r>
              <a:rPr lang="en-US" sz="2800" i="1" dirty="0">
                <a:solidFill>
                  <a:srgbClr val="800000"/>
                </a:solidFill>
                <a:effectLst>
                  <a:outerShdw blurRad="38100" dist="38100" dir="2700000" algn="tl">
                    <a:srgbClr val="000000">
                      <a:alpha val="43137"/>
                    </a:srgbClr>
                  </a:outerShdw>
                </a:effectLst>
              </a:rPr>
              <a:t>(cf. Josephus, Antiquities Of The Jews,  9.7.1).</a:t>
            </a:r>
            <a:endParaRPr lang="en-US" sz="3000" i="1" dirty="0">
              <a:solidFill>
                <a:srgbClr val="8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3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44FC-F957-8DB5-CDF2-220FBD1F9EE7}"/>
              </a:ext>
            </a:extLst>
          </p:cNvPr>
          <p:cNvSpPr>
            <a:spLocks noGrp="1"/>
          </p:cNvSpPr>
          <p:nvPr>
            <p:ph type="title"/>
          </p:nvPr>
        </p:nvSpPr>
        <p:spPr>
          <a:xfrm>
            <a:off x="628650" y="229202"/>
            <a:ext cx="7886700" cy="919975"/>
          </a:xfrm>
        </p:spPr>
        <p:txBody>
          <a:bodyPr/>
          <a:lstStyle/>
          <a:p>
            <a:pPr algn="ctr"/>
            <a:r>
              <a:rPr lang="en-US" dirty="0">
                <a:latin typeface="Eras Demi ITC" panose="020B0805030504020804" pitchFamily="34" charset="0"/>
              </a:rPr>
              <a:t>Lesson for Today</a:t>
            </a:r>
          </a:p>
        </p:txBody>
      </p:sp>
      <p:sp>
        <p:nvSpPr>
          <p:cNvPr id="3" name="Content Placeholder 2">
            <a:extLst>
              <a:ext uri="{FF2B5EF4-FFF2-40B4-BE49-F238E27FC236}">
                <a16:creationId xmlns:a16="http://schemas.microsoft.com/office/drawing/2014/main" id="{BFCA97E3-D7F2-76FD-E59B-6A4B79B89884}"/>
              </a:ext>
            </a:extLst>
          </p:cNvPr>
          <p:cNvSpPr>
            <a:spLocks noGrp="1"/>
          </p:cNvSpPr>
          <p:nvPr>
            <p:ph idx="1"/>
          </p:nvPr>
        </p:nvSpPr>
        <p:spPr>
          <a:xfrm>
            <a:off x="475735" y="1285103"/>
            <a:ext cx="8371703" cy="5464039"/>
          </a:xfrm>
        </p:spPr>
        <p:txBody>
          <a:bodyPr>
            <a:normAutofit/>
          </a:bodyPr>
          <a:lstStyle/>
          <a:p>
            <a:r>
              <a:rPr lang="en-US" sz="3200" b="1" dirty="0"/>
              <a:t>God keeps His promises without fail.</a:t>
            </a:r>
          </a:p>
          <a:p>
            <a:pPr marL="519113" lvl="1" indent="-284163"/>
            <a:r>
              <a:rPr lang="en-US" sz="2800" b="1" dirty="0"/>
              <a:t>Illustrated by the purging of Ahab’s descendants by Jehu and Athaliah (cf. 1 Kings 21:21).</a:t>
            </a:r>
          </a:p>
          <a:p>
            <a:pPr marL="519113" lvl="1" indent="-284163"/>
            <a:r>
              <a:rPr lang="en-US" sz="2800" b="1" dirty="0"/>
              <a:t>Illustrated by </a:t>
            </a:r>
            <a:r>
              <a:rPr lang="en-US" sz="2800" b="1" dirty="0" err="1"/>
              <a:t>Jehoshabeath</a:t>
            </a:r>
            <a:r>
              <a:rPr lang="en-US" sz="2800" b="1" dirty="0"/>
              <a:t> hiding the infant </a:t>
            </a:r>
            <a:r>
              <a:rPr lang="en-US" sz="2800" b="1" dirty="0" err="1"/>
              <a:t>Joash</a:t>
            </a:r>
            <a:r>
              <a:rPr lang="en-US" sz="2800" b="1" dirty="0"/>
              <a:t> from Athaliah.</a:t>
            </a:r>
          </a:p>
          <a:p>
            <a:pPr marL="741363" lvl="2" indent="-284163"/>
            <a:r>
              <a:rPr lang="en-US" sz="2800" i="1" dirty="0">
                <a:solidFill>
                  <a:srgbClr val="800000"/>
                </a:solidFill>
                <a:effectLst>
                  <a:outerShdw blurRad="38100" dist="38100" dir="2700000" algn="tl">
                    <a:srgbClr val="000000">
                      <a:alpha val="43137"/>
                    </a:srgbClr>
                  </a:outerShdw>
                </a:effectLst>
              </a:rPr>
              <a:t>God had previously sworn to David he would have a descendant upon his throne “forever” (2 Sam 7:13). </a:t>
            </a:r>
          </a:p>
          <a:p>
            <a:pPr marL="741363" lvl="2" indent="-284163"/>
            <a:r>
              <a:rPr lang="en-US" sz="2800" i="1" dirty="0">
                <a:solidFill>
                  <a:srgbClr val="800000"/>
                </a:solidFill>
                <a:effectLst>
                  <a:outerShdw blurRad="38100" dist="38100" dir="2700000" algn="tl">
                    <a:srgbClr val="000000">
                      <a:alpha val="43137"/>
                    </a:srgbClr>
                  </a:outerShdw>
                </a:effectLst>
              </a:rPr>
              <a:t>God cannot lie (Heb 6:18).</a:t>
            </a:r>
          </a:p>
          <a:p>
            <a:pPr marL="741363" lvl="2" indent="-284163"/>
            <a:r>
              <a:rPr lang="en-US" sz="2800" i="1" dirty="0">
                <a:solidFill>
                  <a:srgbClr val="800000"/>
                </a:solidFill>
                <a:effectLst>
                  <a:outerShdw blurRad="38100" dist="38100" dir="2700000" algn="tl">
                    <a:srgbClr val="000000">
                      <a:alpha val="43137"/>
                    </a:srgbClr>
                  </a:outerShdw>
                </a:effectLst>
              </a:rPr>
              <a:t>Even when conditions appear to thwart God’s promise from being realized, His word will not fail; what He has promised will come to pass.</a:t>
            </a:r>
          </a:p>
        </p:txBody>
      </p:sp>
    </p:spTree>
    <p:extLst>
      <p:ext uri="{BB962C8B-B14F-4D97-AF65-F5344CB8AC3E}">
        <p14:creationId xmlns:p14="http://schemas.microsoft.com/office/powerpoint/2010/main" val="18399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B1A881-3EA9-C3E5-7068-2B30614089DF}"/>
              </a:ext>
            </a:extLst>
          </p:cNvPr>
          <p:cNvPicPr>
            <a:picLocks noChangeAspect="1"/>
          </p:cNvPicPr>
          <p:nvPr/>
        </p:nvPicPr>
        <p:blipFill>
          <a:blip r:embed="rId3"/>
          <a:stretch>
            <a:fillRect/>
          </a:stretch>
        </p:blipFill>
        <p:spPr>
          <a:xfrm>
            <a:off x="0" y="1359243"/>
            <a:ext cx="9144000" cy="5412260"/>
          </a:xfrm>
          <a:prstGeom prst="rect">
            <a:avLst/>
          </a:prstGeom>
        </p:spPr>
      </p:pic>
      <p:sp>
        <p:nvSpPr>
          <p:cNvPr id="2" name="Title 1"/>
          <p:cNvSpPr>
            <a:spLocks noGrp="1"/>
          </p:cNvSpPr>
          <p:nvPr>
            <p:ph type="title"/>
          </p:nvPr>
        </p:nvSpPr>
        <p:spPr>
          <a:xfrm>
            <a:off x="265670" y="377192"/>
            <a:ext cx="8612660" cy="857250"/>
          </a:xfrm>
        </p:spPr>
        <p:txBody>
          <a:bodyPr>
            <a:normAutofit/>
          </a:bodyPr>
          <a:lstStyle/>
          <a:p>
            <a:pPr algn="ctr"/>
            <a:r>
              <a:rPr lang="en-US" b="1" dirty="0">
                <a:effectLst>
                  <a:outerShdw blurRad="38100" dist="38100" dir="2700000" algn="tl">
                    <a:srgbClr val="000000">
                      <a:alpha val="43137"/>
                    </a:srgbClr>
                  </a:outerShdw>
                </a:effectLst>
              </a:rPr>
              <a:t>17 Periods of Bible History</a:t>
            </a:r>
          </a:p>
        </p:txBody>
      </p:sp>
      <p:sp>
        <p:nvSpPr>
          <p:cNvPr id="3" name="Content Placeholder 2"/>
          <p:cNvSpPr>
            <a:spLocks noGrp="1"/>
          </p:cNvSpPr>
          <p:nvPr>
            <p:ph idx="1"/>
          </p:nvPr>
        </p:nvSpPr>
        <p:spPr>
          <a:xfrm>
            <a:off x="949561" y="2149346"/>
            <a:ext cx="3622440" cy="3952131"/>
          </a:xfrm>
        </p:spPr>
        <p:txBody>
          <a:bodyPr>
            <a:normAutofit lnSpcReduction="10000"/>
          </a:bodyPr>
          <a:lstStyle/>
          <a:p>
            <a:pPr>
              <a:spcBef>
                <a:spcPts val="225"/>
              </a:spcBef>
            </a:pPr>
            <a:r>
              <a:rPr lang="en-US" dirty="0"/>
              <a:t>Before the flood</a:t>
            </a:r>
          </a:p>
          <a:p>
            <a:pPr>
              <a:spcBef>
                <a:spcPts val="225"/>
              </a:spcBef>
            </a:pPr>
            <a:r>
              <a:rPr lang="en-US" dirty="0"/>
              <a:t>Flood</a:t>
            </a:r>
          </a:p>
          <a:p>
            <a:pPr>
              <a:spcBef>
                <a:spcPts val="225"/>
              </a:spcBef>
            </a:pPr>
            <a:r>
              <a:rPr lang="en-US" dirty="0"/>
              <a:t>Scattering of the people</a:t>
            </a:r>
          </a:p>
          <a:p>
            <a:pPr>
              <a:spcBef>
                <a:spcPts val="225"/>
              </a:spcBef>
            </a:pPr>
            <a:r>
              <a:rPr lang="en-US" dirty="0"/>
              <a:t>Patriarchs</a:t>
            </a:r>
          </a:p>
          <a:p>
            <a:pPr>
              <a:spcBef>
                <a:spcPts val="225"/>
              </a:spcBef>
            </a:pPr>
            <a:r>
              <a:rPr lang="en-US" dirty="0"/>
              <a:t>Exodus</a:t>
            </a:r>
          </a:p>
          <a:p>
            <a:pPr>
              <a:spcBef>
                <a:spcPts val="225"/>
              </a:spcBef>
            </a:pPr>
            <a:r>
              <a:rPr lang="en-US" dirty="0"/>
              <a:t>Wandering in wilderness</a:t>
            </a:r>
          </a:p>
          <a:p>
            <a:pPr>
              <a:spcBef>
                <a:spcPts val="225"/>
              </a:spcBef>
            </a:pPr>
            <a:r>
              <a:rPr lang="en-US" dirty="0"/>
              <a:t>Invasion &amp; conquest</a:t>
            </a:r>
          </a:p>
          <a:p>
            <a:pPr>
              <a:spcBef>
                <a:spcPts val="225"/>
              </a:spcBef>
            </a:pPr>
            <a:r>
              <a:rPr lang="en-US" dirty="0"/>
              <a:t>Judges</a:t>
            </a:r>
            <a:endParaRPr lang="en-US" sz="2400" dirty="0"/>
          </a:p>
        </p:txBody>
      </p:sp>
      <p:sp>
        <p:nvSpPr>
          <p:cNvPr id="4" name="Content Placeholder 2"/>
          <p:cNvSpPr txBox="1">
            <a:spLocks/>
          </p:cNvSpPr>
          <p:nvPr/>
        </p:nvSpPr>
        <p:spPr bwMode="auto">
          <a:xfrm>
            <a:off x="4784624" y="1878195"/>
            <a:ext cx="3622440" cy="395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4950" indent="-234950">
              <a:lnSpc>
                <a:spcPct val="90000"/>
              </a:lnSpc>
              <a:spcBef>
                <a:spcPts val="225"/>
              </a:spcBef>
            </a:pPr>
            <a:r>
              <a:rPr lang="en-US" sz="2800" dirty="0"/>
              <a:t>United kingdom</a:t>
            </a:r>
          </a:p>
          <a:p>
            <a:pPr marL="234950" indent="-234950">
              <a:lnSpc>
                <a:spcPct val="90000"/>
              </a:lnSpc>
              <a:spcBef>
                <a:spcPts val="225"/>
              </a:spcBef>
            </a:pPr>
            <a:r>
              <a:rPr lang="en-US" sz="2800" dirty="0"/>
              <a:t>Divided kingdom</a:t>
            </a:r>
          </a:p>
          <a:p>
            <a:pPr marL="234950" indent="-234950">
              <a:lnSpc>
                <a:spcPct val="90000"/>
              </a:lnSpc>
              <a:spcBef>
                <a:spcPts val="225"/>
              </a:spcBef>
            </a:pPr>
            <a:r>
              <a:rPr lang="en-US" sz="2800" dirty="0"/>
              <a:t>Judah alone</a:t>
            </a:r>
          </a:p>
          <a:p>
            <a:pPr marL="234950" indent="-234950">
              <a:lnSpc>
                <a:spcPct val="90000"/>
              </a:lnSpc>
              <a:spcBef>
                <a:spcPts val="225"/>
              </a:spcBef>
            </a:pPr>
            <a:r>
              <a:rPr lang="en-US" sz="2800" dirty="0"/>
              <a:t>Captivity</a:t>
            </a:r>
          </a:p>
          <a:p>
            <a:pPr marL="234950" indent="-234950">
              <a:lnSpc>
                <a:spcPct val="90000"/>
              </a:lnSpc>
              <a:spcBef>
                <a:spcPts val="225"/>
              </a:spcBef>
            </a:pPr>
            <a:r>
              <a:rPr lang="en-US" sz="2800" dirty="0"/>
              <a:t>Return from captivity</a:t>
            </a:r>
          </a:p>
          <a:p>
            <a:pPr marL="234950" indent="-234950">
              <a:lnSpc>
                <a:spcPct val="90000"/>
              </a:lnSpc>
              <a:spcBef>
                <a:spcPts val="225"/>
              </a:spcBef>
            </a:pPr>
            <a:r>
              <a:rPr lang="en-US" sz="2800" dirty="0"/>
              <a:t>Years of silence</a:t>
            </a:r>
          </a:p>
          <a:p>
            <a:pPr marL="234950" indent="-234950">
              <a:lnSpc>
                <a:spcPct val="90000"/>
              </a:lnSpc>
              <a:spcBef>
                <a:spcPts val="225"/>
              </a:spcBef>
            </a:pPr>
            <a:r>
              <a:rPr lang="en-US" sz="2800" dirty="0"/>
              <a:t>Life of Christ</a:t>
            </a:r>
          </a:p>
          <a:p>
            <a:pPr marL="234950" indent="-234950">
              <a:lnSpc>
                <a:spcPct val="90000"/>
              </a:lnSpc>
              <a:spcBef>
                <a:spcPts val="225"/>
              </a:spcBef>
            </a:pPr>
            <a:r>
              <a:rPr lang="en-US" sz="2800" dirty="0"/>
              <a:t>Early church</a:t>
            </a:r>
          </a:p>
          <a:p>
            <a:pPr marL="234950" indent="-234950">
              <a:lnSpc>
                <a:spcPct val="90000"/>
              </a:lnSpc>
              <a:spcBef>
                <a:spcPts val="225"/>
              </a:spcBef>
            </a:pPr>
            <a:r>
              <a:rPr lang="en-US" sz="2800" dirty="0"/>
              <a:t>Letters to Christians</a:t>
            </a:r>
          </a:p>
        </p:txBody>
      </p:sp>
      <p:sp>
        <p:nvSpPr>
          <p:cNvPr id="7" name="Rectangle: Rounded Corners 6">
            <a:extLst>
              <a:ext uri="{FF2B5EF4-FFF2-40B4-BE49-F238E27FC236}">
                <a16:creationId xmlns:a16="http://schemas.microsoft.com/office/drawing/2014/main" id="{79F62101-08D7-FE34-AA19-C700B5A68ECD}"/>
              </a:ext>
            </a:extLst>
          </p:cNvPr>
          <p:cNvSpPr/>
          <p:nvPr/>
        </p:nvSpPr>
        <p:spPr>
          <a:xfrm>
            <a:off x="4784621" y="2273642"/>
            <a:ext cx="2925995" cy="444844"/>
          </a:xfrm>
          <a:prstGeom prst="roundRect">
            <a:avLst/>
          </a:prstGeom>
          <a:solidFill>
            <a:srgbClr val="FFFF00">
              <a:alpha val="8000"/>
            </a:srgbClr>
          </a:solid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0228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84DAEB-A8DA-4D8A-E1D6-D75DA7299241}"/>
              </a:ext>
            </a:extLst>
          </p:cNvPr>
          <p:cNvPicPr>
            <a:picLocks noChangeAspect="1"/>
          </p:cNvPicPr>
          <p:nvPr/>
        </p:nvPicPr>
        <p:blipFill>
          <a:blip r:embed="rId3"/>
          <a:stretch>
            <a:fillRect/>
          </a:stretch>
        </p:blipFill>
        <p:spPr>
          <a:xfrm>
            <a:off x="4715290" y="1439853"/>
            <a:ext cx="4428710" cy="5329271"/>
          </a:xfrm>
          <a:prstGeom prst="rect">
            <a:avLst/>
          </a:prstGeom>
        </p:spPr>
      </p:pic>
      <p:sp>
        <p:nvSpPr>
          <p:cNvPr id="2" name="Title 1">
            <a:extLst>
              <a:ext uri="{FF2B5EF4-FFF2-40B4-BE49-F238E27FC236}">
                <a16:creationId xmlns:a16="http://schemas.microsoft.com/office/drawing/2014/main" id="{B95E44FC-F957-8DB5-CDF2-220FBD1F9EE7}"/>
              </a:ext>
            </a:extLst>
          </p:cNvPr>
          <p:cNvSpPr>
            <a:spLocks noGrp="1"/>
          </p:cNvSpPr>
          <p:nvPr>
            <p:ph type="title"/>
          </p:nvPr>
        </p:nvSpPr>
        <p:spPr>
          <a:xfrm>
            <a:off x="451574" y="372900"/>
            <a:ext cx="8531788" cy="1137851"/>
          </a:xfrm>
        </p:spPr>
        <p:txBody>
          <a:bodyPr>
            <a:normAutofit/>
          </a:bodyPr>
          <a:lstStyle/>
          <a:p>
            <a:r>
              <a:rPr lang="en-US" b="1" dirty="0">
                <a:latin typeface="Eras Demi ITC" panose="020B0805030504020804" pitchFamily="34" charset="0"/>
              </a:rPr>
              <a:t>Divided Kingdom: Lesson 18</a:t>
            </a:r>
            <a:endParaRPr lang="en-US" dirty="0">
              <a:latin typeface="Eras Demi ITC" panose="020B0805030504020804" pitchFamily="34" charset="0"/>
            </a:endParaRPr>
          </a:p>
        </p:txBody>
      </p:sp>
      <p:sp>
        <p:nvSpPr>
          <p:cNvPr id="3" name="Content Placeholder 2">
            <a:extLst>
              <a:ext uri="{FF2B5EF4-FFF2-40B4-BE49-F238E27FC236}">
                <a16:creationId xmlns:a16="http://schemas.microsoft.com/office/drawing/2014/main" id="{BFCA97E3-D7F2-76FD-E59B-6A4B79B89884}"/>
              </a:ext>
            </a:extLst>
          </p:cNvPr>
          <p:cNvSpPr>
            <a:spLocks noGrp="1"/>
          </p:cNvSpPr>
          <p:nvPr>
            <p:ph idx="1"/>
          </p:nvPr>
        </p:nvSpPr>
        <p:spPr>
          <a:xfrm>
            <a:off x="451574" y="1439853"/>
            <a:ext cx="4688837" cy="5507021"/>
          </a:xfrm>
        </p:spPr>
        <p:txBody>
          <a:bodyPr>
            <a:normAutofit lnSpcReduction="10000"/>
          </a:bodyPr>
          <a:lstStyle/>
          <a:p>
            <a:r>
              <a:rPr lang="en-US" sz="3600" b="1" dirty="0"/>
              <a:t>Jehu’s Continued Killing</a:t>
            </a:r>
          </a:p>
          <a:p>
            <a:r>
              <a:rPr lang="en-US" sz="3600" b="1" dirty="0"/>
              <a:t>Jehu &amp; </a:t>
            </a:r>
            <a:r>
              <a:rPr lang="en-US" sz="3600" b="1" dirty="0" err="1"/>
              <a:t>Jehonadab</a:t>
            </a:r>
            <a:endParaRPr lang="en-US" sz="3600" b="1" dirty="0"/>
          </a:p>
          <a:p>
            <a:r>
              <a:rPr lang="en-US" sz="3600" b="1" dirty="0"/>
              <a:t>Jehu Removes Baal In Israel</a:t>
            </a:r>
          </a:p>
          <a:p>
            <a:r>
              <a:rPr lang="en-US" sz="3600" b="1" dirty="0"/>
              <a:t>God Judges Jehu</a:t>
            </a:r>
          </a:p>
          <a:p>
            <a:r>
              <a:rPr lang="en-US" sz="3600" b="1" dirty="0"/>
              <a:t>Athaliah Seizes Judah’s Throne</a:t>
            </a:r>
          </a:p>
          <a:p>
            <a:pPr marL="0" indent="0">
              <a:buNone/>
            </a:pPr>
            <a:endParaRPr lang="en-US" sz="1050" b="1" dirty="0"/>
          </a:p>
          <a:p>
            <a:pPr marL="457200" lvl="1" indent="0">
              <a:buNone/>
            </a:pPr>
            <a:r>
              <a:rPr lang="en-US" sz="3200" b="1" dirty="0">
                <a:solidFill>
                  <a:srgbClr val="800000"/>
                </a:solidFill>
              </a:rPr>
              <a:t>2 Kings 10:1 – 11:3</a:t>
            </a:r>
          </a:p>
          <a:p>
            <a:pPr marL="457200" lvl="1" indent="0">
              <a:buNone/>
            </a:pPr>
            <a:r>
              <a:rPr lang="en-US" sz="3200" b="1" dirty="0">
                <a:solidFill>
                  <a:srgbClr val="800000"/>
                </a:solidFill>
              </a:rPr>
              <a:t>2 Chron 22:10-12</a:t>
            </a:r>
          </a:p>
        </p:txBody>
      </p:sp>
    </p:spTree>
    <p:extLst>
      <p:ext uri="{BB962C8B-B14F-4D97-AF65-F5344CB8AC3E}">
        <p14:creationId xmlns:p14="http://schemas.microsoft.com/office/powerpoint/2010/main" val="149209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a:bodyPr>
          <a:lstStyle/>
          <a:p>
            <a:pPr algn="ct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199251" y="1399540"/>
            <a:ext cx="8635830" cy="5497892"/>
          </a:xfrm>
        </p:spPr>
        <p:txBody>
          <a:bodyPr>
            <a:normAutofit/>
          </a:bodyPr>
          <a:lstStyle/>
          <a:p>
            <a:endParaRPr lang="en-US" sz="3200" i="1" dirty="0">
              <a:solidFill>
                <a:srgbClr val="8000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17492349-5C11-E3A8-EDEF-FE768298077C}"/>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1" y="135925"/>
            <a:ext cx="9292281" cy="6586152"/>
          </a:xfrm>
          <a:prstGeom prst="rect">
            <a:avLst/>
          </a:prstGeom>
        </p:spPr>
      </p:pic>
      <p:sp>
        <p:nvSpPr>
          <p:cNvPr id="5" name="Oval 4">
            <a:extLst>
              <a:ext uri="{FF2B5EF4-FFF2-40B4-BE49-F238E27FC236}">
                <a16:creationId xmlns:a16="http://schemas.microsoft.com/office/drawing/2014/main" id="{BD9B916A-35AA-78D2-22A2-E5334EB3F2F5}"/>
              </a:ext>
            </a:extLst>
          </p:cNvPr>
          <p:cNvSpPr/>
          <p:nvPr/>
        </p:nvSpPr>
        <p:spPr>
          <a:xfrm>
            <a:off x="1594021" y="1063862"/>
            <a:ext cx="790833" cy="1049143"/>
          </a:xfrm>
          <a:prstGeom prst="ellipse">
            <a:avLst/>
          </a:prstGeom>
          <a:solidFill>
            <a:srgbClr val="FFFF00">
              <a:alpha val="19000"/>
            </a:srgbClr>
          </a:solid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5EEEE76-6DCE-1008-1111-B1499BB85A47}"/>
              </a:ext>
            </a:extLst>
          </p:cNvPr>
          <p:cNvSpPr/>
          <p:nvPr/>
        </p:nvSpPr>
        <p:spPr>
          <a:xfrm>
            <a:off x="2191264" y="4540229"/>
            <a:ext cx="1132704" cy="1049143"/>
          </a:xfrm>
          <a:prstGeom prst="ellipse">
            <a:avLst/>
          </a:prstGeom>
          <a:solidFill>
            <a:srgbClr val="FFFF00">
              <a:alpha val="19000"/>
            </a:srgbClr>
          </a:solid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16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Jehu’s Continued Killing</a:t>
            </a:r>
            <a:br>
              <a:rPr lang="en-US" sz="4200" dirty="0">
                <a:latin typeface="Eras Demi ITC" panose="020B0805030504020804" pitchFamily="34" charset="0"/>
              </a:rPr>
            </a:br>
            <a:r>
              <a:rPr lang="en-US" sz="4000" dirty="0">
                <a:latin typeface="+mn-lt"/>
              </a:rPr>
              <a:t>(2 Kings 10:1-14)</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a:bodyPr>
          <a:lstStyle/>
          <a:p>
            <a:r>
              <a:rPr lang="en-US" sz="3200" b="1" dirty="0"/>
              <a:t>The date for Jehu’s actions in 2 Kings 9-10 is estimated to be around 841 B.C.</a:t>
            </a:r>
          </a:p>
          <a:p>
            <a:pPr lvl="1"/>
            <a:r>
              <a:rPr lang="en-US" sz="3000" i="1" dirty="0">
                <a:solidFill>
                  <a:srgbClr val="800000"/>
                </a:solidFill>
                <a:effectLst>
                  <a:outerShdw blurRad="38100" dist="38100" dir="2700000" algn="tl">
                    <a:srgbClr val="000000">
                      <a:alpha val="43137"/>
                    </a:srgbClr>
                  </a:outerShdw>
                </a:effectLst>
              </a:rPr>
              <a:t>If correct, this means in about 120 years Israel will be taken captive by the Assyrians.</a:t>
            </a:r>
          </a:p>
          <a:p>
            <a:r>
              <a:rPr lang="en-US" sz="3200" b="1" dirty="0"/>
              <a:t>When Jehu killed </a:t>
            </a:r>
            <a:r>
              <a:rPr lang="en-US" sz="3200" b="1" dirty="0" err="1"/>
              <a:t>Jehoram</a:t>
            </a:r>
            <a:r>
              <a:rPr lang="en-US" sz="3200" b="1" dirty="0"/>
              <a:t> &amp; Jezebel (2 Kings 9), he started a bloody campaign that concludes with events in this lesson (2 Kings 10).</a:t>
            </a:r>
          </a:p>
          <a:p>
            <a:r>
              <a:rPr lang="en-US" sz="3200" b="1" dirty="0"/>
              <a:t>Jehu moves with great haste to carry out what he knew God wanted him to do; although his actions were good, his motivations were not pleasing to God.</a:t>
            </a:r>
          </a:p>
        </p:txBody>
      </p:sp>
    </p:spTree>
    <p:extLst>
      <p:ext uri="{BB962C8B-B14F-4D97-AF65-F5344CB8AC3E}">
        <p14:creationId xmlns:p14="http://schemas.microsoft.com/office/powerpoint/2010/main" val="326099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Jehu’s Continued Killing</a:t>
            </a:r>
            <a:br>
              <a:rPr lang="en-US" sz="4200" dirty="0">
                <a:latin typeface="Eras Demi ITC" panose="020B0805030504020804" pitchFamily="34" charset="0"/>
              </a:rPr>
            </a:br>
            <a:r>
              <a:rPr lang="en-US" sz="4000" dirty="0">
                <a:latin typeface="+mn-lt"/>
              </a:rPr>
              <a:t>(2 Kings 10:1-14)</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495168"/>
            <a:ext cx="8513805" cy="5362832"/>
          </a:xfrm>
        </p:spPr>
        <p:txBody>
          <a:bodyPr>
            <a:normAutofit fontScale="92500" lnSpcReduction="20000"/>
          </a:bodyPr>
          <a:lstStyle/>
          <a:p>
            <a:r>
              <a:rPr lang="en-US" sz="3200" b="1" dirty="0"/>
              <a:t>The 70 sons of Ahab in Samaria (1-10)</a:t>
            </a:r>
          </a:p>
          <a:p>
            <a:pPr marL="519113" lvl="1" indent="-284163"/>
            <a:r>
              <a:rPr lang="en-US" sz="3200" i="1" dirty="0">
                <a:solidFill>
                  <a:srgbClr val="800000"/>
                </a:solidFill>
                <a:effectLst>
                  <a:outerShdw blurRad="38100" dist="38100" dir="2700000" algn="tl">
                    <a:srgbClr val="000000">
                      <a:alpha val="43137"/>
                    </a:srgbClr>
                  </a:outerShdw>
                </a:effectLst>
              </a:rPr>
              <a:t>Jehu writes letters to Jezreel’s leaders who were guardians of Ahab’s sons.</a:t>
            </a:r>
          </a:p>
          <a:p>
            <a:pPr marL="519113" lvl="1" indent="-284163"/>
            <a:r>
              <a:rPr lang="en-US" sz="3200" i="1" dirty="0">
                <a:solidFill>
                  <a:srgbClr val="800000"/>
                </a:solidFill>
                <a:effectLst>
                  <a:outerShdw blurRad="38100" dist="38100" dir="2700000" algn="tl">
                    <a:srgbClr val="000000">
                      <a:alpha val="43137"/>
                    </a:srgbClr>
                  </a:outerShdw>
                </a:effectLst>
              </a:rPr>
              <a:t>He challenges them to fight for Israel’s throne.</a:t>
            </a:r>
          </a:p>
          <a:p>
            <a:pPr marL="519113" lvl="1" indent="-284163"/>
            <a:r>
              <a:rPr lang="en-US" sz="3200" i="1" dirty="0">
                <a:solidFill>
                  <a:srgbClr val="800000"/>
                </a:solidFill>
                <a:effectLst>
                  <a:outerShdw blurRad="38100" dist="38100" dir="2700000" algn="tl">
                    <a:srgbClr val="000000">
                      <a:alpha val="43137"/>
                    </a:srgbClr>
                  </a:outerShdw>
                </a:effectLst>
              </a:rPr>
              <a:t>The guardians refuse; they agreed to be Ahab’s servants.</a:t>
            </a:r>
          </a:p>
          <a:p>
            <a:pPr marL="519113" lvl="1" indent="-284163"/>
            <a:r>
              <a:rPr lang="en-US" sz="3200" i="1" dirty="0">
                <a:solidFill>
                  <a:srgbClr val="800000"/>
                </a:solidFill>
                <a:effectLst>
                  <a:outerShdw blurRad="38100" dist="38100" dir="2700000" algn="tl">
                    <a:srgbClr val="000000">
                      <a:alpha val="43137"/>
                    </a:srgbClr>
                  </a:outerShdw>
                </a:effectLst>
              </a:rPr>
              <a:t>To prove their loyalty, Jehu demands the heads of all 70 sons be brought to him   </a:t>
            </a:r>
          </a:p>
          <a:p>
            <a:pPr marL="976313" lvl="2" indent="-284163"/>
            <a:r>
              <a:rPr lang="en-US" sz="2800" b="1" dirty="0"/>
              <a:t>NOTE: It is 20+ miles from Samaria to Jezreel.</a:t>
            </a:r>
          </a:p>
          <a:p>
            <a:pPr marL="519113" lvl="1" indent="-284163"/>
            <a:r>
              <a:rPr lang="en-US" sz="3200" i="1" dirty="0">
                <a:solidFill>
                  <a:srgbClr val="800000"/>
                </a:solidFill>
                <a:effectLst>
                  <a:outerShdw blurRad="38100" dist="38100" dir="2700000" algn="tl">
                    <a:srgbClr val="000000">
                      <a:alpha val="43137"/>
                    </a:srgbClr>
                  </a:outerShdw>
                </a:effectLst>
              </a:rPr>
              <a:t>When he receives them, he piles them up in 2 heaps by the city gate.</a:t>
            </a:r>
          </a:p>
          <a:p>
            <a:pPr marL="519113" lvl="1" indent="-284163"/>
            <a:r>
              <a:rPr lang="en-US" sz="3200" i="1" dirty="0">
                <a:solidFill>
                  <a:srgbClr val="800000"/>
                </a:solidFill>
                <a:effectLst>
                  <a:outerShdw blurRad="38100" dist="38100" dir="2700000" algn="tl">
                    <a:srgbClr val="000000">
                      <a:alpha val="43137"/>
                    </a:srgbClr>
                  </a:outerShdw>
                </a:effectLst>
              </a:rPr>
              <a:t>Jehu reassures the people that not a word of Elijah’s prophecy would fail; Ahab’s house would be utterly destroyed (cf. 1 Kings 21:21).</a:t>
            </a:r>
          </a:p>
        </p:txBody>
      </p:sp>
    </p:spTree>
    <p:extLst>
      <p:ext uri="{BB962C8B-B14F-4D97-AF65-F5344CB8AC3E}">
        <p14:creationId xmlns:p14="http://schemas.microsoft.com/office/powerpoint/2010/main" val="262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Jehu’s Continued Killing</a:t>
            </a:r>
            <a:br>
              <a:rPr lang="en-US" sz="4200" dirty="0">
                <a:latin typeface="Eras Demi ITC" panose="020B0805030504020804" pitchFamily="34" charset="0"/>
              </a:rPr>
            </a:br>
            <a:r>
              <a:rPr lang="en-US" sz="4000" dirty="0">
                <a:latin typeface="+mn-lt"/>
              </a:rPr>
              <a:t>(2 Kings 10:1-14)</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lnSpcReduction="10000"/>
          </a:bodyPr>
          <a:lstStyle/>
          <a:p>
            <a:r>
              <a:rPr lang="en-US" sz="3200" b="1" dirty="0"/>
              <a:t>Other relatives, acquaintances, and allies of Ahab left in Jezreel (11)</a:t>
            </a:r>
          </a:p>
          <a:p>
            <a:pPr marL="519113" lvl="1" indent="-284163"/>
            <a:r>
              <a:rPr lang="en-US" sz="2800" i="1" dirty="0">
                <a:solidFill>
                  <a:srgbClr val="800000"/>
                </a:solidFill>
                <a:effectLst>
                  <a:outerShdw blurRad="38100" dist="38100" dir="2700000" algn="tl">
                    <a:srgbClr val="000000">
                      <a:alpha val="43137"/>
                    </a:srgbClr>
                  </a:outerShdw>
                </a:effectLst>
              </a:rPr>
              <a:t>Anyone left with any connection to Ahab was executed.  No survivors!</a:t>
            </a:r>
          </a:p>
          <a:p>
            <a:pPr marL="61913" indent="-284163"/>
            <a:r>
              <a:rPr lang="en-US" sz="3200" b="1" dirty="0"/>
              <a:t>The princes of Judah related to Ahaziah (12-14)</a:t>
            </a:r>
          </a:p>
          <a:p>
            <a:pPr marL="519113" lvl="1" indent="-284163"/>
            <a:r>
              <a:rPr lang="en-US" sz="2800" i="1" dirty="0">
                <a:solidFill>
                  <a:srgbClr val="800000"/>
                </a:solidFill>
                <a:effectLst>
                  <a:outerShdw blurRad="38100" dist="38100" dir="2700000" algn="tl">
                    <a:srgbClr val="000000">
                      <a:alpha val="43137"/>
                    </a:srgbClr>
                  </a:outerShdw>
                </a:effectLst>
              </a:rPr>
              <a:t>Ahaziah, king of Judah  =  Ahab’s grandson (son of Athaliah).</a:t>
            </a:r>
          </a:p>
          <a:p>
            <a:pPr marL="519113" lvl="1" indent="-284163"/>
            <a:r>
              <a:rPr lang="en-US" sz="2800" i="1" dirty="0">
                <a:solidFill>
                  <a:srgbClr val="800000"/>
                </a:solidFill>
                <a:effectLst>
                  <a:outerShdw blurRad="38100" dist="38100" dir="2700000" algn="tl">
                    <a:srgbClr val="000000">
                      <a:alpha val="43137"/>
                    </a:srgbClr>
                  </a:outerShdw>
                </a:effectLst>
              </a:rPr>
              <a:t>As Jehu traveled back to Samaria (likely to claim the throne), he encountered 42 relatives of Ahaziah who appeared to be on their way to greet the king (Ahaziah) and the queen mother (Athaliah).</a:t>
            </a:r>
          </a:p>
          <a:p>
            <a:pPr marL="519113" lvl="1" indent="-284163"/>
            <a:r>
              <a:rPr lang="en-US" sz="2800" i="1" dirty="0">
                <a:solidFill>
                  <a:srgbClr val="800000"/>
                </a:solidFill>
                <a:effectLst>
                  <a:outerShdw blurRad="38100" dist="38100" dir="2700000" algn="tl">
                    <a:srgbClr val="000000">
                      <a:alpha val="43137"/>
                    </a:srgbClr>
                  </a:outerShdw>
                </a:effectLst>
              </a:rPr>
              <a:t>Jehu orders them to be taken alive, only to have them executed; again, he leaves no survivors.</a:t>
            </a:r>
          </a:p>
        </p:txBody>
      </p:sp>
    </p:spTree>
    <p:extLst>
      <p:ext uri="{BB962C8B-B14F-4D97-AF65-F5344CB8AC3E}">
        <p14:creationId xmlns:p14="http://schemas.microsoft.com/office/powerpoint/2010/main" val="411141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61689"/>
            <a:ext cx="9143999" cy="1137851"/>
          </a:xfrm>
        </p:spPr>
        <p:txBody>
          <a:bodyPr>
            <a:normAutofit fontScale="90000"/>
          </a:bodyPr>
          <a:lstStyle/>
          <a:p>
            <a:pPr algn="ctr"/>
            <a:r>
              <a:rPr lang="en-US" dirty="0">
                <a:latin typeface="Eras Demi ITC" panose="020B0805030504020804" pitchFamily="34" charset="0"/>
              </a:rPr>
              <a:t> </a:t>
            </a:r>
            <a:r>
              <a:rPr lang="en-US" sz="4200" dirty="0">
                <a:latin typeface="Eras Demi ITC" panose="020B0805030504020804" pitchFamily="34" charset="0"/>
              </a:rPr>
              <a:t>Jehu Meets </a:t>
            </a:r>
            <a:r>
              <a:rPr lang="en-US" sz="4200" dirty="0" err="1">
                <a:latin typeface="Eras Demi ITC" panose="020B0805030504020804" pitchFamily="34" charset="0"/>
              </a:rPr>
              <a:t>Jehonadab</a:t>
            </a:r>
            <a:r>
              <a:rPr lang="en-US" sz="4200" dirty="0">
                <a:latin typeface="Eras Demi ITC" panose="020B0805030504020804" pitchFamily="34" charset="0"/>
              </a:rPr>
              <a:t> </a:t>
            </a:r>
            <a:br>
              <a:rPr lang="en-US" sz="4200" dirty="0">
                <a:latin typeface="Eras Demi ITC" panose="020B0805030504020804" pitchFamily="34" charset="0"/>
              </a:rPr>
            </a:br>
            <a:r>
              <a:rPr lang="en-US" sz="4000" dirty="0">
                <a:latin typeface="+mn-lt"/>
              </a:rPr>
              <a:t>(2 Kings 10:15-17)</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fontScale="92500" lnSpcReduction="10000"/>
          </a:bodyPr>
          <a:lstStyle/>
          <a:p>
            <a:r>
              <a:rPr lang="en-US" sz="3200" b="1" dirty="0"/>
              <a:t>Continuing to Samaria, Jehu met </a:t>
            </a:r>
            <a:r>
              <a:rPr lang="en-US" sz="3200" b="1" dirty="0" err="1"/>
              <a:t>Jehonadab</a:t>
            </a:r>
            <a:r>
              <a:rPr lang="en-US" sz="3200" b="1" dirty="0"/>
              <a:t> (15).</a:t>
            </a:r>
          </a:p>
          <a:p>
            <a:pPr marL="519113" lvl="1" indent="-234950"/>
            <a:r>
              <a:rPr lang="en-US" sz="3200" i="1" dirty="0">
                <a:solidFill>
                  <a:srgbClr val="800000"/>
                </a:solidFill>
                <a:effectLst>
                  <a:outerShdw blurRad="38100" dist="38100" dir="2700000" algn="tl">
                    <a:srgbClr val="000000">
                      <a:alpha val="43137"/>
                    </a:srgbClr>
                  </a:outerShdw>
                </a:effectLst>
              </a:rPr>
              <a:t>He was a descendant of </a:t>
            </a:r>
            <a:r>
              <a:rPr lang="en-US" sz="3200" i="1" dirty="0" err="1">
                <a:solidFill>
                  <a:srgbClr val="800000"/>
                </a:solidFill>
                <a:effectLst>
                  <a:outerShdw blurRad="38100" dist="38100" dir="2700000" algn="tl">
                    <a:srgbClr val="000000">
                      <a:alpha val="43137"/>
                    </a:srgbClr>
                  </a:outerShdw>
                </a:effectLst>
              </a:rPr>
              <a:t>Rechab</a:t>
            </a:r>
            <a:r>
              <a:rPr lang="en-US" sz="3200" i="1" dirty="0">
                <a:solidFill>
                  <a:srgbClr val="800000"/>
                </a:solidFill>
                <a:effectLst>
                  <a:outerShdw blurRad="38100" dist="38100" dir="2700000" algn="tl">
                    <a:srgbClr val="000000">
                      <a:alpha val="43137"/>
                    </a:srgbClr>
                  </a:outerShdw>
                </a:effectLst>
              </a:rPr>
              <a:t>, who was the father of a noteworthy line of people the Scripture portrays in a good light (Jer. 35:8-10, 12-16).</a:t>
            </a:r>
          </a:p>
          <a:p>
            <a:r>
              <a:rPr lang="en-US" sz="3200" b="1" dirty="0"/>
              <a:t>Jehu asks him if he was with him, and </a:t>
            </a:r>
            <a:r>
              <a:rPr lang="en-US" sz="3200" b="1" dirty="0" err="1"/>
              <a:t>Jehonadab</a:t>
            </a:r>
            <a:r>
              <a:rPr lang="en-US" sz="3200" b="1" dirty="0"/>
              <a:t> affirms he is.  Jehu says, “Come with me and see my zeal for the Lord” (15b-16).</a:t>
            </a:r>
          </a:p>
          <a:p>
            <a:r>
              <a:rPr lang="en-US" sz="3200" b="1" dirty="0"/>
              <a:t>When Jehu arrived in Samaria, he killed anyone else that was left than had any connection to Ahab’s house.</a:t>
            </a:r>
          </a:p>
          <a:p>
            <a:r>
              <a:rPr lang="en-US" sz="3200" b="1" dirty="0"/>
              <a:t>All this was done to fulfill the word of the Lord spoken to Elijah following the episode at Naboth’s vineyard  (17, cf.  1 Kings 21:19-24).</a:t>
            </a:r>
          </a:p>
          <a:p>
            <a:pPr marL="61913" indent="-284163"/>
            <a:endParaRPr lang="en-US" sz="3200" b="1" dirty="0"/>
          </a:p>
        </p:txBody>
      </p:sp>
    </p:spTree>
    <p:extLst>
      <p:ext uri="{BB962C8B-B14F-4D97-AF65-F5344CB8AC3E}">
        <p14:creationId xmlns:p14="http://schemas.microsoft.com/office/powerpoint/2010/main" val="413724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3E1"/>
        </a:solidFill>
        <a:effectLst/>
      </p:bgPr>
    </p:bg>
    <p:spTree>
      <p:nvGrpSpPr>
        <p:cNvPr id="1" name="">
          <a:extLst>
            <a:ext uri="{FF2B5EF4-FFF2-40B4-BE49-F238E27FC236}">
              <a16:creationId xmlns:a16="http://schemas.microsoft.com/office/drawing/2014/main" id="{04AD442F-48E5-9CB9-74A1-86A2FEEB1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7482E5-D948-0028-24EE-CC4F6D5D888A}"/>
              </a:ext>
            </a:extLst>
          </p:cNvPr>
          <p:cNvSpPr>
            <a:spLocks noGrp="1"/>
          </p:cNvSpPr>
          <p:nvPr>
            <p:ph type="title"/>
          </p:nvPr>
        </p:nvSpPr>
        <p:spPr>
          <a:xfrm>
            <a:off x="0" y="210065"/>
            <a:ext cx="9143999" cy="1189475"/>
          </a:xfrm>
        </p:spPr>
        <p:txBody>
          <a:bodyPr>
            <a:normAutofit fontScale="90000"/>
          </a:bodyPr>
          <a:lstStyle/>
          <a:p>
            <a:pPr algn="ctr"/>
            <a:r>
              <a:rPr lang="en-US" dirty="0">
                <a:latin typeface="Eras Demi ITC" panose="020B0805030504020804" pitchFamily="34" charset="0"/>
              </a:rPr>
              <a:t>Jehu Destroys Baal Worship In Israel </a:t>
            </a:r>
            <a:br>
              <a:rPr lang="en-US" sz="4200" dirty="0">
                <a:latin typeface="Eras Demi ITC" panose="020B0805030504020804" pitchFamily="34" charset="0"/>
              </a:rPr>
            </a:br>
            <a:r>
              <a:rPr lang="en-US" sz="4000" dirty="0">
                <a:latin typeface="+mn-lt"/>
              </a:rPr>
              <a:t>(2 Kings 10:18-28)</a:t>
            </a:r>
            <a:endParaRPr lang="en-US" dirty="0">
              <a:latin typeface="+mn-lt"/>
            </a:endParaRPr>
          </a:p>
        </p:txBody>
      </p:sp>
      <p:sp>
        <p:nvSpPr>
          <p:cNvPr id="3" name="Content Placeholder 2">
            <a:extLst>
              <a:ext uri="{FF2B5EF4-FFF2-40B4-BE49-F238E27FC236}">
                <a16:creationId xmlns:a16="http://schemas.microsoft.com/office/drawing/2014/main" id="{520C356A-FD42-0754-C710-B3EC1F66C591}"/>
              </a:ext>
            </a:extLst>
          </p:cNvPr>
          <p:cNvSpPr>
            <a:spLocks noGrp="1"/>
          </p:cNvSpPr>
          <p:nvPr>
            <p:ph idx="1"/>
          </p:nvPr>
        </p:nvSpPr>
        <p:spPr>
          <a:xfrm>
            <a:off x="321275" y="1399540"/>
            <a:ext cx="8513805" cy="5497892"/>
          </a:xfrm>
        </p:spPr>
        <p:txBody>
          <a:bodyPr>
            <a:normAutofit/>
          </a:bodyPr>
          <a:lstStyle/>
          <a:p>
            <a:r>
              <a:rPr lang="en-US" sz="3200" b="1" dirty="0"/>
              <a:t>Jehu summons all Baal worshipers to a sacrifice (18-19).</a:t>
            </a:r>
          </a:p>
          <a:p>
            <a:pPr marL="519113" lvl="1" indent="-284163"/>
            <a:r>
              <a:rPr lang="en-US" sz="3000" i="1" dirty="0">
                <a:solidFill>
                  <a:srgbClr val="800000"/>
                </a:solidFill>
                <a:effectLst>
                  <a:outerShdw blurRad="38100" dist="38100" dir="2700000" algn="tl">
                    <a:srgbClr val="000000">
                      <a:alpha val="43137"/>
                    </a:srgbClr>
                  </a:outerShdw>
                </a:effectLst>
              </a:rPr>
              <a:t>Jehu deceitfully declares, “Ahab served Baal a little; Jehu will serve him much.”</a:t>
            </a:r>
          </a:p>
          <a:p>
            <a:pPr marL="519113" lvl="1" indent="-284163"/>
            <a:r>
              <a:rPr lang="en-US" sz="3000" i="1" dirty="0">
                <a:solidFill>
                  <a:srgbClr val="800000"/>
                </a:solidFill>
                <a:effectLst>
                  <a:outerShdw blurRad="38100" dist="38100" dir="2700000" algn="tl">
                    <a:srgbClr val="000000">
                      <a:alpha val="43137"/>
                    </a:srgbClr>
                  </a:outerShdw>
                </a:effectLst>
              </a:rPr>
              <a:t>Any leader of Baal worship in Israel who did not attend would be put to death.</a:t>
            </a:r>
          </a:p>
          <a:p>
            <a:pPr marL="741363" lvl="2" indent="-222250"/>
            <a:r>
              <a:rPr lang="en-US" sz="2800" dirty="0">
                <a:effectLst>
                  <a:outerShdw blurRad="38100" dist="38100" dir="2700000" algn="tl">
                    <a:srgbClr val="000000">
                      <a:alpha val="43137"/>
                    </a:srgbClr>
                  </a:outerShdw>
                </a:effectLst>
              </a:rPr>
              <a:t>This was a deceitful plan to lure them to their death.</a:t>
            </a:r>
          </a:p>
          <a:p>
            <a:pPr marL="741363" lvl="2" indent="-222250"/>
            <a:r>
              <a:rPr lang="en-US" sz="2800" dirty="0">
                <a:effectLst>
                  <a:outerShdw blurRad="38100" dist="38100" dir="2700000" algn="tl">
                    <a:srgbClr val="000000">
                      <a:alpha val="43137"/>
                    </a:srgbClr>
                  </a:outerShdw>
                </a:effectLst>
              </a:rPr>
              <a:t>Idolators were already liable to death under Mosaic Law  (Deut. 17:1-5).</a:t>
            </a:r>
          </a:p>
          <a:p>
            <a:pPr marL="741363" lvl="2" indent="-222250"/>
            <a:r>
              <a:rPr lang="en-US" sz="2800" dirty="0">
                <a:effectLst>
                  <a:outerShdw blurRad="38100" dist="38100" dir="2700000" algn="tl">
                    <a:srgbClr val="000000">
                      <a:alpha val="43137"/>
                    </a:srgbClr>
                  </a:outerShdw>
                </a:effectLst>
              </a:rPr>
              <a:t>It was unnecessary to lie to get them in one place for their execution.</a:t>
            </a:r>
          </a:p>
          <a:p>
            <a:pPr marL="61913" indent="-284163"/>
            <a:endParaRPr lang="en-US" sz="3200" b="1" dirty="0"/>
          </a:p>
        </p:txBody>
      </p:sp>
    </p:spTree>
    <p:extLst>
      <p:ext uri="{BB962C8B-B14F-4D97-AF65-F5344CB8AC3E}">
        <p14:creationId xmlns:p14="http://schemas.microsoft.com/office/powerpoint/2010/main" val="277252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5807</TotalTime>
  <Words>1361</Words>
  <Application>Microsoft Office PowerPoint</Application>
  <PresentationFormat>On-screen Show (4:3)</PresentationFormat>
  <Paragraphs>123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Eras Demi ITC</vt:lpstr>
      <vt:lpstr>Office Theme</vt:lpstr>
      <vt:lpstr>The Divided Kingdom   (Part 1)</vt:lpstr>
      <vt:lpstr>17 Periods of Bible History</vt:lpstr>
      <vt:lpstr>Divided Kingdom: Lesson 18</vt:lpstr>
      <vt:lpstr>PowerPoint Presentation</vt:lpstr>
      <vt:lpstr> Jehu’s Continued Killing (2 Kings 10:1-14)</vt:lpstr>
      <vt:lpstr> Jehu’s Continued Killing (2 Kings 10:1-14)</vt:lpstr>
      <vt:lpstr> Jehu’s Continued Killing (2 Kings 10:1-14)</vt:lpstr>
      <vt:lpstr> Jehu Meets Jehonadab  (2 Kings 10:15-17)</vt:lpstr>
      <vt:lpstr>Jehu Destroys Baal Worship In Israel  (2 Kings 10:18-28)</vt:lpstr>
      <vt:lpstr>Jehu Destroys Baal Worship In Israel  (2 Kings 10:18-28)</vt:lpstr>
      <vt:lpstr>Jehu Destroys Baal Worship In Israel  (2 Kings 10:18-28)</vt:lpstr>
      <vt:lpstr>God Judges Jehu  (2 Kings 10:29-33)</vt:lpstr>
      <vt:lpstr>PowerPoint Presentation</vt:lpstr>
      <vt:lpstr>Athaliah Usurps Judah’s Throne (2 Kings 11:1-3; 2 Chronicles 22:10-12)</vt:lpstr>
      <vt:lpstr>Lesson for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Divided Kingdom   (Part 1)</dc:title>
  <dc:creator>Steve Klein</dc:creator>
  <cp:lastModifiedBy>Steve Klein</cp:lastModifiedBy>
  <cp:revision>126</cp:revision>
  <cp:lastPrinted>2024-04-12T20:24:28Z</cp:lastPrinted>
  <dcterms:created xsi:type="dcterms:W3CDTF">2024-01-30T15:51:57Z</dcterms:created>
  <dcterms:modified xsi:type="dcterms:W3CDTF">2024-04-12T20:24:56Z</dcterms:modified>
</cp:coreProperties>
</file>