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00" r:id="rId3"/>
    <p:sldId id="257" r:id="rId4"/>
    <p:sldId id="314" r:id="rId5"/>
    <p:sldId id="301" r:id="rId6"/>
    <p:sldId id="315" r:id="rId7"/>
    <p:sldId id="325" r:id="rId8"/>
    <p:sldId id="324" r:id="rId9"/>
    <p:sldId id="326" r:id="rId10"/>
    <p:sldId id="327" r:id="rId11"/>
    <p:sldId id="323" r:id="rId12"/>
    <p:sldId id="328" r:id="rId13"/>
    <p:sldId id="329" r:id="rId14"/>
    <p:sldId id="299" r:id="rId1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476"/>
    <a:srgbClr val="C00000"/>
    <a:srgbClr val="E8F3E1"/>
    <a:srgbClr val="D16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854" autoAdjust="0"/>
  </p:normalViewPr>
  <p:slideViewPr>
    <p:cSldViewPr snapToGrid="0">
      <p:cViewPr varScale="1">
        <p:scale>
          <a:sx n="61" d="100"/>
          <a:sy n="61" d="100"/>
        </p:scale>
        <p:origin x="125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237D01B-2A18-4653-8AD6-09C6F8BF2A1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711AD7D-D269-4AD4-BBDB-B3474142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83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1AD7D-D269-4AD4-BBDB-B347414284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5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F2914-CC70-9953-0FFD-A853ADA38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AA9C6C-5A6A-08EE-0218-702E252596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68DF7A-DC12-B590-D4AF-2DE0379E0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FB6A2-BDF7-6050-C6A5-ACCB6B906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1AD7D-D269-4AD4-BBDB-B347414284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14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52003-C0CD-561B-622C-3B190C292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D176F6-97E3-64D6-ECF6-51A055EC7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3E2F1E-DEF3-B60F-54EF-A139C7102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Micah Clem shared this illustration: </a:t>
            </a:r>
          </a:p>
          <a:p>
            <a:r>
              <a:rPr lang="en-US" dirty="0"/>
              <a:t>As a visual/example, the Eastside church building is exactly 4 miles from 306 BBQ (driving). </a:t>
            </a:r>
          </a:p>
          <a:p>
            <a:r>
              <a:rPr lang="en-US" dirty="0"/>
              <a:t>As the crow flies, Eastside is 4.6 miles from Buc-</a:t>
            </a:r>
            <a:r>
              <a:rPr lang="en-US" dirty="0" err="1"/>
              <a:t>ee’s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D9371-8D91-AE18-5A13-D661B223D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1AD7D-D269-4AD4-BBDB-B347414284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92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2DE78-1ACD-4E73-C691-53EC69B87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F7CE34-7CE8-4798-2F92-41C99731F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774E1E-EC91-E6A5-D834-23D612ECAB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visual/example, the Eastside church building is exactly 4 miles from 306 BBQ (driving). </a:t>
            </a:r>
          </a:p>
          <a:p>
            <a:r>
              <a:rPr lang="en-US" dirty="0"/>
              <a:t>As the crow flies, Eastside is 4.6 miles from Buc-</a:t>
            </a:r>
            <a:r>
              <a:rPr lang="en-US" dirty="0" err="1"/>
              <a:t>ee’s</a:t>
            </a:r>
            <a:endParaRPr lang="en-US" dirty="0"/>
          </a:p>
          <a:p>
            <a:r>
              <a:rPr lang="en-US" dirty="0"/>
              <a:t>OBSERVATIONS ABOUT THESE EVENTS: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200" b="1" dirty="0"/>
              <a:t>Asa’s response to </a:t>
            </a:r>
            <a:r>
              <a:rPr lang="en-US" altLang="en-US" sz="1200" b="1" dirty="0" err="1"/>
              <a:t>Baasha’s</a:t>
            </a:r>
            <a:r>
              <a:rPr lang="en-US" altLang="en-US" sz="1200" b="1" dirty="0"/>
              <a:t> actions was disappointing</a:t>
            </a:r>
          </a:p>
          <a:p>
            <a:pPr marL="398463" lvl="0" indent="-398463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z="1200" b="1" dirty="0"/>
              <a:t>When the Ethiopians came upon him, Asa turned to the Lord for help and deliverance, asking for </a:t>
            </a:r>
            <a:r>
              <a:rPr lang="en-US" altLang="en-US" sz="1200" b="1" i="1" u="sng" dirty="0"/>
              <a:t>Divine</a:t>
            </a:r>
            <a:r>
              <a:rPr lang="en-US" altLang="en-US" sz="1200" b="1" dirty="0"/>
              <a:t> protection</a:t>
            </a:r>
          </a:p>
          <a:p>
            <a:pPr marL="398463" lvl="0" indent="-398463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z="1200" b="1" dirty="0"/>
              <a:t>When </a:t>
            </a:r>
            <a:r>
              <a:rPr lang="en-US" altLang="en-US" sz="1200" b="1" dirty="0" err="1"/>
              <a:t>Baasha</a:t>
            </a:r>
            <a:r>
              <a:rPr lang="en-US" altLang="en-US" sz="1200" b="1" dirty="0"/>
              <a:t> threatened him, Asa sought </a:t>
            </a:r>
            <a:r>
              <a:rPr lang="en-US" altLang="en-US" sz="1200" b="1" i="1" u="sng" dirty="0"/>
              <a:t>human</a:t>
            </a:r>
            <a:r>
              <a:rPr lang="en-US" altLang="en-US" sz="1200" b="1" dirty="0"/>
              <a:t> assistance through a political alliance with Ben-</a:t>
            </a:r>
            <a:r>
              <a:rPr lang="en-US" altLang="en-US" sz="1200" b="1" dirty="0" err="1"/>
              <a:t>hadad</a:t>
            </a:r>
            <a:r>
              <a:rPr lang="en-US" altLang="en-US" sz="1200" b="1" dirty="0"/>
              <a:t> &amp; Syria</a:t>
            </a:r>
          </a:p>
          <a:p>
            <a:pPr marL="398463" lvl="0" indent="-398463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z="1200" b="1" dirty="0"/>
              <a:t>In this crisis, Asa showed he trusted man more than he trusted God… not what he had prayed earlier     </a:t>
            </a:r>
            <a:r>
              <a:rPr lang="en-US" altLang="en-US" sz="1200" b="1" dirty="0">
                <a:solidFill>
                  <a:srgbClr val="CC0000"/>
                </a:solidFill>
              </a:rPr>
              <a:t>2 Chron 14:11    cp. </a:t>
            </a:r>
            <a:r>
              <a:rPr lang="en-US" altLang="en-US" sz="1200" b="1" dirty="0" err="1">
                <a:solidFill>
                  <a:srgbClr val="CC0000"/>
                </a:solidFill>
              </a:rPr>
              <a:t>Psa</a:t>
            </a:r>
            <a:r>
              <a:rPr lang="en-US" altLang="en-US" sz="1200" b="1" dirty="0">
                <a:solidFill>
                  <a:srgbClr val="CC0000"/>
                </a:solidFill>
              </a:rPr>
              <a:t> 118:8-9</a:t>
            </a: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63192-3DA2-2759-C021-CCB8B082E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1AD7D-D269-4AD4-BBDB-B347414284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02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45916-B01B-36E6-5686-86F6CD49C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448689-F99D-6839-58E1-B30A8E58E2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3CACAF-BA05-BC48-331B-C8081ED0A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Psalms 118:8-9  </a:t>
            </a:r>
            <a:r>
              <a:rPr lang="en-US" dirty="0"/>
              <a:t>It is better to trust in the LORD Than to put confidence in man.  9  It is better to trust in the LORD Than to put confidence in princes.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8F6AB-9E91-A644-4858-3329AAAC5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1AD7D-D269-4AD4-BBDB-B347414284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45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Psalms 25:2  </a:t>
            </a:r>
            <a:r>
              <a:rPr lang="en-US" dirty="0"/>
              <a:t>O my God, I trust in You; Let me not be ashamed; Let not my enemies triumph over me.</a:t>
            </a:r>
          </a:p>
          <a:p>
            <a:r>
              <a:rPr lang="en-US" b="1" dirty="0"/>
              <a:t>Psalms 44:6-7  </a:t>
            </a:r>
            <a:r>
              <a:rPr lang="en-US" dirty="0"/>
              <a:t>For I will not trust in my bow, Nor shall my sword save me.  7  But You have saved us from our enemies, And have put to shame those who hated us.</a:t>
            </a:r>
          </a:p>
          <a:p>
            <a:r>
              <a:rPr lang="en-US" b="1" dirty="0"/>
              <a:t>Galatians 6:9  </a:t>
            </a:r>
            <a:r>
              <a:rPr lang="en-US" dirty="0"/>
              <a:t>And let us not grow weary while doing good, for in due season we shall reap if we do not lose heart.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1AD7D-D269-4AD4-BBDB-B347414284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4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1AD7D-D269-4AD4-BBDB-B347414284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1AD7D-D269-4AD4-BBDB-B347414284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68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91819-0D5E-7172-23BF-40113F52F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C665FF-99DA-F647-C502-B9FB04AFF5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91582D-A746-C33B-6765-5D0AFB846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6BE1E-FB30-FABA-A149-7D137469C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1AD7D-D269-4AD4-BBDB-B347414284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3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1AD7D-D269-4AD4-BBDB-B347414284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40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E012A-6523-95AE-6AF2-96798BF3E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9401DA-1CE3-0A42-4561-DDF31AC83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8EE776-EF59-7A2A-B5B5-09725B35C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FBB5D-6107-9739-F011-50F71EA0BD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1AD7D-D269-4AD4-BBDB-B347414284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0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52CC0-E291-E9F5-3702-F999045CC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380F09-9715-D049-E233-6D91B9AA30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362181-DCD3-D57F-AFF5-92C77AC2B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Literal Hebrew “a thousand </a:t>
            </a:r>
            <a:r>
              <a:rPr lang="en-US" sz="1200" b="1" dirty="0" err="1"/>
              <a:t>thousand</a:t>
            </a:r>
            <a:r>
              <a:rPr lang="en-US" sz="1200" b="1" dirty="0"/>
              <a:t>” (an innumerable host)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011C-ABA6-AA24-FFCD-471048ABE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1AD7D-D269-4AD4-BBDB-B347414284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17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Abraham visited </a:t>
            </a:r>
            <a:r>
              <a:rPr lang="en-US" b="1" dirty="0" err="1"/>
              <a:t>Gerar</a:t>
            </a:r>
            <a:r>
              <a:rPr lang="en-US" b="1" dirty="0"/>
              <a:t> in Genesis 20:1ff</a:t>
            </a:r>
            <a:r>
              <a:rPr lang="en-US" dirty="0"/>
              <a:t>. And lied to King Abimelech about his relationship with Sarah.</a:t>
            </a:r>
          </a:p>
          <a:p>
            <a:r>
              <a:rPr lang="en-US" b="1" dirty="0"/>
              <a:t>Isaac dwelt there </a:t>
            </a:r>
            <a:r>
              <a:rPr lang="en-US" dirty="0"/>
              <a:t>in Genesis 26.</a:t>
            </a:r>
          </a:p>
          <a:p>
            <a:r>
              <a:rPr lang="en-US" b="1" dirty="0"/>
              <a:t>2 Chronicles 14 is the final mention </a:t>
            </a:r>
            <a:r>
              <a:rPr lang="en-US" dirty="0"/>
              <a:t>of the place in Scripture.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1AD7D-D269-4AD4-BBDB-B347414284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34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F4EA9-B6FD-08B6-1952-4DD622A20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55C8AE-F8FE-FF18-7D6E-11518A485C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6A6A9E-21A0-B891-1849-A6F4703315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Acts 17:27  </a:t>
            </a:r>
            <a:r>
              <a:rPr lang="en-US" dirty="0"/>
              <a:t>so that they should seek the Lord, in the hope that they might grope for Him and find Him, though He is not far from each one of us;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7D16F-1881-F882-AEC1-C0492ECE5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1AD7D-D269-4AD4-BBDB-B347414284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9CB0-812D-4282-97CF-96706340DFB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BD59-E28F-45C4-B9A8-61EB83AD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9CB0-812D-4282-97CF-96706340DFB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BD59-E28F-45C4-B9A8-61EB83AD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3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9CB0-812D-4282-97CF-96706340DFB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BD59-E28F-45C4-B9A8-61EB83AD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9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9CB0-812D-4282-97CF-96706340DFB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BD59-E28F-45C4-B9A8-61EB83AD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9CB0-812D-4282-97CF-96706340DFB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BD59-E28F-45C4-B9A8-61EB83AD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9CB0-812D-4282-97CF-96706340DFB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BD59-E28F-45C4-B9A8-61EB83AD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4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9CB0-812D-4282-97CF-96706340DFB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BD59-E28F-45C4-B9A8-61EB83AD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7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9CB0-812D-4282-97CF-96706340DFB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BD59-E28F-45C4-B9A8-61EB83AD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2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9CB0-812D-4282-97CF-96706340DFB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BD59-E28F-45C4-B9A8-61EB83AD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2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9CB0-812D-4282-97CF-96706340DFB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BD59-E28F-45C4-B9A8-61EB83AD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9CB0-812D-4282-97CF-96706340DFB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BD59-E28F-45C4-B9A8-61EB83AD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6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D9CB0-812D-4282-97CF-96706340DFB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5BD59-E28F-45C4-B9A8-61EB83AD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3430-4184-3CF4-C89E-7643811F9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2910" y="406399"/>
            <a:ext cx="4443248" cy="4123559"/>
          </a:xfrm>
        </p:spPr>
        <p:txBody>
          <a:bodyPr>
            <a:normAutofit/>
          </a:bodyPr>
          <a:lstStyle/>
          <a:p>
            <a:r>
              <a:rPr lang="en-US" sz="6700" dirty="0">
                <a:latin typeface="Eras Demi ITC" panose="020B0805030504020804" pitchFamily="34" charset="0"/>
              </a:rPr>
              <a:t>The Divided Kingdom </a:t>
            </a:r>
            <a:br>
              <a:rPr lang="en-US" sz="6700" dirty="0">
                <a:latin typeface="Eras Demi ITC" panose="020B0805030504020804" pitchFamily="34" charset="0"/>
              </a:rPr>
            </a:br>
            <a:br>
              <a:rPr lang="en-US" sz="1800" dirty="0">
                <a:latin typeface="Eras Demi ITC" panose="020B0805030504020804" pitchFamily="34" charset="0"/>
              </a:rPr>
            </a:br>
            <a:r>
              <a:rPr lang="en-US" sz="3200" dirty="0">
                <a:latin typeface="+mn-lt"/>
              </a:rPr>
              <a:t>(Part 1)</a:t>
            </a:r>
            <a:endParaRPr lang="en-US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A90EB-6AC3-A9AE-FACA-B5CA7C3A9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4745" y="5094507"/>
            <a:ext cx="5087007" cy="1655762"/>
          </a:xfrm>
        </p:spPr>
        <p:txBody>
          <a:bodyPr/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“Till There Was No Remedy” </a:t>
            </a:r>
          </a:p>
          <a:p>
            <a:r>
              <a:rPr lang="en-US" dirty="0"/>
              <a:t>(2 Chronicles 36:16)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1394-2522-8608-FDC2-DA9B4C7BB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09" t="13448" r="36666" b="5632"/>
          <a:stretch/>
        </p:blipFill>
        <p:spPr>
          <a:xfrm>
            <a:off x="804220" y="0"/>
            <a:ext cx="3168690" cy="6061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423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4170DD-1D98-7BD1-BB9F-2607D6886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12D7-0AF2-C38A-6ADF-62CAEE217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72" y="175192"/>
            <a:ext cx="8872150" cy="113785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Eras Demi ITC" panose="020B0805030504020804" pitchFamily="34" charset="0"/>
              </a:rPr>
              <a:t>Asa Enacts Reforms &amp; Renews Covenant </a:t>
            </a:r>
            <a:r>
              <a:rPr lang="en-US" sz="3200" dirty="0">
                <a:latin typeface="+mn-lt"/>
              </a:rPr>
              <a:t>(1 Kings 15:9-15; 2 Chronicles 15:8-19)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F868C-A5DF-0A63-1BBD-3CC6351F3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72" y="1399540"/>
            <a:ext cx="8779477" cy="549789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200" b="1" dirty="0"/>
              <a:t>Moved by Azariah’s encouraging words, Asa continues his reforms (2 Chron. 15:8-16).</a:t>
            </a:r>
          </a:p>
          <a:p>
            <a:pPr marL="519113" lvl="1" indent="-284163"/>
            <a:r>
              <a:rPr lang="en-US" altLang="en-US" sz="3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purges more idols from Judah and cities in Israel he had captured, and He restored the altar of the Lord                (2 Chron. 15:8).</a:t>
            </a:r>
          </a:p>
          <a:p>
            <a:pPr marL="519113" lvl="1" indent="-284163"/>
            <a:r>
              <a:rPr lang="en-US" altLang="en-US" sz="3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even demotes his grandmother </a:t>
            </a:r>
            <a:r>
              <a:rPr lang="en-US" altLang="en-US" sz="3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Maacah</a:t>
            </a:r>
            <a:r>
              <a:rPr lang="en-US" altLang="en-US" sz="3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being Queen Mother because of her idolatry (2 Chron. 15:16).</a:t>
            </a:r>
          </a:p>
          <a:p>
            <a:pPr marL="519113" lvl="1" indent="-284163"/>
            <a:r>
              <a:rPr lang="en-US" altLang="en-US" sz="3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leads an assembly in Jerusalem of people from Judah and Israel as they renew their covenant with God through sacrifices and an oath (2 Chron. 15:9-15). </a:t>
            </a:r>
          </a:p>
          <a:p>
            <a:pPr marL="852488" lvl="2" indent="-284163"/>
            <a:r>
              <a:rPr lang="en-US" altLang="en-US" sz="3000" b="1" dirty="0"/>
              <a:t>NOTE</a:t>
            </a:r>
            <a:r>
              <a:rPr lang="en-US" altLang="en-US" sz="3000" dirty="0"/>
              <a:t>: Those who would not join in these efforts would be put to death (2 Chron. 15:12).</a:t>
            </a:r>
          </a:p>
          <a:p>
            <a:pPr marL="395288" lvl="1" indent="-284163"/>
            <a:r>
              <a:rPr lang="en-US" sz="3400" b="1" dirty="0"/>
              <a:t>Asa was loyal to the Lord; there was no war until his 35</a:t>
            </a:r>
            <a:r>
              <a:rPr lang="en-US" sz="3400" b="1" baseline="30000" dirty="0"/>
              <a:t>th</a:t>
            </a:r>
            <a:r>
              <a:rPr lang="en-US" sz="3400" b="1" dirty="0"/>
              <a:t> year (2 Chron. 15:17-19).</a:t>
            </a:r>
          </a:p>
        </p:txBody>
      </p:sp>
    </p:spTree>
    <p:extLst>
      <p:ext uri="{BB962C8B-B14F-4D97-AF65-F5344CB8AC3E}">
        <p14:creationId xmlns:p14="http://schemas.microsoft.com/office/powerpoint/2010/main" val="405607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71D37-C915-BE1C-3788-FF5AEDDB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89961-459C-A595-1E6F-8F4E405F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42" y="224619"/>
            <a:ext cx="7184902" cy="113785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Eras Demi ITC" panose="020B0805030504020804" pitchFamily="34" charset="0"/>
              </a:rPr>
              <a:t>Asa’s War With </a:t>
            </a:r>
            <a:r>
              <a:rPr lang="en-US" dirty="0" err="1">
                <a:latin typeface="Eras Demi ITC" panose="020B0805030504020804" pitchFamily="34" charset="0"/>
              </a:rPr>
              <a:t>Baasha</a:t>
            </a:r>
            <a:br>
              <a:rPr lang="en-US" dirty="0">
                <a:latin typeface="Eras Demi ITC" panose="020B0805030504020804" pitchFamily="34" charset="0"/>
              </a:rPr>
            </a:br>
            <a:r>
              <a:rPr lang="en-US" sz="4000" dirty="0">
                <a:latin typeface="+mn-lt"/>
              </a:rPr>
              <a:t>(1 Kings 15:16-22;  2 Chron 16:1-6)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B88A4-F75F-511C-C535-CD29B2C98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42" y="1446606"/>
            <a:ext cx="8637790" cy="5411394"/>
          </a:xfrm>
        </p:spPr>
        <p:txBody>
          <a:bodyPr>
            <a:normAutofit/>
          </a:bodyPr>
          <a:lstStyle/>
          <a:p>
            <a:r>
              <a:rPr lang="en-US" sz="3200" b="1" dirty="0"/>
              <a:t>Following Asa’s victory over the Ethiopians, there was about 14 years of peace.</a:t>
            </a:r>
          </a:p>
          <a:p>
            <a:r>
              <a:rPr lang="en-US" sz="3200" b="1" dirty="0" err="1"/>
              <a:t>Baasha</a:t>
            </a:r>
            <a:r>
              <a:rPr lang="en-US" sz="3200" b="1" dirty="0"/>
              <a:t> fortified Ramah between Israel and Judah to prevent any more citizens in Israel from defecting to Judah (2 Chron. 16:1)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Ramah is 4 to 5 miles from Jerusalem.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5585A-B973-D4D2-4EB0-AA7E707C8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08" t="63441" r="25317" b="21474"/>
          <a:stretch/>
        </p:blipFill>
        <p:spPr>
          <a:xfrm>
            <a:off x="1388070" y="4450461"/>
            <a:ext cx="5821127" cy="2182920"/>
          </a:xfrm>
          <a:prstGeom prst="rect">
            <a:avLst/>
          </a:prstGeom>
        </p:spPr>
      </p:pic>
      <p:sp>
        <p:nvSpPr>
          <p:cNvPr id="5" name="Arrow: Up-Down 4">
            <a:extLst>
              <a:ext uri="{FF2B5EF4-FFF2-40B4-BE49-F238E27FC236}">
                <a16:creationId xmlns:a16="http://schemas.microsoft.com/office/drawing/2014/main" id="{8E52419F-8F3B-A2B8-53B0-0DD76C2AD08E}"/>
              </a:ext>
            </a:extLst>
          </p:cNvPr>
          <p:cNvSpPr/>
          <p:nvPr/>
        </p:nvSpPr>
        <p:spPr>
          <a:xfrm rot="21158872">
            <a:off x="4713745" y="5529812"/>
            <a:ext cx="222591" cy="398242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2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252E99-AE70-6492-8A61-B9F57E5CB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C0BFA-BC87-C85C-789E-2022A24C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41" y="224619"/>
            <a:ext cx="8415369" cy="11378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Eras Demi ITC" panose="020B0805030504020804" pitchFamily="34" charset="0"/>
              </a:rPr>
              <a:t>Asa’s War With </a:t>
            </a:r>
            <a:r>
              <a:rPr lang="en-US" dirty="0" err="1">
                <a:latin typeface="Eras Demi ITC" panose="020B0805030504020804" pitchFamily="34" charset="0"/>
              </a:rPr>
              <a:t>Baasha</a:t>
            </a:r>
            <a:br>
              <a:rPr lang="en-US" dirty="0">
                <a:latin typeface="Eras Demi ITC" panose="020B0805030504020804" pitchFamily="34" charset="0"/>
              </a:rPr>
            </a:br>
            <a:r>
              <a:rPr lang="en-US" sz="4000" dirty="0">
                <a:latin typeface="+mn-lt"/>
              </a:rPr>
              <a:t>(1 Kings 15:16-22; 2 Chron. 16:1-6)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F7078-B26B-E1A6-9EB3-AD158035C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00" y="1446606"/>
            <a:ext cx="5647037" cy="5411394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To counter </a:t>
            </a:r>
            <a:r>
              <a:rPr lang="en-US" sz="3200" b="1" dirty="0" err="1"/>
              <a:t>Baasha</a:t>
            </a:r>
            <a:r>
              <a:rPr lang="en-US" sz="3200" b="1" dirty="0"/>
              <a:t>, Asa seeks a covenant with Ben-</a:t>
            </a:r>
            <a:r>
              <a:rPr lang="en-US" sz="3200" b="1" dirty="0" err="1"/>
              <a:t>hadad</a:t>
            </a:r>
            <a:r>
              <a:rPr lang="en-US" sz="3200" b="1" dirty="0"/>
              <a:t> of Syria (2 Chron. 16:1-7).</a:t>
            </a:r>
          </a:p>
          <a:p>
            <a:pPr marL="519113" lvl="1" indent="-284163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 gives him treasures from the Lord’s house king’s palace.</a:t>
            </a:r>
          </a:p>
          <a:p>
            <a:pPr marL="519113" lvl="1" indent="-284163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asked Ben-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break his existing treaty with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Baasha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begin a new treaty with him.</a:t>
            </a:r>
          </a:p>
          <a:p>
            <a:pPr marL="519113" lvl="1" indent="-284163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Ben-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agrees and attacks cities in Israel.</a:t>
            </a:r>
          </a:p>
          <a:p>
            <a:pPr marL="519113" lvl="1" indent="-284163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result,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Baasha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withdraws his forces from Ramah.</a:t>
            </a:r>
          </a:p>
          <a:p>
            <a:pPr marL="519113" lvl="1" indent="-284163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 uses stones and timber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Baasha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left behind to build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Mizpah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FE793-D611-B641-4748-9A2E22819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3" t="1" r="45078" b="1406"/>
          <a:stretch/>
        </p:blipFill>
        <p:spPr>
          <a:xfrm>
            <a:off x="5733537" y="1446606"/>
            <a:ext cx="3200400" cy="500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1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9C35C3-1545-0485-A796-0B9202962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D920-B78C-CBBB-34C5-B8AD69AA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41" y="224619"/>
            <a:ext cx="8415369" cy="11378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Eras Demi ITC" panose="020B0805030504020804" pitchFamily="34" charset="0"/>
              </a:rPr>
              <a:t>Asa’s War With </a:t>
            </a:r>
            <a:r>
              <a:rPr lang="en-US" dirty="0" err="1">
                <a:latin typeface="Eras Demi ITC" panose="020B0805030504020804" pitchFamily="34" charset="0"/>
              </a:rPr>
              <a:t>Baasha</a:t>
            </a:r>
            <a:br>
              <a:rPr lang="en-US" dirty="0">
                <a:latin typeface="Eras Demi ITC" panose="020B0805030504020804" pitchFamily="34" charset="0"/>
              </a:rPr>
            </a:br>
            <a:r>
              <a:rPr lang="en-US" sz="4000" dirty="0">
                <a:latin typeface="+mn-lt"/>
              </a:rPr>
              <a:t>(1 Kings 15:16-22; 2 Chron. 16:1-6)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DFDDD-BDF5-3149-A984-734CEEC53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00" y="1446606"/>
            <a:ext cx="5535824" cy="5411394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Asa’s response to </a:t>
            </a:r>
            <a:r>
              <a:rPr lang="en-US" sz="3200" b="1" dirty="0" err="1"/>
              <a:t>Baasha’s</a:t>
            </a:r>
            <a:r>
              <a:rPr lang="en-US" sz="3200" b="1" dirty="0"/>
              <a:t> actions is disappointing.</a:t>
            </a:r>
          </a:p>
          <a:p>
            <a:pPr marL="457200" lvl="1" indent="-222250"/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Ethiopians came upon him, Asa turned to the Lord for help and deliverance, asking for Divine protection.</a:t>
            </a:r>
          </a:p>
          <a:p>
            <a:pPr marL="457200" lvl="1" indent="-222250"/>
            <a:r>
              <a:rPr lang="en-US" sz="3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</a:t>
            </a:r>
            <a:r>
              <a:rPr lang="en-US" sz="30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Baasha</a:t>
            </a:r>
            <a:r>
              <a:rPr lang="en-US" sz="3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threatened him, Asa sought human assistance through a political alliance with Ben-</a:t>
            </a:r>
            <a:r>
              <a:rPr lang="en-US" sz="30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hadad</a:t>
            </a:r>
            <a:r>
              <a:rPr lang="en-US" sz="3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Syria.</a:t>
            </a:r>
          </a:p>
          <a:p>
            <a:pPr marL="457200" lvl="1" indent="-222250"/>
            <a:r>
              <a:rPr lang="en-US" sz="3000" i="1" dirty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crisis, Asa showed he trusted man more than he trusted God.  This is not what he had prayed earlier (2 Chron 14:11;   cp. </a:t>
            </a:r>
            <a:r>
              <a:rPr lang="en-US" sz="3000" i="1" dirty="0" err="1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</a:t>
            </a:r>
            <a:r>
              <a:rPr lang="en-US" sz="3000" i="1" dirty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118:8-9).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55B24-4C3B-C6A7-3290-D0F0DC665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3" t="1" r="45078" b="1406"/>
          <a:stretch/>
        </p:blipFill>
        <p:spPr>
          <a:xfrm>
            <a:off x="5733537" y="1446606"/>
            <a:ext cx="3200400" cy="500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5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44FC-F957-8DB5-CDF2-220FBD1F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9202"/>
            <a:ext cx="7886700" cy="919975"/>
          </a:xfrm>
        </p:spPr>
        <p:txBody>
          <a:bodyPr/>
          <a:lstStyle/>
          <a:p>
            <a:pPr algn="ctr"/>
            <a:r>
              <a:rPr lang="en-US">
                <a:latin typeface="Eras Demi ITC" panose="020B0805030504020804" pitchFamily="34" charset="0"/>
              </a:rPr>
              <a:t>Lessons </a:t>
            </a:r>
            <a:r>
              <a:rPr lang="en-US" dirty="0">
                <a:latin typeface="Eras Demi ITC" panose="020B0805030504020804" pitchFamily="34" charset="0"/>
              </a:rPr>
              <a:t>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A97E3-D7F2-76FD-E59B-6A4B79B8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35" y="1149177"/>
            <a:ext cx="8192529" cy="5708823"/>
          </a:xfrm>
        </p:spPr>
        <p:txBody>
          <a:bodyPr>
            <a:normAutofit/>
          </a:bodyPr>
          <a:lstStyle/>
          <a:p>
            <a:r>
              <a:rPr lang="en-US" sz="3200" b="1" dirty="0"/>
              <a:t>God helps those who trust in Him and will not abandon them.</a:t>
            </a:r>
          </a:p>
          <a:p>
            <a:pPr marL="519113" lvl="1" indent="-284163"/>
            <a:r>
              <a:rPr 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Illustrated by Asa in his battle with the Ethiopians.</a:t>
            </a:r>
          </a:p>
          <a:p>
            <a:pPr marL="519113" lvl="1" indent="-284163"/>
            <a:r>
              <a:rPr 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face situations that can be extremely challenging, that may even appear to be “insurmountable odds.”</a:t>
            </a:r>
          </a:p>
          <a:p>
            <a:pPr marL="519113" lvl="1" indent="-284163"/>
            <a:r>
              <a:rPr 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will help His children when they cannot help themselves (Psa. 25:2; 44:6).</a:t>
            </a:r>
          </a:p>
          <a:p>
            <a:r>
              <a:rPr lang="en-US" sz="3200" b="1" dirty="0"/>
              <a:t>God’s people should never grow weary in doing His will (Galatians 6:9).</a:t>
            </a:r>
          </a:p>
          <a:p>
            <a:pPr marL="519113" lvl="1" indent="-234950"/>
            <a:r>
              <a:rPr 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Indicated in Azariah’s encouraging words to Asa.</a:t>
            </a:r>
          </a:p>
          <a:p>
            <a:pPr marL="346075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99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B1A881-3EA9-C3E5-7068-2B3061408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9243"/>
            <a:ext cx="9144000" cy="5412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0" y="377192"/>
            <a:ext cx="8612660" cy="85725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Periods of Bible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561" y="2149346"/>
            <a:ext cx="3622440" cy="3952131"/>
          </a:xfrm>
        </p:spPr>
        <p:txBody>
          <a:bodyPr>
            <a:normAutofit lnSpcReduction="10000"/>
          </a:bodyPr>
          <a:lstStyle/>
          <a:p>
            <a:pPr>
              <a:spcBef>
                <a:spcPts val="225"/>
              </a:spcBef>
            </a:pPr>
            <a:r>
              <a:rPr lang="en-US" dirty="0"/>
              <a:t>Before the flood</a:t>
            </a:r>
          </a:p>
          <a:p>
            <a:pPr>
              <a:spcBef>
                <a:spcPts val="225"/>
              </a:spcBef>
            </a:pPr>
            <a:r>
              <a:rPr lang="en-US" dirty="0"/>
              <a:t>Flood</a:t>
            </a:r>
          </a:p>
          <a:p>
            <a:pPr>
              <a:spcBef>
                <a:spcPts val="225"/>
              </a:spcBef>
            </a:pPr>
            <a:r>
              <a:rPr lang="en-US" dirty="0"/>
              <a:t>Scattering of the people</a:t>
            </a:r>
          </a:p>
          <a:p>
            <a:pPr>
              <a:spcBef>
                <a:spcPts val="225"/>
              </a:spcBef>
            </a:pPr>
            <a:r>
              <a:rPr lang="en-US" dirty="0"/>
              <a:t>Patriarchs</a:t>
            </a:r>
          </a:p>
          <a:p>
            <a:pPr>
              <a:spcBef>
                <a:spcPts val="225"/>
              </a:spcBef>
            </a:pPr>
            <a:r>
              <a:rPr lang="en-US" dirty="0"/>
              <a:t>Exodus</a:t>
            </a:r>
          </a:p>
          <a:p>
            <a:pPr>
              <a:spcBef>
                <a:spcPts val="225"/>
              </a:spcBef>
            </a:pPr>
            <a:r>
              <a:rPr lang="en-US" dirty="0"/>
              <a:t>Wandering in wilderness</a:t>
            </a:r>
          </a:p>
          <a:p>
            <a:pPr>
              <a:spcBef>
                <a:spcPts val="225"/>
              </a:spcBef>
            </a:pPr>
            <a:r>
              <a:rPr lang="en-US" dirty="0"/>
              <a:t>Invasion &amp; conquest</a:t>
            </a:r>
          </a:p>
          <a:p>
            <a:pPr>
              <a:spcBef>
                <a:spcPts val="225"/>
              </a:spcBef>
            </a:pPr>
            <a:r>
              <a:rPr lang="en-US" dirty="0"/>
              <a:t>Judges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84624" y="1878195"/>
            <a:ext cx="3622440" cy="395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>
              <a:lnSpc>
                <a:spcPct val="90000"/>
              </a:lnSpc>
              <a:spcBef>
                <a:spcPts val="225"/>
              </a:spcBef>
            </a:pPr>
            <a:r>
              <a:rPr lang="en-US" sz="2800" dirty="0"/>
              <a:t>United kingdom</a:t>
            </a:r>
          </a:p>
          <a:p>
            <a:pPr marL="234950" indent="-234950">
              <a:lnSpc>
                <a:spcPct val="90000"/>
              </a:lnSpc>
              <a:spcBef>
                <a:spcPts val="225"/>
              </a:spcBef>
            </a:pPr>
            <a:r>
              <a:rPr lang="en-US" sz="2800" dirty="0"/>
              <a:t>Divided kingdom</a:t>
            </a:r>
          </a:p>
          <a:p>
            <a:pPr marL="234950" indent="-234950">
              <a:lnSpc>
                <a:spcPct val="90000"/>
              </a:lnSpc>
              <a:spcBef>
                <a:spcPts val="225"/>
              </a:spcBef>
            </a:pPr>
            <a:r>
              <a:rPr lang="en-US" sz="2800" dirty="0"/>
              <a:t>Judah alone</a:t>
            </a:r>
          </a:p>
          <a:p>
            <a:pPr marL="234950" indent="-234950">
              <a:lnSpc>
                <a:spcPct val="90000"/>
              </a:lnSpc>
              <a:spcBef>
                <a:spcPts val="225"/>
              </a:spcBef>
            </a:pPr>
            <a:r>
              <a:rPr lang="en-US" sz="2800" dirty="0"/>
              <a:t>Captivity</a:t>
            </a:r>
          </a:p>
          <a:p>
            <a:pPr marL="234950" indent="-234950">
              <a:lnSpc>
                <a:spcPct val="90000"/>
              </a:lnSpc>
              <a:spcBef>
                <a:spcPts val="225"/>
              </a:spcBef>
            </a:pPr>
            <a:r>
              <a:rPr lang="en-US" sz="2800" dirty="0"/>
              <a:t>Return from captivity</a:t>
            </a:r>
          </a:p>
          <a:p>
            <a:pPr marL="234950" indent="-234950">
              <a:lnSpc>
                <a:spcPct val="90000"/>
              </a:lnSpc>
              <a:spcBef>
                <a:spcPts val="225"/>
              </a:spcBef>
            </a:pPr>
            <a:r>
              <a:rPr lang="en-US" sz="2800" dirty="0"/>
              <a:t>Years of silence</a:t>
            </a:r>
          </a:p>
          <a:p>
            <a:pPr marL="234950" indent="-234950">
              <a:lnSpc>
                <a:spcPct val="90000"/>
              </a:lnSpc>
              <a:spcBef>
                <a:spcPts val="225"/>
              </a:spcBef>
            </a:pPr>
            <a:r>
              <a:rPr lang="en-US" sz="2800" dirty="0"/>
              <a:t>Life of Christ</a:t>
            </a:r>
          </a:p>
          <a:p>
            <a:pPr marL="234950" indent="-234950">
              <a:lnSpc>
                <a:spcPct val="90000"/>
              </a:lnSpc>
              <a:spcBef>
                <a:spcPts val="225"/>
              </a:spcBef>
            </a:pPr>
            <a:r>
              <a:rPr lang="en-US" sz="2800" dirty="0"/>
              <a:t>Early church</a:t>
            </a:r>
          </a:p>
          <a:p>
            <a:pPr marL="234950" indent="-234950">
              <a:lnSpc>
                <a:spcPct val="90000"/>
              </a:lnSpc>
              <a:spcBef>
                <a:spcPts val="225"/>
              </a:spcBef>
            </a:pPr>
            <a:r>
              <a:rPr lang="en-US" sz="2800" dirty="0"/>
              <a:t>Letters to Christians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F62101-08D7-FE34-AA19-C700B5A68ECD}"/>
              </a:ext>
            </a:extLst>
          </p:cNvPr>
          <p:cNvSpPr/>
          <p:nvPr/>
        </p:nvSpPr>
        <p:spPr>
          <a:xfrm>
            <a:off x="4784621" y="2273642"/>
            <a:ext cx="2925995" cy="444844"/>
          </a:xfrm>
          <a:prstGeom prst="roundRect">
            <a:avLst/>
          </a:prstGeom>
          <a:solidFill>
            <a:srgbClr val="FFFF00">
              <a:alpha val="8000"/>
            </a:srgb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0228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44FC-F957-8DB5-CDF2-220FBD1F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74" y="372900"/>
            <a:ext cx="8531788" cy="1137851"/>
          </a:xfrm>
        </p:spPr>
        <p:txBody>
          <a:bodyPr>
            <a:normAutofit/>
          </a:bodyPr>
          <a:lstStyle/>
          <a:p>
            <a:r>
              <a:rPr lang="en-US" b="1" dirty="0">
                <a:latin typeface="Eras Demi ITC" panose="020B0805030504020804" pitchFamily="34" charset="0"/>
              </a:rPr>
              <a:t>Divided Kingdom: Lesson 4</a:t>
            </a:r>
            <a:endParaRPr lang="en-US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A97E3-D7F2-76FD-E59B-6A4B79B8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42" y="1350979"/>
            <a:ext cx="4634201" cy="5507021"/>
          </a:xfrm>
        </p:spPr>
        <p:txBody>
          <a:bodyPr>
            <a:normAutofit/>
          </a:bodyPr>
          <a:lstStyle/>
          <a:p>
            <a:r>
              <a:rPr lang="en-US" sz="3600" b="1" dirty="0"/>
              <a:t>Nadab &amp; </a:t>
            </a:r>
            <a:r>
              <a:rPr lang="en-US" sz="3600" b="1" dirty="0" err="1"/>
              <a:t>Baasha</a:t>
            </a:r>
            <a:r>
              <a:rPr lang="en-US" sz="3600" b="1" dirty="0"/>
              <a:t>  (Israel)</a:t>
            </a:r>
          </a:p>
          <a:p>
            <a:r>
              <a:rPr lang="en-US" sz="3600" b="1" dirty="0"/>
              <a:t>Asa’s Faithfulness (Judah)</a:t>
            </a:r>
          </a:p>
          <a:p>
            <a:pPr lvl="1"/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15:9-34</a:t>
            </a:r>
          </a:p>
          <a:p>
            <a:pPr lvl="1"/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Chron. 14:1—16:6 </a:t>
            </a:r>
          </a:p>
          <a:p>
            <a:pPr marL="346075" lvl="1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4DAEB-A8DA-4D8A-E1D6-D75DA7299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648" y="1510751"/>
            <a:ext cx="4428710" cy="532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60FECC-3366-FC19-D481-D100A7DD8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4CEF-598C-2702-FABF-D02DA2107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Eras Demi ITC" panose="020B0805030504020804" pitchFamily="34" charset="0"/>
              </a:rPr>
              <a:t>Divided Kingdom: Lesson 4</a:t>
            </a:r>
            <a:endParaRPr lang="en-US" dirty="0">
              <a:latin typeface="Eras Demi ITC" panose="020B08050305040208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325A7-5937-6394-37F2-D544DF66BF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JUDAH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A143B-2200-43E3-C6D0-E84AEB1D6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486" y="2505075"/>
            <a:ext cx="4065696" cy="3684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Rehoboam [B] 17 </a:t>
            </a:r>
            <a:r>
              <a:rPr lang="en-US" sz="3200" b="1" dirty="0" err="1"/>
              <a:t>yrs</a:t>
            </a: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Abijah [B] 3 </a:t>
            </a:r>
            <a:r>
              <a:rPr lang="en-US" sz="3200" b="1" dirty="0" err="1"/>
              <a:t>yrs</a:t>
            </a:r>
            <a:endParaRPr lang="en-US" sz="3200" b="1" dirty="0"/>
          </a:p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</a:rPr>
              <a:t>Asa [G] 41 </a:t>
            </a:r>
            <a:r>
              <a:rPr lang="en-US" sz="3200" b="1" dirty="0" err="1">
                <a:solidFill>
                  <a:srgbClr val="C00000"/>
                </a:solidFill>
              </a:rPr>
              <a:t>yrs</a:t>
            </a:r>
            <a:endParaRPr lang="en-US" sz="3200" b="1" dirty="0">
              <a:solidFill>
                <a:srgbClr val="C00000"/>
              </a:solidFill>
            </a:endParaRPr>
          </a:p>
          <a:p>
            <a:pPr marL="346075" lvl="1" indent="0">
              <a:buNone/>
            </a:pP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33ADEB-EE99-7B4F-C5A7-DF60925C58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ISRAEL</a:t>
            </a:r>
            <a:r>
              <a:rPr lang="en-US" sz="3600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1B9C08-79BB-1E62-E910-C085EC1DD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372959" cy="3684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Jeroboam [B] 22 </a:t>
            </a:r>
            <a:r>
              <a:rPr lang="en-US" sz="3200" b="1" dirty="0" err="1"/>
              <a:t>yrs</a:t>
            </a:r>
            <a:endParaRPr lang="en-US" sz="3200" b="1" dirty="0"/>
          </a:p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</a:rPr>
              <a:t>Nadab [B] 2 </a:t>
            </a:r>
            <a:r>
              <a:rPr lang="en-US" sz="3200" b="1" dirty="0" err="1">
                <a:solidFill>
                  <a:srgbClr val="C00000"/>
                </a:solidFill>
              </a:rPr>
              <a:t>yrs</a:t>
            </a:r>
            <a:endParaRPr lang="en-US" sz="3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200" b="1" dirty="0" err="1">
                <a:solidFill>
                  <a:srgbClr val="C00000"/>
                </a:solidFill>
              </a:rPr>
              <a:t>Baasha</a:t>
            </a:r>
            <a:r>
              <a:rPr lang="en-US" sz="3200" b="1" dirty="0">
                <a:solidFill>
                  <a:srgbClr val="C00000"/>
                </a:solidFill>
              </a:rPr>
              <a:t> [B] 24 </a:t>
            </a:r>
            <a:r>
              <a:rPr lang="en-US" sz="3200" b="1" dirty="0" err="1">
                <a:solidFill>
                  <a:srgbClr val="C00000"/>
                </a:solidFill>
              </a:rPr>
              <a:t>yrs</a:t>
            </a:r>
            <a:endParaRPr lang="en-US" sz="32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1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44FC-F957-8DB5-CDF2-220FBD1F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906"/>
            <a:ext cx="9045146" cy="144354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Eras Demi ITC" panose="020B0805030504020804" pitchFamily="34" charset="0"/>
              </a:rPr>
              <a:t>Nadab &amp; </a:t>
            </a:r>
            <a:r>
              <a:rPr lang="en-US" sz="3600" dirty="0" err="1">
                <a:latin typeface="Eras Demi ITC" panose="020B0805030504020804" pitchFamily="34" charset="0"/>
              </a:rPr>
              <a:t>Baasha</a:t>
            </a:r>
            <a:r>
              <a:rPr lang="en-US" sz="3600" dirty="0">
                <a:latin typeface="Eras Demi ITC" panose="020B0805030504020804" pitchFamily="34" charset="0"/>
              </a:rPr>
              <a:t> Become Kings In Israel </a:t>
            </a:r>
            <a:br>
              <a:rPr lang="en-US" sz="3600" dirty="0">
                <a:latin typeface="Eras Demi ITC" panose="020B0805030504020804" pitchFamily="34" charset="0"/>
              </a:rPr>
            </a:br>
            <a:r>
              <a:rPr lang="en-US" sz="3200" dirty="0">
                <a:latin typeface="+mn-lt"/>
              </a:rPr>
              <a:t>(1 Kings 15:25-34)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A97E3-D7F2-76FD-E59B-6A4B79B8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21" y="1470454"/>
            <a:ext cx="8717901" cy="551111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sz="3200" b="1" dirty="0"/>
              <a:t>Following Jeroboam’s death his son Nadab became king in Asa’s second year (15: 25-26).</a:t>
            </a:r>
          </a:p>
          <a:p>
            <a:pPr marL="519113" lvl="1" indent="-284163">
              <a:spcBef>
                <a:spcPts val="600"/>
              </a:spcBef>
            </a:pPr>
            <a:r>
              <a:rPr lang="en-US" sz="3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only ruled a portion of two years, continuing in Jeroboam’s wickedness.</a:t>
            </a:r>
          </a:p>
          <a:p>
            <a:pPr>
              <a:spcBef>
                <a:spcPts val="600"/>
              </a:spcBef>
            </a:pPr>
            <a:r>
              <a:rPr lang="en-US" sz="3200" b="1" dirty="0" err="1"/>
              <a:t>Baasha</a:t>
            </a:r>
            <a:r>
              <a:rPr lang="en-US" sz="3200" b="1" dirty="0"/>
              <a:t> (from Issachar) conspires against Nadab and kills him while he was laying siege to </a:t>
            </a:r>
            <a:r>
              <a:rPr lang="en-US" sz="3200" b="1" dirty="0" err="1"/>
              <a:t>Gibbethon</a:t>
            </a:r>
            <a:r>
              <a:rPr lang="en-US" sz="3200" b="1" dirty="0"/>
              <a:t> of the Philistines. </a:t>
            </a:r>
            <a:r>
              <a:rPr lang="en-US" sz="3200" b="1" dirty="0" err="1"/>
              <a:t>Baasha</a:t>
            </a:r>
            <a:r>
              <a:rPr lang="en-US" sz="3200" b="1" dirty="0"/>
              <a:t> became king in Israel in Asa’s third year in Judah (15:27-28, 33).</a:t>
            </a:r>
          </a:p>
          <a:p>
            <a:pPr>
              <a:spcBef>
                <a:spcPts val="600"/>
              </a:spcBef>
            </a:pPr>
            <a:r>
              <a:rPr lang="en-US" sz="3200" b="1" dirty="0" err="1"/>
              <a:t>Baasha</a:t>
            </a:r>
            <a:r>
              <a:rPr lang="en-US" sz="3200" b="1" dirty="0"/>
              <a:t> immediately strikes Jeroboam’s house, killing all who belonged to him (15:29-30).</a:t>
            </a:r>
          </a:p>
          <a:p>
            <a:pPr marL="519113" lvl="1" indent="-234950">
              <a:spcBef>
                <a:spcPts val="600"/>
              </a:spcBef>
            </a:pPr>
            <a:r>
              <a:rPr lang="en-US" sz="3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killing spree fulfilled </a:t>
            </a:r>
            <a:r>
              <a:rPr lang="en-US" sz="3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Ahijah’s</a:t>
            </a:r>
            <a:r>
              <a:rPr lang="en-US" sz="3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prophecy                           (1 Kings 14:4-16).</a:t>
            </a:r>
          </a:p>
          <a:p>
            <a:pPr>
              <a:spcBef>
                <a:spcPts val="600"/>
              </a:spcBef>
            </a:pPr>
            <a:r>
              <a:rPr lang="en-US" sz="3200" b="1" dirty="0" err="1"/>
              <a:t>Baasha</a:t>
            </a:r>
            <a:r>
              <a:rPr lang="en-US" sz="3200" b="1" dirty="0"/>
              <a:t> did not stop all the wickedness in Israel; he appears to be more concerned with power than with reforming the nation (15:33-34).</a:t>
            </a:r>
          </a:p>
        </p:txBody>
      </p:sp>
    </p:spTree>
    <p:extLst>
      <p:ext uri="{BB962C8B-B14F-4D97-AF65-F5344CB8AC3E}">
        <p14:creationId xmlns:p14="http://schemas.microsoft.com/office/powerpoint/2010/main" val="323213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AD442F-48E5-9CB9-74A1-86A2FEEB1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482E5-D948-0028-24EE-CC4F6D5D8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00" y="261689"/>
            <a:ext cx="8185799" cy="11378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Eras Demi ITC" panose="020B0805030504020804" pitchFamily="34" charset="0"/>
              </a:rPr>
              <a:t>Asa’s Early Years In Judah    </a:t>
            </a:r>
            <a:br>
              <a:rPr lang="en-US" dirty="0">
                <a:latin typeface="Eras Demi ITC" panose="020B0805030504020804" pitchFamily="34" charset="0"/>
              </a:rPr>
            </a:br>
            <a:r>
              <a:rPr lang="en-US" sz="4000" dirty="0">
                <a:latin typeface="+mn-lt"/>
              </a:rPr>
              <a:t>(2 Chronicles 14:1-8)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C356A-FD42-0754-C710-B3EC1F66C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73" y="1399540"/>
            <a:ext cx="8785654" cy="5497892"/>
          </a:xfrm>
        </p:spPr>
        <p:txBody>
          <a:bodyPr>
            <a:normAutofit fontScale="92500"/>
          </a:bodyPr>
          <a:lstStyle/>
          <a:p>
            <a:r>
              <a:rPr lang="en-US" sz="3500" b="1" dirty="0"/>
              <a:t>Asa is good and righteous (14:2)</a:t>
            </a:r>
          </a:p>
          <a:p>
            <a:r>
              <a:rPr lang="en-US" sz="3500" b="1" dirty="0"/>
              <a:t>His reforms destroy the idols and tear down the high places in Judah set up by his father and grandfather (14:3, 5a).</a:t>
            </a:r>
          </a:p>
          <a:p>
            <a:r>
              <a:rPr lang="en-US" sz="3500" b="1" dirty="0"/>
              <a:t>He sought the Lord and commanded his citizens to seek the Lord and observe the Law (14:4).</a:t>
            </a:r>
          </a:p>
          <a:p>
            <a:r>
              <a:rPr lang="en-US" sz="3500" b="1" dirty="0"/>
              <a:t>He fortified many cities and enlarged his military; 300,000 in Judah and 280,000 in Benjamin (14:8).</a:t>
            </a:r>
          </a:p>
          <a:p>
            <a:r>
              <a:rPr lang="en-US" sz="3500" b="1" dirty="0"/>
              <a:t>The land enjoyed rest during these years because “…the Lord had given him rest” (14:5b-6).</a:t>
            </a:r>
          </a:p>
          <a:p>
            <a:pPr lvl="1"/>
            <a:r>
              <a:rPr lang="en-US" sz="31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appears to be the 10 years mentioned in 14:1.</a:t>
            </a:r>
          </a:p>
          <a:p>
            <a:pPr lvl="1"/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11841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0AA877-C551-1813-9917-04856BD5B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B214A-A43D-CFE0-920E-728DD083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49" y="261689"/>
            <a:ext cx="8692977" cy="11378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Eras Demi ITC" panose="020B0805030504020804" pitchFamily="34" charset="0"/>
              </a:rPr>
              <a:t>Asa Delivered From The Ethiopians</a:t>
            </a:r>
            <a:br>
              <a:rPr lang="en-US" dirty="0">
                <a:latin typeface="Eras Demi ITC" panose="020B0805030504020804" pitchFamily="34" charset="0"/>
              </a:rPr>
            </a:br>
            <a:r>
              <a:rPr lang="en-US" sz="4000" dirty="0">
                <a:latin typeface="+mn-lt"/>
              </a:rPr>
              <a:t>(2 Chronicles 14:9-15)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0D36F-8CA1-592D-1B12-07C89347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72" y="1399540"/>
            <a:ext cx="8964827" cy="5497892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 err="1"/>
              <a:t>Zera</a:t>
            </a:r>
            <a:r>
              <a:rPr lang="en-US" sz="3500" b="1" dirty="0"/>
              <a:t> the Ethiopian invades Judah at </a:t>
            </a:r>
            <a:r>
              <a:rPr lang="en-US" sz="3500" b="1" dirty="0" err="1"/>
              <a:t>Mareshah</a:t>
            </a:r>
            <a:r>
              <a:rPr lang="en-US" sz="3500" b="1" dirty="0"/>
              <a:t> (14:9).</a:t>
            </a:r>
          </a:p>
          <a:p>
            <a:pPr marL="519113" lvl="1" indent="-234950"/>
            <a:r>
              <a:rPr lang="en-US" sz="31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had 1,000,000* men and 300 chariots</a:t>
            </a:r>
          </a:p>
          <a:p>
            <a:r>
              <a:rPr lang="en-US" sz="3500" b="1" dirty="0"/>
              <a:t>Asa cries to God for help (14:10-11)</a:t>
            </a:r>
          </a:p>
          <a:p>
            <a:pPr marL="568325" lvl="1" indent="-284163"/>
            <a:r>
              <a:rPr lang="en-US" sz="31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“LORD, it is nothing for You to help, whether with  many or with those who have no power.”</a:t>
            </a:r>
          </a:p>
          <a:p>
            <a:pPr marL="568325" lvl="1" indent="-284163"/>
            <a:r>
              <a:rPr lang="en-US" sz="31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“Help us, O LORD our God, for we rest on You.”</a:t>
            </a:r>
          </a:p>
          <a:p>
            <a:pPr marL="568325" lvl="1" indent="-284163"/>
            <a:r>
              <a:rPr lang="en-US" sz="31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are our God; do not let man prevail against You!”</a:t>
            </a:r>
          </a:p>
          <a:p>
            <a:r>
              <a:rPr lang="en-US" sz="3500" b="1" dirty="0"/>
              <a:t>God hears Asa’s cry, routing the Ethiopian army (14:12-15).</a:t>
            </a:r>
          </a:p>
          <a:p>
            <a:pPr marL="568325" lvl="1" indent="-284163"/>
            <a:r>
              <a:rPr lang="en-US" sz="31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 and Judah pursue them southward as they flee.</a:t>
            </a:r>
          </a:p>
          <a:p>
            <a:pPr marL="568325" lvl="1" indent="-284163"/>
            <a:r>
              <a:rPr lang="en-US" sz="31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 carries away enormous spoil.</a:t>
            </a:r>
          </a:p>
          <a:p>
            <a:pPr lvl="1"/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365205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436BE-1127-9637-13F0-0EFFF336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1683D-D7FA-EE96-1897-74A4F7009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64575-AB9A-687E-F903-9FE6D0F6E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0973"/>
            <a:ext cx="9144000" cy="702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3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71E256-91A3-AE36-065A-BD996BA11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688B-34A8-5114-3156-7B7A0CA5D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49" y="261689"/>
            <a:ext cx="8692977" cy="11378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Eras Demi ITC" panose="020B0805030504020804" pitchFamily="34" charset="0"/>
              </a:rPr>
              <a:t>Azariah Admonishes Asa</a:t>
            </a:r>
            <a:br>
              <a:rPr lang="en-US" dirty="0">
                <a:latin typeface="Eras Demi ITC" panose="020B0805030504020804" pitchFamily="34" charset="0"/>
              </a:rPr>
            </a:br>
            <a:r>
              <a:rPr lang="en-US" sz="4000" dirty="0">
                <a:latin typeface="+mn-lt"/>
              </a:rPr>
              <a:t>(2 Chronicles 15:1-7)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B7D51-E592-F0C8-732E-5886715BC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72" y="1399540"/>
            <a:ext cx="8964827" cy="5497892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Following Asa’s great victory over the Ethiopians, God sends the prophet Azariah to him with a warning and encouraging reminder. </a:t>
            </a:r>
          </a:p>
          <a:p>
            <a:pPr marL="692150" lvl="1" indent="-407988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z="2800" b="1" dirty="0"/>
              <a:t>The Lord is with those who are with Him.</a:t>
            </a:r>
          </a:p>
          <a:p>
            <a:pPr marL="692150" lvl="1" indent="-407988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z="2800" b="1" dirty="0"/>
              <a:t>Those who seek God will find Him (Acts 17:27).</a:t>
            </a:r>
          </a:p>
          <a:p>
            <a:pPr marL="692150" lvl="1" indent="-407988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z="2800" b="1" dirty="0"/>
              <a:t>Those who forsake God will be forsaken by Him (15:2).</a:t>
            </a:r>
          </a:p>
          <a:p>
            <a:pPr marL="692150" lvl="1" indent="-407988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z="2800" b="1" dirty="0"/>
              <a:t>For a long time, Israel has been without the true God,  a teaching priest, or God’s Law. Yet when Israel sought God, they found Him.</a:t>
            </a:r>
          </a:p>
          <a:p>
            <a:pPr marL="1084262" lvl="3" indent="-342900">
              <a:spcBef>
                <a:spcPts val="0"/>
              </a:spcBef>
            </a:pP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references the situation in Israel under Solomon, Rehoboam, and Abijah, and perhaps earlier.</a:t>
            </a:r>
          </a:p>
          <a:p>
            <a:pPr marL="741362" lvl="1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z="2800" b="1" i="1" dirty="0">
                <a:solidFill>
                  <a:srgbClr val="C00000"/>
                </a:solidFill>
              </a:rPr>
              <a:t>“Be strong and do not let your hands be weak,                  for your work shall be rewarded!”</a:t>
            </a:r>
          </a:p>
          <a:p>
            <a:pPr lvl="1"/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222100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2416</TotalTime>
  <Words>1481</Words>
  <Application>Microsoft Office PowerPoint</Application>
  <PresentationFormat>On-screen Show (4:3)</PresentationFormat>
  <Paragraphs>130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Eras Demi ITC</vt:lpstr>
      <vt:lpstr>Wingdings</vt:lpstr>
      <vt:lpstr>Office Theme</vt:lpstr>
      <vt:lpstr>The Divided Kingdom   (Part 1)</vt:lpstr>
      <vt:lpstr>17 Periods of Bible History</vt:lpstr>
      <vt:lpstr>Divided Kingdom: Lesson 4</vt:lpstr>
      <vt:lpstr>Divided Kingdom: Lesson 4</vt:lpstr>
      <vt:lpstr>Nadab &amp; Baasha Become Kings In Israel  (1 Kings 15:25-34)</vt:lpstr>
      <vt:lpstr>Asa’s Early Years In Judah     (2 Chronicles 14:1-8)</vt:lpstr>
      <vt:lpstr>Asa Delivered From The Ethiopians (2 Chronicles 14:9-15)</vt:lpstr>
      <vt:lpstr>PowerPoint Presentation</vt:lpstr>
      <vt:lpstr>Azariah Admonishes Asa (2 Chronicles 15:1-7)</vt:lpstr>
      <vt:lpstr>Asa Enacts Reforms &amp; Renews Covenant (1 Kings 15:9-15; 2 Chronicles 15:8-19)</vt:lpstr>
      <vt:lpstr>Asa’s War With Baasha (1 Kings 15:16-22;  2 Chron 16:1-6)</vt:lpstr>
      <vt:lpstr>Asa’s War With Baasha (1 Kings 15:16-22; 2 Chron. 16:1-6)</vt:lpstr>
      <vt:lpstr>Asa’s War With Baasha (1 Kings 15:16-22; 2 Chron. 16:1-6)</vt:lpstr>
      <vt:lpstr>Lessons for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Divided Kingdom   (Part 1)</dc:title>
  <dc:creator>Steve Klein</dc:creator>
  <cp:lastModifiedBy>Michael Nix</cp:lastModifiedBy>
  <cp:revision>40</cp:revision>
  <cp:lastPrinted>2024-02-16T19:53:48Z</cp:lastPrinted>
  <dcterms:created xsi:type="dcterms:W3CDTF">2024-01-30T15:51:57Z</dcterms:created>
  <dcterms:modified xsi:type="dcterms:W3CDTF">2024-02-18T14:31:29Z</dcterms:modified>
</cp:coreProperties>
</file>