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53"/>
  </p:notesMasterIdLst>
  <p:sldIdLst>
    <p:sldId id="264" r:id="rId2"/>
    <p:sldId id="577" r:id="rId3"/>
    <p:sldId id="420" r:id="rId4"/>
    <p:sldId id="504" r:id="rId5"/>
    <p:sldId id="431" r:id="rId6"/>
    <p:sldId id="542" r:id="rId7"/>
    <p:sldId id="576" r:id="rId8"/>
    <p:sldId id="543" r:id="rId9"/>
    <p:sldId id="544" r:id="rId10"/>
    <p:sldId id="545" r:id="rId11"/>
    <p:sldId id="546" r:id="rId12"/>
    <p:sldId id="547" r:id="rId13"/>
    <p:sldId id="548" r:id="rId14"/>
    <p:sldId id="549" r:id="rId15"/>
    <p:sldId id="578" r:id="rId16"/>
    <p:sldId id="553" r:id="rId17"/>
    <p:sldId id="550" r:id="rId18"/>
    <p:sldId id="551" r:id="rId19"/>
    <p:sldId id="552" r:id="rId20"/>
    <p:sldId id="537" r:id="rId21"/>
    <p:sldId id="554" r:id="rId22"/>
    <p:sldId id="555" r:id="rId23"/>
    <p:sldId id="556" r:id="rId24"/>
    <p:sldId id="557" r:id="rId25"/>
    <p:sldId id="558" r:id="rId26"/>
    <p:sldId id="559" r:id="rId27"/>
    <p:sldId id="560" r:id="rId28"/>
    <p:sldId id="563" r:id="rId29"/>
    <p:sldId id="562" r:id="rId30"/>
    <p:sldId id="571" r:id="rId31"/>
    <p:sldId id="572" r:id="rId32"/>
    <p:sldId id="573" r:id="rId33"/>
    <p:sldId id="574" r:id="rId34"/>
    <p:sldId id="575" r:id="rId35"/>
    <p:sldId id="564" r:id="rId36"/>
    <p:sldId id="565" r:id="rId37"/>
    <p:sldId id="566" r:id="rId38"/>
    <p:sldId id="567" r:id="rId39"/>
    <p:sldId id="568" r:id="rId40"/>
    <p:sldId id="569" r:id="rId41"/>
    <p:sldId id="570" r:id="rId42"/>
    <p:sldId id="536" r:id="rId43"/>
    <p:sldId id="581" r:id="rId44"/>
    <p:sldId id="579" r:id="rId45"/>
    <p:sldId id="418" r:id="rId46"/>
    <p:sldId id="343" r:id="rId47"/>
    <p:sldId id="580" r:id="rId48"/>
    <p:sldId id="541" r:id="rId49"/>
    <p:sldId id="538" r:id="rId50"/>
    <p:sldId id="539" r:id="rId51"/>
    <p:sldId id="5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7" autoAdjust="0"/>
    <p:restoredTop sz="83656" autoAdjust="0"/>
  </p:normalViewPr>
  <p:slideViewPr>
    <p:cSldViewPr snapToGrid="0">
      <p:cViewPr varScale="1">
        <p:scale>
          <a:sx n="90" d="100"/>
          <a:sy n="90" d="100"/>
        </p:scale>
        <p:origin x="6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9BE32-6A91-4127-ABAF-306AC7D7D681}"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52FD2-332E-49C5-9A33-030F6E797B9B}" type="slidenum">
              <a:rPr lang="en-US" smtClean="0"/>
              <a:t>‹#›</a:t>
            </a:fld>
            <a:endParaRPr lang="en-US"/>
          </a:p>
        </p:txBody>
      </p:sp>
    </p:spTree>
    <p:extLst>
      <p:ext uri="{BB962C8B-B14F-4D97-AF65-F5344CB8AC3E}">
        <p14:creationId xmlns:p14="http://schemas.microsoft.com/office/powerpoint/2010/main" val="298414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a:t>
            </a:fld>
            <a:endParaRPr lang="en-US"/>
          </a:p>
        </p:txBody>
      </p:sp>
    </p:spTree>
    <p:extLst>
      <p:ext uri="{BB962C8B-B14F-4D97-AF65-F5344CB8AC3E}">
        <p14:creationId xmlns:p14="http://schemas.microsoft.com/office/powerpoint/2010/main" val="279987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10</a:t>
            </a:fld>
            <a:endParaRPr lang="en-US"/>
          </a:p>
        </p:txBody>
      </p:sp>
    </p:spTree>
    <p:extLst>
      <p:ext uri="{BB962C8B-B14F-4D97-AF65-F5344CB8AC3E}">
        <p14:creationId xmlns:p14="http://schemas.microsoft.com/office/powerpoint/2010/main" val="222279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11</a:t>
            </a:fld>
            <a:endParaRPr lang="en-US"/>
          </a:p>
        </p:txBody>
      </p:sp>
    </p:spTree>
    <p:extLst>
      <p:ext uri="{BB962C8B-B14F-4D97-AF65-F5344CB8AC3E}">
        <p14:creationId xmlns:p14="http://schemas.microsoft.com/office/powerpoint/2010/main" val="416755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12</a:t>
            </a:fld>
            <a:endParaRPr lang="en-US"/>
          </a:p>
        </p:txBody>
      </p:sp>
    </p:spTree>
    <p:extLst>
      <p:ext uri="{BB962C8B-B14F-4D97-AF65-F5344CB8AC3E}">
        <p14:creationId xmlns:p14="http://schemas.microsoft.com/office/powerpoint/2010/main" val="160433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13</a:t>
            </a:fld>
            <a:endParaRPr lang="en-US"/>
          </a:p>
        </p:txBody>
      </p:sp>
    </p:spTree>
    <p:extLst>
      <p:ext uri="{BB962C8B-B14F-4D97-AF65-F5344CB8AC3E}">
        <p14:creationId xmlns:p14="http://schemas.microsoft.com/office/powerpoint/2010/main" val="335004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Ahikam</a:t>
            </a:r>
            <a:r>
              <a:rPr lang="en-US" dirty="0"/>
              <a:t> was the son of </a:t>
            </a:r>
            <a:r>
              <a:rPr lang="en-US" dirty="0" err="1"/>
              <a:t>Shaphan</a:t>
            </a:r>
            <a:r>
              <a:rPr lang="en-US" dirty="0"/>
              <a:t> the scribe.</a:t>
            </a:r>
          </a:p>
          <a:p>
            <a:r>
              <a:rPr lang="en-US" dirty="0" err="1"/>
              <a:t>Ahikam’s</a:t>
            </a:r>
            <a:r>
              <a:rPr lang="en-US" dirty="0"/>
              <a:t> son, Gedaliah, was made governor of Judah by the Babylonians after Jerusalem’s destruction.</a:t>
            </a:r>
          </a:p>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14</a:t>
            </a:fld>
            <a:endParaRPr lang="en-US"/>
          </a:p>
        </p:txBody>
      </p:sp>
    </p:spTree>
    <p:extLst>
      <p:ext uri="{BB962C8B-B14F-4D97-AF65-F5344CB8AC3E}">
        <p14:creationId xmlns:p14="http://schemas.microsoft.com/office/powerpoint/2010/main" val="3747480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15</a:t>
            </a:fld>
            <a:endParaRPr lang="en-US"/>
          </a:p>
        </p:txBody>
      </p:sp>
    </p:spTree>
    <p:extLst>
      <p:ext uri="{BB962C8B-B14F-4D97-AF65-F5344CB8AC3E}">
        <p14:creationId xmlns:p14="http://schemas.microsoft.com/office/powerpoint/2010/main" val="77929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16</a:t>
            </a:fld>
            <a:endParaRPr lang="en-US"/>
          </a:p>
        </p:txBody>
      </p:sp>
    </p:spTree>
    <p:extLst>
      <p:ext uri="{BB962C8B-B14F-4D97-AF65-F5344CB8AC3E}">
        <p14:creationId xmlns:p14="http://schemas.microsoft.com/office/powerpoint/2010/main" val="1300204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17</a:t>
            </a:fld>
            <a:endParaRPr lang="en-US"/>
          </a:p>
        </p:txBody>
      </p:sp>
    </p:spTree>
    <p:extLst>
      <p:ext uri="{BB962C8B-B14F-4D97-AF65-F5344CB8AC3E}">
        <p14:creationId xmlns:p14="http://schemas.microsoft.com/office/powerpoint/2010/main" val="757079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18</a:t>
            </a:fld>
            <a:endParaRPr lang="en-US"/>
          </a:p>
        </p:txBody>
      </p:sp>
    </p:spTree>
    <p:extLst>
      <p:ext uri="{BB962C8B-B14F-4D97-AF65-F5344CB8AC3E}">
        <p14:creationId xmlns:p14="http://schemas.microsoft.com/office/powerpoint/2010/main" val="134632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19</a:t>
            </a:fld>
            <a:endParaRPr lang="en-US"/>
          </a:p>
        </p:txBody>
      </p:sp>
    </p:spTree>
    <p:extLst>
      <p:ext uri="{BB962C8B-B14F-4D97-AF65-F5344CB8AC3E}">
        <p14:creationId xmlns:p14="http://schemas.microsoft.com/office/powerpoint/2010/main" val="205574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a:t>
            </a:fld>
            <a:endParaRPr lang="en-US"/>
          </a:p>
        </p:txBody>
      </p:sp>
    </p:spTree>
    <p:extLst>
      <p:ext uri="{BB962C8B-B14F-4D97-AF65-F5344CB8AC3E}">
        <p14:creationId xmlns:p14="http://schemas.microsoft.com/office/powerpoint/2010/main" val="3583887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20</a:t>
            </a:fld>
            <a:endParaRPr lang="en-US"/>
          </a:p>
        </p:txBody>
      </p:sp>
    </p:spTree>
    <p:extLst>
      <p:ext uri="{BB962C8B-B14F-4D97-AF65-F5344CB8AC3E}">
        <p14:creationId xmlns:p14="http://schemas.microsoft.com/office/powerpoint/2010/main" val="2037136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21</a:t>
            </a:fld>
            <a:endParaRPr lang="en-US"/>
          </a:p>
        </p:txBody>
      </p:sp>
    </p:spTree>
    <p:extLst>
      <p:ext uri="{BB962C8B-B14F-4D97-AF65-F5344CB8AC3E}">
        <p14:creationId xmlns:p14="http://schemas.microsoft.com/office/powerpoint/2010/main" val="96924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22</a:t>
            </a:fld>
            <a:endParaRPr lang="en-US"/>
          </a:p>
        </p:txBody>
      </p:sp>
    </p:spTree>
    <p:extLst>
      <p:ext uri="{BB962C8B-B14F-4D97-AF65-F5344CB8AC3E}">
        <p14:creationId xmlns:p14="http://schemas.microsoft.com/office/powerpoint/2010/main" val="2363826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23</a:t>
            </a:fld>
            <a:endParaRPr lang="en-US"/>
          </a:p>
        </p:txBody>
      </p:sp>
    </p:spTree>
    <p:extLst>
      <p:ext uri="{BB962C8B-B14F-4D97-AF65-F5344CB8AC3E}">
        <p14:creationId xmlns:p14="http://schemas.microsoft.com/office/powerpoint/2010/main" val="2548601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24</a:t>
            </a:fld>
            <a:endParaRPr lang="en-US"/>
          </a:p>
        </p:txBody>
      </p:sp>
    </p:spTree>
    <p:extLst>
      <p:ext uri="{BB962C8B-B14F-4D97-AF65-F5344CB8AC3E}">
        <p14:creationId xmlns:p14="http://schemas.microsoft.com/office/powerpoint/2010/main" val="847301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25</a:t>
            </a:fld>
            <a:endParaRPr lang="en-US"/>
          </a:p>
        </p:txBody>
      </p:sp>
    </p:spTree>
    <p:extLst>
      <p:ext uri="{BB962C8B-B14F-4D97-AF65-F5344CB8AC3E}">
        <p14:creationId xmlns:p14="http://schemas.microsoft.com/office/powerpoint/2010/main" val="2978420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26</a:t>
            </a:fld>
            <a:endParaRPr lang="en-US"/>
          </a:p>
        </p:txBody>
      </p:sp>
    </p:spTree>
    <p:extLst>
      <p:ext uri="{BB962C8B-B14F-4D97-AF65-F5344CB8AC3E}">
        <p14:creationId xmlns:p14="http://schemas.microsoft.com/office/powerpoint/2010/main" val="599736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27</a:t>
            </a:fld>
            <a:endParaRPr lang="en-US"/>
          </a:p>
        </p:txBody>
      </p:sp>
    </p:spTree>
    <p:extLst>
      <p:ext uri="{BB962C8B-B14F-4D97-AF65-F5344CB8AC3E}">
        <p14:creationId xmlns:p14="http://schemas.microsoft.com/office/powerpoint/2010/main" val="1931400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28</a:t>
            </a:fld>
            <a:endParaRPr lang="en-US"/>
          </a:p>
        </p:txBody>
      </p:sp>
    </p:spTree>
    <p:extLst>
      <p:ext uri="{BB962C8B-B14F-4D97-AF65-F5344CB8AC3E}">
        <p14:creationId xmlns:p14="http://schemas.microsoft.com/office/powerpoint/2010/main" val="3294846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29</a:t>
            </a:fld>
            <a:endParaRPr lang="en-US"/>
          </a:p>
        </p:txBody>
      </p:sp>
    </p:spTree>
    <p:extLst>
      <p:ext uri="{BB962C8B-B14F-4D97-AF65-F5344CB8AC3E}">
        <p14:creationId xmlns:p14="http://schemas.microsoft.com/office/powerpoint/2010/main" val="346153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a:t>
            </a:fld>
            <a:endParaRPr lang="en-US"/>
          </a:p>
        </p:txBody>
      </p:sp>
    </p:spTree>
    <p:extLst>
      <p:ext uri="{BB962C8B-B14F-4D97-AF65-F5344CB8AC3E}">
        <p14:creationId xmlns:p14="http://schemas.microsoft.com/office/powerpoint/2010/main" val="72834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30</a:t>
            </a:fld>
            <a:endParaRPr lang="en-US"/>
          </a:p>
        </p:txBody>
      </p:sp>
    </p:spTree>
    <p:extLst>
      <p:ext uri="{BB962C8B-B14F-4D97-AF65-F5344CB8AC3E}">
        <p14:creationId xmlns:p14="http://schemas.microsoft.com/office/powerpoint/2010/main" val="3348730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31</a:t>
            </a:fld>
            <a:endParaRPr lang="en-US"/>
          </a:p>
        </p:txBody>
      </p:sp>
    </p:spTree>
    <p:extLst>
      <p:ext uri="{BB962C8B-B14F-4D97-AF65-F5344CB8AC3E}">
        <p14:creationId xmlns:p14="http://schemas.microsoft.com/office/powerpoint/2010/main" val="2595149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32</a:t>
            </a:fld>
            <a:endParaRPr lang="en-US"/>
          </a:p>
        </p:txBody>
      </p:sp>
    </p:spTree>
    <p:extLst>
      <p:ext uri="{BB962C8B-B14F-4D97-AF65-F5344CB8AC3E}">
        <p14:creationId xmlns:p14="http://schemas.microsoft.com/office/powerpoint/2010/main" val="864351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33</a:t>
            </a:fld>
            <a:endParaRPr lang="en-US"/>
          </a:p>
        </p:txBody>
      </p:sp>
    </p:spTree>
    <p:extLst>
      <p:ext uri="{BB962C8B-B14F-4D97-AF65-F5344CB8AC3E}">
        <p14:creationId xmlns:p14="http://schemas.microsoft.com/office/powerpoint/2010/main" val="1300284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34</a:t>
            </a:fld>
            <a:endParaRPr lang="en-US"/>
          </a:p>
        </p:txBody>
      </p:sp>
    </p:spTree>
    <p:extLst>
      <p:ext uri="{BB962C8B-B14F-4D97-AF65-F5344CB8AC3E}">
        <p14:creationId xmlns:p14="http://schemas.microsoft.com/office/powerpoint/2010/main" val="2981856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35</a:t>
            </a:fld>
            <a:endParaRPr lang="en-US"/>
          </a:p>
        </p:txBody>
      </p:sp>
    </p:spTree>
    <p:extLst>
      <p:ext uri="{BB962C8B-B14F-4D97-AF65-F5344CB8AC3E}">
        <p14:creationId xmlns:p14="http://schemas.microsoft.com/office/powerpoint/2010/main" val="296456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36</a:t>
            </a:fld>
            <a:endParaRPr lang="en-US"/>
          </a:p>
        </p:txBody>
      </p:sp>
    </p:spTree>
    <p:extLst>
      <p:ext uri="{BB962C8B-B14F-4D97-AF65-F5344CB8AC3E}">
        <p14:creationId xmlns:p14="http://schemas.microsoft.com/office/powerpoint/2010/main" val="4139724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37</a:t>
            </a:fld>
            <a:endParaRPr lang="en-US"/>
          </a:p>
        </p:txBody>
      </p:sp>
    </p:spTree>
    <p:extLst>
      <p:ext uri="{BB962C8B-B14F-4D97-AF65-F5344CB8AC3E}">
        <p14:creationId xmlns:p14="http://schemas.microsoft.com/office/powerpoint/2010/main" val="2757043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38</a:t>
            </a:fld>
            <a:endParaRPr lang="en-US"/>
          </a:p>
        </p:txBody>
      </p:sp>
    </p:spTree>
    <p:extLst>
      <p:ext uri="{BB962C8B-B14F-4D97-AF65-F5344CB8AC3E}">
        <p14:creationId xmlns:p14="http://schemas.microsoft.com/office/powerpoint/2010/main" val="2220469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39</a:t>
            </a:fld>
            <a:endParaRPr lang="en-US"/>
          </a:p>
        </p:txBody>
      </p:sp>
    </p:spTree>
    <p:extLst>
      <p:ext uri="{BB962C8B-B14F-4D97-AF65-F5344CB8AC3E}">
        <p14:creationId xmlns:p14="http://schemas.microsoft.com/office/powerpoint/2010/main" val="341479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a:t>
            </a:fld>
            <a:endParaRPr lang="en-US"/>
          </a:p>
        </p:txBody>
      </p:sp>
    </p:spTree>
    <p:extLst>
      <p:ext uri="{BB962C8B-B14F-4D97-AF65-F5344CB8AC3E}">
        <p14:creationId xmlns:p14="http://schemas.microsoft.com/office/powerpoint/2010/main" val="3827306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40</a:t>
            </a:fld>
            <a:endParaRPr lang="en-US"/>
          </a:p>
        </p:txBody>
      </p:sp>
    </p:spTree>
    <p:extLst>
      <p:ext uri="{BB962C8B-B14F-4D97-AF65-F5344CB8AC3E}">
        <p14:creationId xmlns:p14="http://schemas.microsoft.com/office/powerpoint/2010/main" val="4143961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41</a:t>
            </a:fld>
            <a:endParaRPr lang="en-US"/>
          </a:p>
        </p:txBody>
      </p:sp>
    </p:spTree>
    <p:extLst>
      <p:ext uri="{BB962C8B-B14F-4D97-AF65-F5344CB8AC3E}">
        <p14:creationId xmlns:p14="http://schemas.microsoft.com/office/powerpoint/2010/main" val="1263992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42</a:t>
            </a:fld>
            <a:endParaRPr lang="en-US"/>
          </a:p>
        </p:txBody>
      </p:sp>
    </p:spTree>
    <p:extLst>
      <p:ext uri="{BB962C8B-B14F-4D97-AF65-F5344CB8AC3E}">
        <p14:creationId xmlns:p14="http://schemas.microsoft.com/office/powerpoint/2010/main" val="1727516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43</a:t>
            </a:fld>
            <a:endParaRPr lang="en-US"/>
          </a:p>
        </p:txBody>
      </p:sp>
    </p:spTree>
    <p:extLst>
      <p:ext uri="{BB962C8B-B14F-4D97-AF65-F5344CB8AC3E}">
        <p14:creationId xmlns:p14="http://schemas.microsoft.com/office/powerpoint/2010/main" val="952386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44</a:t>
            </a:fld>
            <a:endParaRPr lang="en-US"/>
          </a:p>
        </p:txBody>
      </p:sp>
    </p:spTree>
    <p:extLst>
      <p:ext uri="{BB962C8B-B14F-4D97-AF65-F5344CB8AC3E}">
        <p14:creationId xmlns:p14="http://schemas.microsoft.com/office/powerpoint/2010/main" val="208589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45</a:t>
            </a:fld>
            <a:endParaRPr lang="en-US"/>
          </a:p>
        </p:txBody>
      </p:sp>
    </p:spTree>
    <p:extLst>
      <p:ext uri="{BB962C8B-B14F-4D97-AF65-F5344CB8AC3E}">
        <p14:creationId xmlns:p14="http://schemas.microsoft.com/office/powerpoint/2010/main" val="2663384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47</a:t>
            </a:fld>
            <a:endParaRPr lang="en-US"/>
          </a:p>
        </p:txBody>
      </p:sp>
    </p:spTree>
    <p:extLst>
      <p:ext uri="{BB962C8B-B14F-4D97-AF65-F5344CB8AC3E}">
        <p14:creationId xmlns:p14="http://schemas.microsoft.com/office/powerpoint/2010/main" val="460342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48</a:t>
            </a:fld>
            <a:endParaRPr lang="en-US"/>
          </a:p>
        </p:txBody>
      </p:sp>
    </p:spTree>
    <p:extLst>
      <p:ext uri="{BB962C8B-B14F-4D97-AF65-F5344CB8AC3E}">
        <p14:creationId xmlns:p14="http://schemas.microsoft.com/office/powerpoint/2010/main" val="1348153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49</a:t>
            </a:fld>
            <a:endParaRPr lang="en-US"/>
          </a:p>
        </p:txBody>
      </p:sp>
    </p:spTree>
    <p:extLst>
      <p:ext uri="{BB962C8B-B14F-4D97-AF65-F5344CB8AC3E}">
        <p14:creationId xmlns:p14="http://schemas.microsoft.com/office/powerpoint/2010/main" val="765514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50</a:t>
            </a:fld>
            <a:endParaRPr lang="en-US"/>
          </a:p>
        </p:txBody>
      </p:sp>
    </p:spTree>
    <p:extLst>
      <p:ext uri="{BB962C8B-B14F-4D97-AF65-F5344CB8AC3E}">
        <p14:creationId xmlns:p14="http://schemas.microsoft.com/office/powerpoint/2010/main" val="46491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5</a:t>
            </a:fld>
            <a:endParaRPr lang="en-US"/>
          </a:p>
        </p:txBody>
      </p:sp>
    </p:spTree>
    <p:extLst>
      <p:ext uri="{BB962C8B-B14F-4D97-AF65-F5344CB8AC3E}">
        <p14:creationId xmlns:p14="http://schemas.microsoft.com/office/powerpoint/2010/main" val="2786313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51</a:t>
            </a:fld>
            <a:endParaRPr lang="en-US"/>
          </a:p>
        </p:txBody>
      </p:sp>
    </p:spTree>
    <p:extLst>
      <p:ext uri="{BB962C8B-B14F-4D97-AF65-F5344CB8AC3E}">
        <p14:creationId xmlns:p14="http://schemas.microsoft.com/office/powerpoint/2010/main" val="162640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6</a:t>
            </a:fld>
            <a:endParaRPr lang="en-US"/>
          </a:p>
        </p:txBody>
      </p:sp>
    </p:spTree>
    <p:extLst>
      <p:ext uri="{BB962C8B-B14F-4D97-AF65-F5344CB8AC3E}">
        <p14:creationId xmlns:p14="http://schemas.microsoft.com/office/powerpoint/2010/main" val="402740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Shiloh was in the tribe of Ephraim – Josh 16:5-6</a:t>
            </a:r>
          </a:p>
          <a:p>
            <a:endParaRPr lang="en-US" dirty="0"/>
          </a:p>
          <a:p>
            <a:r>
              <a:rPr lang="en-US" dirty="0"/>
              <a:t>At Shiloh:</a:t>
            </a:r>
          </a:p>
          <a:p>
            <a:endParaRPr lang="en-US" dirty="0"/>
          </a:p>
          <a:p>
            <a:r>
              <a:rPr lang="en-US" dirty="0"/>
              <a:t>Josh 18:1 The ten of meeting was set up there</a:t>
            </a:r>
          </a:p>
          <a:p>
            <a:r>
              <a:rPr lang="en-US" dirty="0"/>
              <a:t>Josh 19:51 The division of the land among the tribes was at Shiloh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Judges 21:19 There was an </a:t>
            </a:r>
            <a:r>
              <a:rPr lang="en-US" dirty="0" err="1"/>
              <a:t>anuual</a:t>
            </a:r>
            <a:r>
              <a:rPr lang="en-US" dirty="0"/>
              <a:t> festival to the Lord there. That was where they got some of the wives for Benjamin.</a:t>
            </a:r>
          </a:p>
          <a:p>
            <a:r>
              <a:rPr lang="en-US" dirty="0"/>
              <a:t>I Sam 1:3 Was where </a:t>
            </a:r>
            <a:r>
              <a:rPr lang="en-US" dirty="0" err="1"/>
              <a:t>Elkanah</a:t>
            </a:r>
            <a:r>
              <a:rPr lang="en-US" dirty="0"/>
              <a:t> (Samuel’s dad) went to worship</a:t>
            </a:r>
          </a:p>
          <a:p>
            <a:r>
              <a:rPr lang="en-US" dirty="0"/>
              <a:t>1 Sam 1:9 Was where Eli the priest was</a:t>
            </a:r>
          </a:p>
          <a:p>
            <a:r>
              <a:rPr lang="en-US" dirty="0"/>
              <a:t>I Sam 4:3 The ark of the covenant went from Shiloh and was taken by the Philistines in battle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7</a:t>
            </a:fld>
            <a:endParaRPr lang="en-US"/>
          </a:p>
        </p:txBody>
      </p:sp>
    </p:spTree>
    <p:extLst>
      <p:ext uri="{BB962C8B-B14F-4D97-AF65-F5344CB8AC3E}">
        <p14:creationId xmlns:p14="http://schemas.microsoft.com/office/powerpoint/2010/main" val="300684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8</a:t>
            </a:fld>
            <a:endParaRPr lang="en-US"/>
          </a:p>
        </p:txBody>
      </p:sp>
    </p:spTree>
    <p:extLst>
      <p:ext uri="{BB962C8B-B14F-4D97-AF65-F5344CB8AC3E}">
        <p14:creationId xmlns:p14="http://schemas.microsoft.com/office/powerpoint/2010/main" val="235846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9</a:t>
            </a:fld>
            <a:endParaRPr lang="en-US"/>
          </a:p>
        </p:txBody>
      </p:sp>
    </p:spTree>
    <p:extLst>
      <p:ext uri="{BB962C8B-B14F-4D97-AF65-F5344CB8AC3E}">
        <p14:creationId xmlns:p14="http://schemas.microsoft.com/office/powerpoint/2010/main" val="13046324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BG">
    <p:bg>
      <p:bgPr>
        <a:solidFill>
          <a:srgbClr val="133D5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1049" y="3237942"/>
            <a:ext cx="7077075" cy="2387600"/>
          </a:xfrm>
        </p:spPr>
        <p:txBody>
          <a:bodyPr anchor="b">
            <a:normAutofit/>
          </a:bodyPr>
          <a:lstStyle>
            <a:lvl1pPr algn="l">
              <a:defRPr sz="6000" i="1" spc="-150">
                <a:solidFill>
                  <a:schemeClr val="bg1"/>
                </a:solidFill>
                <a:latin typeface="Cormorant Garamond"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781049" y="5584267"/>
            <a:ext cx="7077075" cy="81653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Picture Placeholder 9"/>
          <p:cNvSpPr>
            <a:spLocks noGrp="1"/>
          </p:cNvSpPr>
          <p:nvPr>
            <p:ph type="pic" sz="quarter" idx="10"/>
          </p:nvPr>
        </p:nvSpPr>
        <p:spPr>
          <a:xfrm>
            <a:off x="8572501" y="3122139"/>
            <a:ext cx="2787477" cy="3188044"/>
          </a:xfrm>
        </p:spPr>
        <p:txBody>
          <a:bodyPr/>
          <a:lstStyle>
            <a:lvl1pPr>
              <a:defRPr>
                <a:solidFill>
                  <a:schemeClr val="bg1"/>
                </a:solidFill>
              </a:defRPr>
            </a:lvl1pPr>
          </a:lstStyle>
          <a:p>
            <a:endParaRPr lang="en-US" dirty="0"/>
          </a:p>
        </p:txBody>
      </p:sp>
      <p:pic>
        <p:nvPicPr>
          <p:cNvPr id="8" name="Picture 7"/>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0"/>
                    </a14:imgEffect>
                  </a14:imgLayer>
                </a14:imgProps>
              </a:ext>
              <a:ext uri="{28A0092B-C50C-407E-A947-70E740481C1C}">
                <a14:useLocalDpi xmlns:a14="http://schemas.microsoft.com/office/drawing/2010/main" val="0"/>
              </a:ext>
            </a:extLst>
          </a:blip>
          <a:srcRect b="11222"/>
          <a:stretch/>
        </p:blipFill>
        <p:spPr>
          <a:xfrm>
            <a:off x="8592587" y="349473"/>
            <a:ext cx="824940" cy="526828"/>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7527" y="404177"/>
            <a:ext cx="1634335" cy="405842"/>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179" y="425672"/>
            <a:ext cx="1563974" cy="375423"/>
          </a:xfrm>
          <a:prstGeom prst="rect">
            <a:avLst/>
          </a:prstGeom>
        </p:spPr>
      </p:pic>
    </p:spTree>
    <p:extLst>
      <p:ext uri="{BB962C8B-B14F-4D97-AF65-F5344CB8AC3E}">
        <p14:creationId xmlns:p14="http://schemas.microsoft.com/office/powerpoint/2010/main" val="223418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white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47924" y="1212850"/>
            <a:ext cx="8905875" cy="1325563"/>
          </a:xfrm>
        </p:spPr>
        <p:txBody>
          <a:bodyPr>
            <a:normAutofit/>
          </a:bodyPr>
          <a:lstStyle>
            <a:lvl1pPr>
              <a:defRPr sz="5400" i="1" spc="-150">
                <a:solidFill>
                  <a:srgbClr val="133D5D"/>
                </a:solidFill>
                <a:latin typeface="Cormorant Garamond" panose="00000500000000000000" pitchFamily="2" charset="0"/>
              </a:defRPr>
            </a:lvl1pPr>
          </a:lstStyle>
          <a:p>
            <a:r>
              <a:rPr lang="en-US" dirty="0"/>
              <a:t>Quote:</a:t>
            </a:r>
          </a:p>
        </p:txBody>
      </p:sp>
      <p:sp>
        <p:nvSpPr>
          <p:cNvPr id="3" name="Content Placeholder 2"/>
          <p:cNvSpPr>
            <a:spLocks noGrp="1"/>
          </p:cNvSpPr>
          <p:nvPr>
            <p:ph idx="1"/>
          </p:nvPr>
        </p:nvSpPr>
        <p:spPr>
          <a:xfrm>
            <a:off x="2447924" y="2673350"/>
            <a:ext cx="8905875" cy="2536825"/>
          </a:xfrm>
        </p:spPr>
        <p:txBody>
          <a:bodyPr>
            <a:normAutofit/>
          </a:bodyPr>
          <a:lstStyle>
            <a:lvl1pPr marL="0" indent="0">
              <a:buNone/>
              <a:defRPr sz="3200" i="1">
                <a:latin typeface="Cormorant Garamond"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8" name="TextBox 7"/>
          <p:cNvSpPr txBox="1"/>
          <p:nvPr userDrawn="1"/>
        </p:nvSpPr>
        <p:spPr>
          <a:xfrm>
            <a:off x="600074" y="2009775"/>
            <a:ext cx="981075" cy="3939540"/>
          </a:xfrm>
          <a:prstGeom prst="rect">
            <a:avLst/>
          </a:prstGeom>
          <a:noFill/>
        </p:spPr>
        <p:txBody>
          <a:bodyPr wrap="square" rtlCol="0">
            <a:spAutoFit/>
          </a:bodyPr>
          <a:lstStyle/>
          <a:p>
            <a:r>
              <a:rPr lang="en-US" sz="25000" dirty="0">
                <a:solidFill>
                  <a:schemeClr val="bg1">
                    <a:lumMod val="75000"/>
                  </a:schemeClr>
                </a:solidFill>
                <a:latin typeface="Cormorant Garamond" panose="00000500000000000000" pitchFamily="2" charset="0"/>
              </a:rPr>
              <a:t>“</a:t>
            </a:r>
          </a:p>
        </p:txBody>
      </p:sp>
      <p:sp>
        <p:nvSpPr>
          <p:cNvPr id="5" name="Text Placeholder 4"/>
          <p:cNvSpPr>
            <a:spLocks noGrp="1"/>
          </p:cNvSpPr>
          <p:nvPr>
            <p:ph type="body" sz="quarter" idx="10" hasCustomPrompt="1"/>
          </p:nvPr>
        </p:nvSpPr>
        <p:spPr>
          <a:xfrm>
            <a:off x="4438650" y="5295900"/>
            <a:ext cx="6915150" cy="533400"/>
          </a:xfrm>
        </p:spPr>
        <p:txBody>
          <a:bodyPr>
            <a:normAutofit/>
          </a:bodyPr>
          <a:lstStyle>
            <a:lvl1pPr marL="0" indent="0" algn="r">
              <a:buNone/>
              <a:defRPr sz="2000" i="1" baseline="0">
                <a:latin typeface="Cormorant Garamond" panose="00000500000000000000" pitchFamily="2"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Add Quote Attribution</a:t>
            </a:r>
          </a:p>
        </p:txBody>
      </p:sp>
      <p:cxnSp>
        <p:nvCxnSpPr>
          <p:cNvPr id="9" name="Straight Connector 8"/>
          <p:cNvCxnSpPr/>
          <p:nvPr userDrawn="1"/>
        </p:nvCxnSpPr>
        <p:spPr>
          <a:xfrm>
            <a:off x="1981200" y="871538"/>
            <a:ext cx="0" cy="5114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6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47924" y="1212850"/>
            <a:ext cx="8905875" cy="1325563"/>
          </a:xfrm>
        </p:spPr>
        <p:txBody>
          <a:bodyPr>
            <a:normAutofit/>
          </a:bodyPr>
          <a:lstStyle>
            <a:lvl1pPr>
              <a:defRPr sz="5400" i="1" spc="-150">
                <a:solidFill>
                  <a:srgbClr val="57243E"/>
                </a:solidFill>
                <a:latin typeface="Cormorant Garamond" panose="00000500000000000000" pitchFamily="2" charset="0"/>
              </a:defRPr>
            </a:lvl1pPr>
          </a:lstStyle>
          <a:p>
            <a:r>
              <a:rPr lang="en-US" dirty="0"/>
              <a:t>Quote:</a:t>
            </a:r>
          </a:p>
        </p:txBody>
      </p:sp>
      <p:sp>
        <p:nvSpPr>
          <p:cNvPr id="3" name="Content Placeholder 2"/>
          <p:cNvSpPr>
            <a:spLocks noGrp="1"/>
          </p:cNvSpPr>
          <p:nvPr>
            <p:ph idx="1"/>
          </p:nvPr>
        </p:nvSpPr>
        <p:spPr>
          <a:xfrm>
            <a:off x="2447924" y="2673350"/>
            <a:ext cx="8905875" cy="2536825"/>
          </a:xfrm>
        </p:spPr>
        <p:txBody>
          <a:bodyPr>
            <a:normAutofit/>
          </a:bodyPr>
          <a:lstStyle>
            <a:lvl1pPr marL="0" indent="0">
              <a:buNone/>
              <a:defRPr sz="3200" i="1">
                <a:latin typeface="Cormorant Garamond"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cxnSp>
        <p:nvCxnSpPr>
          <p:cNvPr id="7" name="Straight Connector 6"/>
          <p:cNvCxnSpPr/>
          <p:nvPr userDrawn="1"/>
        </p:nvCxnSpPr>
        <p:spPr>
          <a:xfrm>
            <a:off x="1981200" y="871538"/>
            <a:ext cx="0" cy="5114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00074" y="2009775"/>
            <a:ext cx="981075" cy="3939540"/>
          </a:xfrm>
          <a:prstGeom prst="rect">
            <a:avLst/>
          </a:prstGeom>
          <a:noFill/>
        </p:spPr>
        <p:txBody>
          <a:bodyPr wrap="square" rtlCol="0">
            <a:spAutoFit/>
          </a:bodyPr>
          <a:lstStyle/>
          <a:p>
            <a:r>
              <a:rPr lang="en-US" sz="25000" dirty="0">
                <a:solidFill>
                  <a:schemeClr val="bg1">
                    <a:lumMod val="75000"/>
                  </a:schemeClr>
                </a:solidFill>
                <a:latin typeface="Cormorant Garamond" panose="00000500000000000000" pitchFamily="2" charset="0"/>
              </a:rPr>
              <a:t>“</a:t>
            </a:r>
          </a:p>
        </p:txBody>
      </p:sp>
      <p:sp>
        <p:nvSpPr>
          <p:cNvPr id="5" name="Text Placeholder 4"/>
          <p:cNvSpPr>
            <a:spLocks noGrp="1"/>
          </p:cNvSpPr>
          <p:nvPr>
            <p:ph type="body" sz="quarter" idx="10" hasCustomPrompt="1"/>
          </p:nvPr>
        </p:nvSpPr>
        <p:spPr>
          <a:xfrm>
            <a:off x="4438650" y="5295900"/>
            <a:ext cx="6915150" cy="533400"/>
          </a:xfrm>
        </p:spPr>
        <p:txBody>
          <a:bodyPr>
            <a:normAutofit/>
          </a:bodyPr>
          <a:lstStyle>
            <a:lvl1pPr marL="0" indent="0" algn="r">
              <a:buNone/>
              <a:defRPr sz="2000" i="1" baseline="0">
                <a:latin typeface="Cormorant Garamond" panose="00000500000000000000" pitchFamily="2"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Add Quote Attribution</a:t>
            </a:r>
          </a:p>
        </p:txBody>
      </p:sp>
    </p:spTree>
    <p:extLst>
      <p:ext uri="{BB962C8B-B14F-4D97-AF65-F5344CB8AC3E}">
        <p14:creationId xmlns:p14="http://schemas.microsoft.com/office/powerpoint/2010/main" val="319882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 white 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latin typeface="Cormorant Garamond" panose="00000500000000000000"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264" y="6252531"/>
            <a:ext cx="1153590" cy="312450"/>
          </a:xfrm>
          <a:prstGeom prst="rect">
            <a:avLst/>
          </a:prstGeom>
        </p:spPr>
      </p:pic>
    </p:spTree>
    <p:extLst>
      <p:ext uri="{BB962C8B-B14F-4D97-AF65-F5344CB8AC3E}">
        <p14:creationId xmlns:p14="http://schemas.microsoft.com/office/powerpoint/2010/main" val="365779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rgbClr val="57243E"/>
                </a:solidFill>
                <a:latin typeface="Cormorant Garamond" panose="00000500000000000000" pitchFamily="2" charset="0"/>
              </a:defRPr>
            </a:lvl1pPr>
          </a:lstStyle>
          <a:p>
            <a:r>
              <a:rPr lang="en-US"/>
              <a:t>Click to edit Master title style</a:t>
            </a:r>
          </a:p>
        </p:txBody>
      </p:sp>
      <p:pic>
        <p:nvPicPr>
          <p:cNvPr id="4" name="Picture 3"/>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469264" y="6252531"/>
            <a:ext cx="1153590" cy="312450"/>
          </a:xfrm>
          <a:prstGeom prst="rect">
            <a:avLst/>
          </a:prstGeom>
        </p:spPr>
      </p:pic>
    </p:spTree>
    <p:extLst>
      <p:ext uri="{BB962C8B-B14F-4D97-AF65-F5344CB8AC3E}">
        <p14:creationId xmlns:p14="http://schemas.microsoft.com/office/powerpoint/2010/main" val="2173475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Image - landscape">
    <p:spTree>
      <p:nvGrpSpPr>
        <p:cNvPr id="1" name=""/>
        <p:cNvGrpSpPr/>
        <p:nvPr/>
      </p:nvGrpSpPr>
      <p:grpSpPr>
        <a:xfrm>
          <a:off x="0" y="0"/>
          <a:ext cx="0" cy="0"/>
          <a:chOff x="0" y="0"/>
          <a:chExt cx="0" cy="0"/>
        </a:xfrm>
      </p:grpSpPr>
      <p:sp>
        <p:nvSpPr>
          <p:cNvPr id="2" name="Title 1"/>
          <p:cNvSpPr>
            <a:spLocks noGrp="1"/>
          </p:cNvSpPr>
          <p:nvPr>
            <p:ph type="title"/>
          </p:nvPr>
        </p:nvSpPr>
        <p:spPr>
          <a:xfrm>
            <a:off x="838200" y="3714750"/>
            <a:ext cx="10515600" cy="1100138"/>
          </a:xfrm>
        </p:spPr>
        <p:txBody>
          <a:bodyPr>
            <a:normAutofit/>
          </a:bodyPr>
          <a:lstStyle>
            <a:lvl1pPr>
              <a:defRPr sz="5400" i="1" spc="-150">
                <a:latin typeface="Cormorant Garamond" panose="00000500000000000000" pitchFamily="2" charset="0"/>
              </a:defRPr>
            </a:lvl1pPr>
          </a:lstStyle>
          <a:p>
            <a:r>
              <a:rPr lang="en-US" dirty="0"/>
              <a:t>Click to edit Master title style</a:t>
            </a:r>
          </a:p>
        </p:txBody>
      </p:sp>
      <p:sp>
        <p:nvSpPr>
          <p:cNvPr id="5" name="Text Placeholder 4"/>
          <p:cNvSpPr>
            <a:spLocks noGrp="1"/>
          </p:cNvSpPr>
          <p:nvPr>
            <p:ph type="body" sz="quarter" idx="10"/>
          </p:nvPr>
        </p:nvSpPr>
        <p:spPr>
          <a:xfrm>
            <a:off x="838200" y="4733924"/>
            <a:ext cx="10506075" cy="14954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7" name="Picture Placeholder 6"/>
          <p:cNvSpPr>
            <a:spLocks noGrp="1"/>
          </p:cNvSpPr>
          <p:nvPr>
            <p:ph type="pic" sz="quarter" idx="11"/>
          </p:nvPr>
        </p:nvSpPr>
        <p:spPr>
          <a:xfrm>
            <a:off x="0" y="0"/>
            <a:ext cx="12192000" cy="3543300"/>
          </a:xfrm>
        </p:spPr>
        <p:txBody>
          <a:bodyPr/>
          <a:lstStyle/>
          <a:p>
            <a:endParaRPr lang="en-US"/>
          </a:p>
        </p:txBody>
      </p:sp>
    </p:spTree>
    <p:extLst>
      <p:ext uri="{BB962C8B-B14F-4D97-AF65-F5344CB8AC3E}">
        <p14:creationId xmlns:p14="http://schemas.microsoft.com/office/powerpoint/2010/main" val="713456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10" name="Rectangle 9"/>
          <p:cNvSpPr/>
          <p:nvPr userDrawn="1"/>
        </p:nvSpPr>
        <p:spPr>
          <a:xfrm>
            <a:off x="0" y="0"/>
            <a:ext cx="4876800" cy="6858000"/>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934" y="1907309"/>
            <a:ext cx="3932237" cy="1600200"/>
          </a:xfrm>
        </p:spPr>
        <p:txBody>
          <a:bodyPr anchor="b">
            <a:noAutofit/>
          </a:bodyPr>
          <a:lstStyle>
            <a:lvl1pPr>
              <a:defRPr sz="4400" i="1" u="none"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934" y="3507509"/>
            <a:ext cx="3932237" cy="101830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742" y="6143684"/>
            <a:ext cx="1251169" cy="300336"/>
          </a:xfrm>
          <a:prstGeom prst="rect">
            <a:avLst/>
          </a:prstGeom>
        </p:spPr>
      </p:pic>
    </p:spTree>
    <p:extLst>
      <p:ext uri="{BB962C8B-B14F-4D97-AF65-F5344CB8AC3E}">
        <p14:creationId xmlns:p14="http://schemas.microsoft.com/office/powerpoint/2010/main" val="53426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0" y="0"/>
            <a:ext cx="4876800" cy="6858000"/>
          </a:xfrm>
          <a:prstGeom prst="rect">
            <a:avLst/>
          </a:prstGeom>
          <a:solidFill>
            <a:srgbClr val="572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934" y="1907309"/>
            <a:ext cx="3932237" cy="1600200"/>
          </a:xfrm>
        </p:spPr>
        <p:txBody>
          <a:bodyPr anchor="b">
            <a:noAutofit/>
          </a:bodyPr>
          <a:lstStyle>
            <a:lvl1pPr>
              <a:defRPr sz="4400" i="1" u="none"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934" y="3507509"/>
            <a:ext cx="3932237" cy="101830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03742" y="6143684"/>
            <a:ext cx="1251169" cy="300336"/>
          </a:xfrm>
          <a:prstGeom prst="rect">
            <a:avLst/>
          </a:prstGeom>
        </p:spPr>
      </p:pic>
    </p:spTree>
    <p:extLst>
      <p:ext uri="{BB962C8B-B14F-4D97-AF65-F5344CB8AC3E}">
        <p14:creationId xmlns:p14="http://schemas.microsoft.com/office/powerpoint/2010/main" val="151240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10" name="Rectangle 9"/>
          <p:cNvSpPr/>
          <p:nvPr userDrawn="1"/>
        </p:nvSpPr>
        <p:spPr>
          <a:xfrm>
            <a:off x="0" y="0"/>
            <a:ext cx="4876800" cy="6858000"/>
          </a:xfrm>
          <a:prstGeom prst="rect">
            <a:avLst/>
          </a:prstGeom>
          <a:solidFill>
            <a:srgbClr val="13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934" y="1907309"/>
            <a:ext cx="3932237" cy="1600200"/>
          </a:xfrm>
        </p:spPr>
        <p:txBody>
          <a:bodyPr anchor="b">
            <a:noAutofit/>
          </a:bodyPr>
          <a:lstStyle>
            <a:lvl1pPr>
              <a:defRPr sz="4400" i="1" u="none"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934" y="3507509"/>
            <a:ext cx="3932237" cy="101830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03742" y="6143684"/>
            <a:ext cx="1251169" cy="300336"/>
          </a:xfrm>
          <a:prstGeom prst="rect">
            <a:avLst/>
          </a:prstGeom>
        </p:spPr>
      </p:pic>
    </p:spTree>
    <p:extLst>
      <p:ext uri="{BB962C8B-B14F-4D97-AF65-F5344CB8AC3E}">
        <p14:creationId xmlns:p14="http://schemas.microsoft.com/office/powerpoint/2010/main" val="3636550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5_Content with Caption">
    <p:spTree>
      <p:nvGrpSpPr>
        <p:cNvPr id="1" name=""/>
        <p:cNvGrpSpPr/>
        <p:nvPr/>
      </p:nvGrpSpPr>
      <p:grpSpPr>
        <a:xfrm>
          <a:off x="0" y="0"/>
          <a:ext cx="0" cy="0"/>
          <a:chOff x="0" y="0"/>
          <a:chExt cx="0" cy="0"/>
        </a:xfrm>
      </p:grpSpPr>
      <p:sp>
        <p:nvSpPr>
          <p:cNvPr id="10" name="Rectangle 9"/>
          <p:cNvSpPr/>
          <p:nvPr userDrawn="1"/>
        </p:nvSpPr>
        <p:spPr>
          <a:xfrm>
            <a:off x="0" y="0"/>
            <a:ext cx="4876800" cy="6858000"/>
          </a:xfrm>
          <a:prstGeom prst="rect">
            <a:avLst/>
          </a:prstGeom>
          <a:solidFill>
            <a:srgbClr val="799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934" y="1907309"/>
            <a:ext cx="3932237" cy="1600200"/>
          </a:xfrm>
        </p:spPr>
        <p:txBody>
          <a:bodyPr anchor="b">
            <a:noAutofit/>
          </a:bodyPr>
          <a:lstStyle>
            <a:lvl1pPr>
              <a:defRPr sz="4400" i="1" u="none"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934" y="3507509"/>
            <a:ext cx="3932237" cy="101830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03742" y="6143684"/>
            <a:ext cx="1251169" cy="300336"/>
          </a:xfrm>
          <a:prstGeom prst="rect">
            <a:avLst/>
          </a:prstGeom>
        </p:spPr>
      </p:pic>
    </p:spTree>
    <p:extLst>
      <p:ext uri="{BB962C8B-B14F-4D97-AF65-F5344CB8AC3E}">
        <p14:creationId xmlns:p14="http://schemas.microsoft.com/office/powerpoint/2010/main" val="317721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and Image - half - white BG">
    <p:spTree>
      <p:nvGrpSpPr>
        <p:cNvPr id="1" name=""/>
        <p:cNvGrpSpPr/>
        <p:nvPr/>
      </p:nvGrpSpPr>
      <p:grpSpPr>
        <a:xfrm>
          <a:off x="0" y="0"/>
          <a:ext cx="0" cy="0"/>
          <a:chOff x="0" y="0"/>
          <a:chExt cx="0" cy="0"/>
        </a:xfrm>
      </p:grpSpPr>
      <p:sp>
        <p:nvSpPr>
          <p:cNvPr id="2" name="Title 1"/>
          <p:cNvSpPr>
            <a:spLocks noGrp="1"/>
          </p:cNvSpPr>
          <p:nvPr>
            <p:ph type="title"/>
          </p:nvPr>
        </p:nvSpPr>
        <p:spPr>
          <a:xfrm>
            <a:off x="563418" y="457200"/>
            <a:ext cx="4208607" cy="1600200"/>
          </a:xfrm>
        </p:spPr>
        <p:txBody>
          <a:bodyPr anchor="b">
            <a:noAutofit/>
          </a:bodyPr>
          <a:lstStyle>
            <a:lvl1pPr>
              <a:defRPr sz="4400" i="1" u="none" spc="-150">
                <a:latin typeface="Cormorant Garamond" panose="00000500000000000000" pitchFamily="2" charset="0"/>
              </a:defRPr>
            </a:lvl1pPr>
          </a:lstStyle>
          <a:p>
            <a:r>
              <a:rPr lang="en-US"/>
              <a:t>Click to edit Master title style</a:t>
            </a:r>
          </a:p>
        </p:txBody>
      </p:sp>
      <p:sp>
        <p:nvSpPr>
          <p:cNvPr id="3" name="Content Placeholder 2"/>
          <p:cNvSpPr>
            <a:spLocks noGrp="1"/>
          </p:cNvSpPr>
          <p:nvPr>
            <p:ph idx="1"/>
          </p:nvPr>
        </p:nvSpPr>
        <p:spPr>
          <a:xfrm>
            <a:off x="5183188" y="1"/>
            <a:ext cx="7008812" cy="68580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3418" y="2057400"/>
            <a:ext cx="420860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0402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ue BG">
    <p:bg>
      <p:bgPr>
        <a:gradFill flip="none" rotWithShape="1">
          <a:gsLst>
            <a:gs pos="0">
              <a:srgbClr val="133D5D"/>
            </a:gs>
            <a:gs pos="100000">
              <a:srgbClr val="0B223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1049" y="3237942"/>
            <a:ext cx="7077075" cy="2387600"/>
          </a:xfrm>
        </p:spPr>
        <p:txBody>
          <a:bodyPr anchor="b">
            <a:normAutofit/>
          </a:bodyPr>
          <a:lstStyle>
            <a:lvl1pPr algn="l">
              <a:defRPr sz="6000" i="1" spc="-150">
                <a:solidFill>
                  <a:schemeClr val="bg1"/>
                </a:solidFill>
                <a:latin typeface="Cormorant Garamond"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781049" y="5584267"/>
            <a:ext cx="7077075" cy="81653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Picture Placeholder 9"/>
          <p:cNvSpPr>
            <a:spLocks noGrp="1"/>
          </p:cNvSpPr>
          <p:nvPr>
            <p:ph type="pic" sz="quarter" idx="10"/>
          </p:nvPr>
        </p:nvSpPr>
        <p:spPr>
          <a:xfrm>
            <a:off x="8572501" y="3122139"/>
            <a:ext cx="2787477" cy="3188044"/>
          </a:xfrm>
        </p:spPr>
        <p:txBody>
          <a:bodyPr/>
          <a:lstStyle>
            <a:lvl1pPr>
              <a:defRPr>
                <a:solidFill>
                  <a:schemeClr val="bg1"/>
                </a:solidFill>
              </a:defRPr>
            </a:lvl1pPr>
          </a:lstStyle>
          <a:p>
            <a:endParaRPr lang="en-US" dirty="0"/>
          </a:p>
        </p:txBody>
      </p:sp>
      <p:pic>
        <p:nvPicPr>
          <p:cNvPr id="8" name="Picture 7"/>
          <p:cNvPicPr>
            <a:picLocks noChangeAspect="1"/>
          </p:cNvPicPr>
          <p:nvPr userDrawn="1"/>
        </p:nvPicPr>
        <p:blipFill rotWithShape="1">
          <a:blip cstate="print">
            <a:lum bright="70000" contrast="-70000"/>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0"/>
                    </a14:imgEffect>
                  </a14:imgLayer>
                </a14:imgProps>
              </a:ext>
              <a:ext uri="{28A0092B-C50C-407E-A947-70E740481C1C}">
                <a14:useLocalDpi xmlns:a14="http://schemas.microsoft.com/office/drawing/2010/main" val="0"/>
              </a:ext>
            </a:extLst>
          </a:blip>
          <a:srcRect b="11222"/>
          <a:stretch/>
        </p:blipFill>
        <p:spPr>
          <a:xfrm>
            <a:off x="8592587" y="349473"/>
            <a:ext cx="824940" cy="526828"/>
          </a:xfrm>
          <a:prstGeom prst="rect">
            <a:avLst/>
          </a:prstGeom>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9417527" y="404177"/>
            <a:ext cx="1634335" cy="405842"/>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179" y="425672"/>
            <a:ext cx="1563974" cy="375423"/>
          </a:xfrm>
          <a:prstGeom prst="rect">
            <a:avLst/>
          </a:prstGeom>
        </p:spPr>
      </p:pic>
    </p:spTree>
    <p:extLst>
      <p:ext uri="{BB962C8B-B14F-4D97-AF65-F5344CB8AC3E}">
        <p14:creationId xmlns:p14="http://schemas.microsoft.com/office/powerpoint/2010/main" val="3109110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and Image - half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418" y="457200"/>
            <a:ext cx="4208607" cy="1600200"/>
          </a:xfrm>
        </p:spPr>
        <p:txBody>
          <a:bodyPr anchor="b">
            <a:noAutofit/>
          </a:bodyPr>
          <a:lstStyle>
            <a:lvl1pPr>
              <a:defRPr sz="4400" i="1" u="none" spc="-150">
                <a:solidFill>
                  <a:srgbClr val="57243E"/>
                </a:solidFill>
                <a:latin typeface="Cormorant Garamond" panose="00000500000000000000" pitchFamily="2" charset="0"/>
              </a:defRPr>
            </a:lvl1pPr>
          </a:lstStyle>
          <a:p>
            <a:r>
              <a:rPr lang="en-US"/>
              <a:t>Click to edit Master title style</a:t>
            </a:r>
          </a:p>
        </p:txBody>
      </p:sp>
      <p:sp>
        <p:nvSpPr>
          <p:cNvPr id="3" name="Content Placeholder 2"/>
          <p:cNvSpPr>
            <a:spLocks noGrp="1"/>
          </p:cNvSpPr>
          <p:nvPr>
            <p:ph idx="1"/>
          </p:nvPr>
        </p:nvSpPr>
        <p:spPr>
          <a:xfrm>
            <a:off x="5183188" y="1"/>
            <a:ext cx="7008812" cy="68580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3418" y="2057400"/>
            <a:ext cx="420860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74614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Content and Image - half - SD logo - white BG">
    <p:spTree>
      <p:nvGrpSpPr>
        <p:cNvPr id="1" name=""/>
        <p:cNvGrpSpPr/>
        <p:nvPr/>
      </p:nvGrpSpPr>
      <p:grpSpPr>
        <a:xfrm>
          <a:off x="0" y="0"/>
          <a:ext cx="0" cy="0"/>
          <a:chOff x="0" y="0"/>
          <a:chExt cx="0" cy="0"/>
        </a:xfrm>
      </p:grpSpPr>
      <p:sp>
        <p:nvSpPr>
          <p:cNvPr id="2" name="Title 1"/>
          <p:cNvSpPr>
            <a:spLocks noGrp="1"/>
          </p:cNvSpPr>
          <p:nvPr>
            <p:ph type="title"/>
          </p:nvPr>
        </p:nvSpPr>
        <p:spPr>
          <a:xfrm>
            <a:off x="633838" y="457200"/>
            <a:ext cx="4249448" cy="1600200"/>
          </a:xfrm>
        </p:spPr>
        <p:txBody>
          <a:bodyPr anchor="b">
            <a:normAutofit/>
          </a:bodyPr>
          <a:lstStyle>
            <a:lvl1pPr>
              <a:defRPr sz="4400" i="1" spc="-150">
                <a:latin typeface="Cormorant Garamond" panose="00000500000000000000" pitchFamily="2" charset="0"/>
              </a:defRPr>
            </a:lvl1pPr>
          </a:lstStyle>
          <a:p>
            <a:r>
              <a:rPr lang="en-US" dirty="0"/>
              <a:t>Click to edit Master title style</a:t>
            </a:r>
          </a:p>
        </p:txBody>
      </p:sp>
      <p:sp>
        <p:nvSpPr>
          <p:cNvPr id="3" name="Picture Placeholder 2"/>
          <p:cNvSpPr>
            <a:spLocks noGrp="1"/>
          </p:cNvSpPr>
          <p:nvPr>
            <p:ph type="pic" idx="1"/>
          </p:nvPr>
        </p:nvSpPr>
        <p:spPr>
          <a:xfrm>
            <a:off x="5818907" y="0"/>
            <a:ext cx="6373093" cy="685800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3838" y="2057400"/>
            <a:ext cx="4249448"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5" name="Picture 4"/>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469264" y="6252531"/>
            <a:ext cx="1153590" cy="312450"/>
          </a:xfrm>
          <a:prstGeom prst="rect">
            <a:avLst/>
          </a:prstGeom>
        </p:spPr>
      </p:pic>
    </p:spTree>
    <p:extLst>
      <p:ext uri="{BB962C8B-B14F-4D97-AF65-F5344CB8AC3E}">
        <p14:creationId xmlns:p14="http://schemas.microsoft.com/office/powerpoint/2010/main" val="3004181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Content and Image - half - SD logo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838" y="457200"/>
            <a:ext cx="4249448" cy="1600200"/>
          </a:xfrm>
        </p:spPr>
        <p:txBody>
          <a:bodyPr anchor="b">
            <a:normAutofit/>
          </a:bodyPr>
          <a:lstStyle>
            <a:lvl1pPr>
              <a:defRPr sz="4400" i="1" spc="-150">
                <a:solidFill>
                  <a:srgbClr val="57243E"/>
                </a:solidFill>
                <a:latin typeface="Cormorant Garamond" panose="00000500000000000000" pitchFamily="2" charset="0"/>
              </a:defRPr>
            </a:lvl1pPr>
          </a:lstStyle>
          <a:p>
            <a:r>
              <a:rPr lang="en-US" dirty="0"/>
              <a:t>Click to edit Master title style</a:t>
            </a:r>
          </a:p>
        </p:txBody>
      </p:sp>
      <p:sp>
        <p:nvSpPr>
          <p:cNvPr id="3" name="Picture Placeholder 2"/>
          <p:cNvSpPr>
            <a:spLocks noGrp="1"/>
          </p:cNvSpPr>
          <p:nvPr>
            <p:ph type="pic" idx="1"/>
          </p:nvPr>
        </p:nvSpPr>
        <p:spPr>
          <a:xfrm>
            <a:off x="5818907" y="0"/>
            <a:ext cx="6373093" cy="6858000"/>
          </a:xfrm>
          <a:effectLst>
            <a:outerShdw blurRad="63500" sx="102000" sy="102000" algn="ctr"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3838" y="2057400"/>
            <a:ext cx="4249448"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8" name="Picture 7"/>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469264" y="6252531"/>
            <a:ext cx="1153590" cy="312450"/>
          </a:xfrm>
          <a:prstGeom prst="rect">
            <a:avLst/>
          </a:prstGeom>
        </p:spPr>
      </p:pic>
    </p:spTree>
    <p:extLst>
      <p:ext uri="{BB962C8B-B14F-4D97-AF65-F5344CB8AC3E}">
        <p14:creationId xmlns:p14="http://schemas.microsoft.com/office/powerpoint/2010/main" val="1371688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shot - white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p>
            <a:endParaRPr lang="en-US"/>
          </a:p>
        </p:txBody>
      </p:sp>
      <p:sp>
        <p:nvSpPr>
          <p:cNvPr id="4" name="Rectangle 3"/>
          <p:cNvSpPr/>
          <p:nvPr userDrawn="1"/>
        </p:nvSpPr>
        <p:spPr>
          <a:xfrm>
            <a:off x="198582" y="230909"/>
            <a:ext cx="11794837" cy="6696364"/>
          </a:xfrm>
          <a:prstGeom prst="rect">
            <a:avLst/>
          </a:prstGeom>
          <a:noFill/>
          <a:ln>
            <a:solidFill>
              <a:srgbClr val="6665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2488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Screenshot - gray BG">
    <p:bg>
      <p:bgPr>
        <a:solidFill>
          <a:srgbClr val="4B4B4B"/>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lvl1pPr>
              <a:defRPr>
                <a:solidFill>
                  <a:schemeClr val="bg1"/>
                </a:solidFill>
              </a:defRPr>
            </a:lvl1pPr>
          </a:lstStyle>
          <a:p>
            <a:endParaRPr lang="en-US"/>
          </a:p>
        </p:txBody>
      </p:sp>
      <p:sp>
        <p:nvSpPr>
          <p:cNvPr id="4" name="Rectangle 3"/>
          <p:cNvSpPr/>
          <p:nvPr userDrawn="1"/>
        </p:nvSpPr>
        <p:spPr>
          <a:xfrm>
            <a:off x="198582" y="230909"/>
            <a:ext cx="11794837"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586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ull Screenshot - blue BG">
    <p:bg>
      <p:bgPr>
        <a:solidFill>
          <a:srgbClr val="57243E"/>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lvl1pPr>
              <a:defRPr>
                <a:solidFill>
                  <a:schemeClr val="bg1"/>
                </a:solidFill>
              </a:defRPr>
            </a:lvl1pPr>
          </a:lstStyle>
          <a:p>
            <a:endParaRPr lang="en-US"/>
          </a:p>
        </p:txBody>
      </p:sp>
      <p:sp>
        <p:nvSpPr>
          <p:cNvPr id="4" name="Rectangle 3"/>
          <p:cNvSpPr/>
          <p:nvPr userDrawn="1"/>
        </p:nvSpPr>
        <p:spPr>
          <a:xfrm>
            <a:off x="198582" y="230909"/>
            <a:ext cx="11794837"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3333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creenshot - blue BG">
    <p:bg>
      <p:bgPr>
        <a:solidFill>
          <a:srgbClr val="133D5D"/>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lvl1pPr>
              <a:defRPr>
                <a:solidFill>
                  <a:schemeClr val="bg1"/>
                </a:solidFill>
              </a:defRPr>
            </a:lvl1pPr>
          </a:lstStyle>
          <a:p>
            <a:endParaRPr lang="en-US"/>
          </a:p>
        </p:txBody>
      </p:sp>
      <p:sp>
        <p:nvSpPr>
          <p:cNvPr id="4" name="Rectangle 3"/>
          <p:cNvSpPr/>
          <p:nvPr userDrawn="1"/>
        </p:nvSpPr>
        <p:spPr>
          <a:xfrm>
            <a:off x="198582" y="230909"/>
            <a:ext cx="11794837"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5956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ull Screenshot - blue BG">
    <p:bg>
      <p:bgPr>
        <a:solidFill>
          <a:srgbClr val="799784"/>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lvl1pPr>
              <a:defRPr>
                <a:solidFill>
                  <a:schemeClr val="bg1"/>
                </a:solidFill>
              </a:defRPr>
            </a:lvl1pPr>
          </a:lstStyle>
          <a:p>
            <a:endParaRPr lang="en-US"/>
          </a:p>
        </p:txBody>
      </p:sp>
      <p:sp>
        <p:nvSpPr>
          <p:cNvPr id="4" name="Rectangle 3"/>
          <p:cNvSpPr/>
          <p:nvPr userDrawn="1"/>
        </p:nvSpPr>
        <p:spPr>
          <a:xfrm>
            <a:off x="198582" y="230909"/>
            <a:ext cx="11794837"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8240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creenshot - thirds - white BG">
    <p:spTree>
      <p:nvGrpSpPr>
        <p:cNvPr id="1" name=""/>
        <p:cNvGrpSpPr/>
        <p:nvPr/>
      </p:nvGrpSpPr>
      <p:grpSpPr>
        <a:xfrm>
          <a:off x="0" y="0"/>
          <a:ext cx="0" cy="0"/>
          <a:chOff x="0" y="0"/>
          <a:chExt cx="0" cy="0"/>
        </a:xfrm>
      </p:grpSpPr>
      <p:sp>
        <p:nvSpPr>
          <p:cNvPr id="2" name="Title 1"/>
          <p:cNvSpPr>
            <a:spLocks noGrp="1"/>
          </p:cNvSpPr>
          <p:nvPr>
            <p:ph type="title"/>
          </p:nvPr>
        </p:nvSpPr>
        <p:spPr>
          <a:xfrm>
            <a:off x="534988" y="1283855"/>
            <a:ext cx="2670029" cy="2297545"/>
          </a:xfrm>
        </p:spPr>
        <p:txBody>
          <a:bodyPr anchor="b">
            <a:noAutofit/>
          </a:bodyPr>
          <a:lstStyle>
            <a:lvl1pPr>
              <a:defRPr sz="3600" i="1" u="none" spc="-150">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34988" y="3592944"/>
            <a:ext cx="2670029" cy="18010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p:nvPr userDrawn="1"/>
        </p:nvSpPr>
        <p:spPr>
          <a:xfrm>
            <a:off x="3546764" y="286327"/>
            <a:ext cx="8746837" cy="6308437"/>
          </a:xfrm>
          <a:prstGeom prst="rect">
            <a:avLst/>
          </a:prstGeom>
          <a:noFill/>
          <a:ln>
            <a:solidFill>
              <a:srgbClr val="133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3713019" y="442913"/>
            <a:ext cx="8478982" cy="5967412"/>
          </a:xfrm>
        </p:spPr>
        <p:txBody>
          <a:bodyPr/>
          <a:lstStyle/>
          <a:p>
            <a:endParaRPr lang="en-US" dirty="0"/>
          </a:p>
        </p:txBody>
      </p:sp>
    </p:spTree>
    <p:extLst>
      <p:ext uri="{BB962C8B-B14F-4D97-AF65-F5344CB8AC3E}">
        <p14:creationId xmlns:p14="http://schemas.microsoft.com/office/powerpoint/2010/main" val="3161536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creenshot - thirds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988" y="1283855"/>
            <a:ext cx="2670029" cy="2297545"/>
          </a:xfrm>
        </p:spPr>
        <p:txBody>
          <a:bodyPr anchor="b">
            <a:noAutofit/>
          </a:bodyPr>
          <a:lstStyle>
            <a:lvl1pPr>
              <a:defRPr sz="3600" i="1" u="none" spc="-150">
                <a:solidFill>
                  <a:srgbClr val="57243E"/>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34988" y="3592944"/>
            <a:ext cx="2670029" cy="18010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p:nvPr userDrawn="1"/>
        </p:nvSpPr>
        <p:spPr>
          <a:xfrm>
            <a:off x="3546764" y="286327"/>
            <a:ext cx="8746837" cy="6308437"/>
          </a:xfrm>
          <a:prstGeom prst="rect">
            <a:avLst/>
          </a:prstGeom>
          <a:noFill/>
          <a:ln>
            <a:solidFill>
              <a:srgbClr val="57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3713019" y="442913"/>
            <a:ext cx="8478982" cy="5967412"/>
          </a:xfrm>
        </p:spPr>
        <p:txBody>
          <a:bodyPr/>
          <a:lstStyle/>
          <a:p>
            <a:endParaRPr lang="en-US" dirty="0"/>
          </a:p>
        </p:txBody>
      </p:sp>
    </p:spTree>
    <p:extLst>
      <p:ext uri="{BB962C8B-B14F-4D97-AF65-F5344CB8AC3E}">
        <p14:creationId xmlns:p14="http://schemas.microsoft.com/office/powerpoint/2010/main" val="290702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1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latin typeface="Cormorant Garamond" panose="00000500000000000000" pitchFamily="2"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001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creenshot - half - white BG">
    <p:spTree>
      <p:nvGrpSpPr>
        <p:cNvPr id="1" name=""/>
        <p:cNvGrpSpPr/>
        <p:nvPr/>
      </p:nvGrpSpPr>
      <p:grpSpPr>
        <a:xfrm>
          <a:off x="0" y="0"/>
          <a:ext cx="0" cy="0"/>
          <a:chOff x="0" y="0"/>
          <a:chExt cx="0" cy="0"/>
        </a:xfrm>
      </p:grpSpPr>
      <p:sp>
        <p:nvSpPr>
          <p:cNvPr id="2" name="Title 1"/>
          <p:cNvSpPr>
            <a:spLocks noGrp="1"/>
          </p:cNvSpPr>
          <p:nvPr>
            <p:ph type="title"/>
          </p:nvPr>
        </p:nvSpPr>
        <p:spPr>
          <a:xfrm>
            <a:off x="544946" y="457200"/>
            <a:ext cx="4227080" cy="1600200"/>
          </a:xfrm>
        </p:spPr>
        <p:txBody>
          <a:bodyPr anchor="b">
            <a:noAutofit/>
          </a:bodyPr>
          <a:lstStyle>
            <a:lvl1pPr>
              <a:defRPr sz="4400" i="1" u="none" spc="-150">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44946" y="2057400"/>
            <a:ext cx="422708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p:cNvSpPr/>
          <p:nvPr userDrawn="1"/>
        </p:nvSpPr>
        <p:spPr>
          <a:xfrm>
            <a:off x="5403273" y="286327"/>
            <a:ext cx="6890327" cy="6308437"/>
          </a:xfrm>
          <a:prstGeom prst="rect">
            <a:avLst/>
          </a:prstGeom>
          <a:noFill/>
          <a:ln>
            <a:solidFill>
              <a:srgbClr val="133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5568950" y="442913"/>
            <a:ext cx="6623050" cy="5967412"/>
          </a:xfrm>
        </p:spPr>
        <p:txBody>
          <a:bodyPr/>
          <a:lstStyle/>
          <a:p>
            <a:endParaRPr lang="en-US" dirty="0"/>
          </a:p>
        </p:txBody>
      </p:sp>
    </p:spTree>
    <p:extLst>
      <p:ext uri="{BB962C8B-B14F-4D97-AF65-F5344CB8AC3E}">
        <p14:creationId xmlns:p14="http://schemas.microsoft.com/office/powerpoint/2010/main" val="412974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Screenshot - half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710" y="457200"/>
            <a:ext cx="4236316" cy="1600200"/>
          </a:xfrm>
        </p:spPr>
        <p:txBody>
          <a:bodyPr anchor="b">
            <a:noAutofit/>
          </a:bodyPr>
          <a:lstStyle>
            <a:lvl1pPr>
              <a:defRPr sz="4400" i="1" u="none" spc="-150">
                <a:solidFill>
                  <a:srgbClr val="57243E"/>
                </a:solidFill>
                <a:latin typeface="Cormorant Garamond" panose="00000500000000000000" pitchFamily="2" charset="0"/>
              </a:defRPr>
            </a:lvl1pPr>
          </a:lstStyle>
          <a:p>
            <a:r>
              <a:rPr lang="en-US"/>
              <a:t>Click to edit Master title style</a:t>
            </a:r>
          </a:p>
        </p:txBody>
      </p:sp>
      <p:sp>
        <p:nvSpPr>
          <p:cNvPr id="4" name="Text Placeholder 3"/>
          <p:cNvSpPr>
            <a:spLocks noGrp="1"/>
          </p:cNvSpPr>
          <p:nvPr>
            <p:ph type="body" sz="half" idx="2"/>
          </p:nvPr>
        </p:nvSpPr>
        <p:spPr>
          <a:xfrm>
            <a:off x="535710" y="2057400"/>
            <a:ext cx="4236316"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p:nvPr userDrawn="1"/>
        </p:nvSpPr>
        <p:spPr>
          <a:xfrm>
            <a:off x="5403273" y="286327"/>
            <a:ext cx="6890327" cy="6308437"/>
          </a:xfrm>
          <a:prstGeom prst="rect">
            <a:avLst/>
          </a:prstGeom>
          <a:noFill/>
          <a:ln>
            <a:solidFill>
              <a:srgbClr val="57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5568950" y="442913"/>
            <a:ext cx="6623050" cy="5967412"/>
          </a:xfrm>
        </p:spPr>
        <p:txBody>
          <a:bodyPr/>
          <a:lstStyle/>
          <a:p>
            <a:endParaRPr lang="en-US" dirty="0"/>
          </a:p>
        </p:txBody>
      </p:sp>
    </p:spTree>
    <p:extLst>
      <p:ext uri="{BB962C8B-B14F-4D97-AF65-F5344CB8AC3E}">
        <p14:creationId xmlns:p14="http://schemas.microsoft.com/office/powerpoint/2010/main" val="1205056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creenshot - mobile - white B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709" y="780473"/>
            <a:ext cx="4895273" cy="1600200"/>
          </a:xfrm>
        </p:spPr>
        <p:txBody>
          <a:bodyPr anchor="b">
            <a:noAutofit/>
          </a:bodyPr>
          <a:lstStyle>
            <a:lvl1pPr>
              <a:defRPr sz="4800" i="1" u="none" spc="-150">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35709" y="2380673"/>
            <a:ext cx="4895273" cy="343823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Picture Placeholder 6"/>
          <p:cNvSpPr>
            <a:spLocks noGrp="1"/>
          </p:cNvSpPr>
          <p:nvPr>
            <p:ph type="pic" sz="quarter" idx="10"/>
          </p:nvPr>
        </p:nvSpPr>
        <p:spPr>
          <a:xfrm>
            <a:off x="6650182" y="738909"/>
            <a:ext cx="3943927" cy="6119091"/>
          </a:xfrm>
        </p:spPr>
        <p:txBody>
          <a:bodyPr/>
          <a:lstStyle/>
          <a:p>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1563" y="-365530"/>
            <a:ext cx="4525820" cy="9196188"/>
          </a:xfrm>
          <a:prstGeom prst="rect">
            <a:avLst/>
          </a:prstGeom>
        </p:spPr>
      </p:pic>
    </p:spTree>
    <p:extLst>
      <p:ext uri="{BB962C8B-B14F-4D97-AF65-F5344CB8AC3E}">
        <p14:creationId xmlns:p14="http://schemas.microsoft.com/office/powerpoint/2010/main" val="985918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creenshot - mobile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709" y="780473"/>
            <a:ext cx="4895273" cy="1600200"/>
          </a:xfrm>
        </p:spPr>
        <p:txBody>
          <a:bodyPr anchor="b">
            <a:noAutofit/>
          </a:bodyPr>
          <a:lstStyle>
            <a:lvl1pPr>
              <a:defRPr sz="4800" i="1" u="none" spc="-150">
                <a:solidFill>
                  <a:srgbClr val="57243E"/>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35709" y="2380673"/>
            <a:ext cx="4895273" cy="343823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Picture Placeholder 6"/>
          <p:cNvSpPr>
            <a:spLocks noGrp="1"/>
          </p:cNvSpPr>
          <p:nvPr>
            <p:ph type="pic" sz="quarter" idx="10"/>
          </p:nvPr>
        </p:nvSpPr>
        <p:spPr>
          <a:xfrm>
            <a:off x="6650182" y="738909"/>
            <a:ext cx="3943927" cy="6119091"/>
          </a:xfrm>
        </p:spPr>
        <p:txBody>
          <a:bodyPr/>
          <a:lstStyle/>
          <a:p>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1563" y="-365530"/>
            <a:ext cx="4525820" cy="9196188"/>
          </a:xfrm>
          <a:prstGeom prst="rect">
            <a:avLst/>
          </a:prstGeom>
        </p:spPr>
      </p:pic>
    </p:spTree>
    <p:extLst>
      <p:ext uri="{BB962C8B-B14F-4D97-AF65-F5344CB8AC3E}">
        <p14:creationId xmlns:p14="http://schemas.microsoft.com/office/powerpoint/2010/main" val="1581571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 white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401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 gray BG">
    <p:bg>
      <p:bgPr>
        <a:solidFill>
          <a:srgbClr val="F0F1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990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 gray BG">
    <p:bg>
      <p:bgPr>
        <a:gradFill>
          <a:gsLst>
            <a:gs pos="0">
              <a:srgbClr val="666569"/>
            </a:gs>
            <a:gs pos="100000">
              <a:srgbClr val="3F3F3F"/>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316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 gray BG">
    <p:bg>
      <p:bgPr>
        <a:gradFill>
          <a:gsLst>
            <a:gs pos="0">
              <a:srgbClr val="57243E"/>
            </a:gs>
            <a:gs pos="100000">
              <a:srgbClr val="361626"/>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094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_Blank - gray BG">
    <p:bg>
      <p:bgPr>
        <a:gradFill>
          <a:gsLst>
            <a:gs pos="0">
              <a:srgbClr val="133D5D"/>
            </a:gs>
            <a:gs pos="100000">
              <a:srgbClr val="0B2233"/>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469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 gray BG">
    <p:bg>
      <p:bgPr>
        <a:gradFill>
          <a:gsLst>
            <a:gs pos="0">
              <a:srgbClr val="799784"/>
            </a:gs>
            <a:gs pos="100000">
              <a:srgbClr val="0B2233"/>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7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1 column 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rgbClr val="57243E"/>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595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183C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661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861845" y="-1932575"/>
            <a:ext cx="15897228"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66726" y="533400"/>
            <a:ext cx="4553178"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66726" y="2421798"/>
            <a:ext cx="4553178"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17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1 column gray">
    <p:bg>
      <p:bgPr>
        <a:gradFill>
          <a:gsLst>
            <a:gs pos="0">
              <a:srgbClr val="57243E"/>
            </a:gs>
            <a:gs pos="100000">
              <a:srgbClr val="36162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2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 1 column gray">
    <p:bg>
      <p:bgPr>
        <a:gradFill>
          <a:gsLst>
            <a:gs pos="0">
              <a:srgbClr val="133D5D"/>
            </a:gs>
            <a:gs pos="100000">
              <a:srgbClr val="0B223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25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 1 column gray">
    <p:bg>
      <p:bgPr>
        <a:gradFill>
          <a:gsLst>
            <a:gs pos="0">
              <a:srgbClr val="799784"/>
            </a:gs>
            <a:gs pos="100000">
              <a:srgbClr val="0B223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83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white 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70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i="1" spc="-150">
                <a:solidFill>
                  <a:srgbClr val="57243E"/>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4345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824245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Lst>
  <p:txStyles>
    <p:titleStyle>
      <a:lvl1pPr algn="l" defTabSz="914400" rtl="0" eaLnBrk="1" latinLnBrk="0" hangingPunct="1">
        <a:lnSpc>
          <a:spcPct val="90000"/>
        </a:lnSpc>
        <a:spcBef>
          <a:spcPct val="0"/>
        </a:spcBef>
        <a:buNone/>
        <a:defRPr sz="5400" i="1" kern="1200" spc="-150">
          <a:solidFill>
            <a:srgbClr val="133D5D"/>
          </a:solidFill>
          <a:latin typeface="Cormorant Garamond" panose="00000500000000000000" pitchFamily="2"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eastside-church.org/Material/Pictures/25_Ancient_Landscapes_of_the_Old_and_New_Testament/Small/15_1_ElahValley_FromAzek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493" y="0"/>
            <a:ext cx="9486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ata 9"/>
          <p:cNvSpPr/>
          <p:nvPr/>
        </p:nvSpPr>
        <p:spPr>
          <a:xfrm rot="10800000">
            <a:off x="2607488" y="-55659"/>
            <a:ext cx="5570473" cy="69812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58"/>
              <a:gd name="connsiteY0" fmla="*/ 10000 h 10017"/>
              <a:gd name="connsiteX1" fmla="*/ 2000 w 10058"/>
              <a:gd name="connsiteY1" fmla="*/ 0 h 10017"/>
              <a:gd name="connsiteX2" fmla="*/ 10000 w 10058"/>
              <a:gd name="connsiteY2" fmla="*/ 0 h 10017"/>
              <a:gd name="connsiteX3" fmla="*/ 10058 w 10058"/>
              <a:gd name="connsiteY3" fmla="*/ 10017 h 10017"/>
              <a:gd name="connsiteX4" fmla="*/ 0 w 10058"/>
              <a:gd name="connsiteY4" fmla="*/ 10000 h 10017"/>
              <a:gd name="connsiteX0" fmla="*/ 0 w 13902"/>
              <a:gd name="connsiteY0" fmla="*/ 10200 h 10217"/>
              <a:gd name="connsiteX1" fmla="*/ 2000 w 13902"/>
              <a:gd name="connsiteY1" fmla="*/ 200 h 10217"/>
              <a:gd name="connsiteX2" fmla="*/ 13902 w 13902"/>
              <a:gd name="connsiteY2" fmla="*/ 0 h 10217"/>
              <a:gd name="connsiteX3" fmla="*/ 10058 w 13902"/>
              <a:gd name="connsiteY3" fmla="*/ 10217 h 10217"/>
              <a:gd name="connsiteX4" fmla="*/ 0 w 13902"/>
              <a:gd name="connsiteY4" fmla="*/ 10200 h 10217"/>
              <a:gd name="connsiteX0" fmla="*/ 0 w 13902"/>
              <a:gd name="connsiteY0" fmla="*/ 10217 h 10234"/>
              <a:gd name="connsiteX1" fmla="*/ 2064 w 13902"/>
              <a:gd name="connsiteY1" fmla="*/ 0 h 10234"/>
              <a:gd name="connsiteX2" fmla="*/ 13902 w 13902"/>
              <a:gd name="connsiteY2" fmla="*/ 17 h 10234"/>
              <a:gd name="connsiteX3" fmla="*/ 10058 w 13902"/>
              <a:gd name="connsiteY3" fmla="*/ 10234 h 10234"/>
              <a:gd name="connsiteX4" fmla="*/ 0 w 13902"/>
              <a:gd name="connsiteY4" fmla="*/ 10217 h 10234"/>
              <a:gd name="connsiteX0" fmla="*/ 0 w 14025"/>
              <a:gd name="connsiteY0" fmla="*/ 10217 h 10317"/>
              <a:gd name="connsiteX1" fmla="*/ 2064 w 14025"/>
              <a:gd name="connsiteY1" fmla="*/ 0 h 10317"/>
              <a:gd name="connsiteX2" fmla="*/ 13902 w 14025"/>
              <a:gd name="connsiteY2" fmla="*/ 17 h 10317"/>
              <a:gd name="connsiteX3" fmla="*/ 14025 w 14025"/>
              <a:gd name="connsiteY3" fmla="*/ 10317 h 10317"/>
              <a:gd name="connsiteX4" fmla="*/ 0 w 14025"/>
              <a:gd name="connsiteY4" fmla="*/ 10217 h 10317"/>
              <a:gd name="connsiteX0" fmla="*/ 0 w 14347"/>
              <a:gd name="connsiteY0" fmla="*/ 11667 h 11667"/>
              <a:gd name="connsiteX1" fmla="*/ 2386 w 14347"/>
              <a:gd name="connsiteY1" fmla="*/ 0 h 11667"/>
              <a:gd name="connsiteX2" fmla="*/ 14224 w 14347"/>
              <a:gd name="connsiteY2" fmla="*/ 17 h 11667"/>
              <a:gd name="connsiteX3" fmla="*/ 14347 w 14347"/>
              <a:gd name="connsiteY3" fmla="*/ 10317 h 11667"/>
              <a:gd name="connsiteX4" fmla="*/ 0 w 14347"/>
              <a:gd name="connsiteY4" fmla="*/ 11667 h 11667"/>
              <a:gd name="connsiteX0" fmla="*/ 0 w 14283"/>
              <a:gd name="connsiteY0" fmla="*/ 11667 h 11667"/>
              <a:gd name="connsiteX1" fmla="*/ 2386 w 14283"/>
              <a:gd name="connsiteY1" fmla="*/ 0 h 11667"/>
              <a:gd name="connsiteX2" fmla="*/ 14224 w 14283"/>
              <a:gd name="connsiteY2" fmla="*/ 17 h 11667"/>
              <a:gd name="connsiteX3" fmla="*/ 14283 w 14283"/>
              <a:gd name="connsiteY3" fmla="*/ 11667 h 11667"/>
              <a:gd name="connsiteX4" fmla="*/ 0 w 14283"/>
              <a:gd name="connsiteY4" fmla="*/ 11667 h 11667"/>
              <a:gd name="connsiteX0" fmla="*/ 0 w 15403"/>
              <a:gd name="connsiteY0" fmla="*/ 11667 h 11667"/>
              <a:gd name="connsiteX1" fmla="*/ 2386 w 15403"/>
              <a:gd name="connsiteY1" fmla="*/ 0 h 11667"/>
              <a:gd name="connsiteX2" fmla="*/ 15403 w 15403"/>
              <a:gd name="connsiteY2" fmla="*/ 50 h 11667"/>
              <a:gd name="connsiteX3" fmla="*/ 14283 w 15403"/>
              <a:gd name="connsiteY3" fmla="*/ 11667 h 11667"/>
              <a:gd name="connsiteX4" fmla="*/ 0 w 15403"/>
              <a:gd name="connsiteY4" fmla="*/ 11667 h 11667"/>
              <a:gd name="connsiteX0" fmla="*/ 0 w 15591"/>
              <a:gd name="connsiteY0" fmla="*/ 11667 h 11667"/>
              <a:gd name="connsiteX1" fmla="*/ 2386 w 15591"/>
              <a:gd name="connsiteY1" fmla="*/ 0 h 11667"/>
              <a:gd name="connsiteX2" fmla="*/ 15403 w 15591"/>
              <a:gd name="connsiteY2" fmla="*/ 50 h 11667"/>
              <a:gd name="connsiteX3" fmla="*/ 15591 w 15591"/>
              <a:gd name="connsiteY3" fmla="*/ 11467 h 11667"/>
              <a:gd name="connsiteX4" fmla="*/ 0 w 15591"/>
              <a:gd name="connsiteY4" fmla="*/ 11667 h 11667"/>
              <a:gd name="connsiteX0" fmla="*/ 0 w 15419"/>
              <a:gd name="connsiteY0" fmla="*/ 10783 h 11467"/>
              <a:gd name="connsiteX1" fmla="*/ 2214 w 15419"/>
              <a:gd name="connsiteY1" fmla="*/ 0 h 11467"/>
              <a:gd name="connsiteX2" fmla="*/ 15231 w 15419"/>
              <a:gd name="connsiteY2" fmla="*/ 50 h 11467"/>
              <a:gd name="connsiteX3" fmla="*/ 15419 w 15419"/>
              <a:gd name="connsiteY3" fmla="*/ 11467 h 11467"/>
              <a:gd name="connsiteX4" fmla="*/ 0 w 15419"/>
              <a:gd name="connsiteY4" fmla="*/ 10783 h 11467"/>
              <a:gd name="connsiteX0" fmla="*/ 0 w 15312"/>
              <a:gd name="connsiteY0" fmla="*/ 10783 h 10950"/>
              <a:gd name="connsiteX1" fmla="*/ 2214 w 15312"/>
              <a:gd name="connsiteY1" fmla="*/ 0 h 10950"/>
              <a:gd name="connsiteX2" fmla="*/ 15231 w 15312"/>
              <a:gd name="connsiteY2" fmla="*/ 50 h 10950"/>
              <a:gd name="connsiteX3" fmla="*/ 15312 w 15312"/>
              <a:gd name="connsiteY3" fmla="*/ 10950 h 10950"/>
              <a:gd name="connsiteX4" fmla="*/ 0 w 15312"/>
              <a:gd name="connsiteY4" fmla="*/ 10783 h 10950"/>
              <a:gd name="connsiteX0" fmla="*/ 0 w 15312"/>
              <a:gd name="connsiteY0" fmla="*/ 10766 h 10933"/>
              <a:gd name="connsiteX1" fmla="*/ 3050 w 15312"/>
              <a:gd name="connsiteY1" fmla="*/ 0 h 10933"/>
              <a:gd name="connsiteX2" fmla="*/ 15231 w 15312"/>
              <a:gd name="connsiteY2" fmla="*/ 33 h 10933"/>
              <a:gd name="connsiteX3" fmla="*/ 15312 w 15312"/>
              <a:gd name="connsiteY3" fmla="*/ 10933 h 10933"/>
              <a:gd name="connsiteX4" fmla="*/ 0 w 15312"/>
              <a:gd name="connsiteY4" fmla="*/ 10766 h 10933"/>
              <a:gd name="connsiteX0" fmla="*/ 0 w 16341"/>
              <a:gd name="connsiteY0" fmla="*/ 10699 h 10933"/>
              <a:gd name="connsiteX1" fmla="*/ 4079 w 16341"/>
              <a:gd name="connsiteY1" fmla="*/ 0 h 10933"/>
              <a:gd name="connsiteX2" fmla="*/ 16260 w 16341"/>
              <a:gd name="connsiteY2" fmla="*/ 33 h 10933"/>
              <a:gd name="connsiteX3" fmla="*/ 16341 w 16341"/>
              <a:gd name="connsiteY3" fmla="*/ 10933 h 10933"/>
              <a:gd name="connsiteX4" fmla="*/ 0 w 16341"/>
              <a:gd name="connsiteY4" fmla="*/ 10699 h 10933"/>
              <a:gd name="connsiteX0" fmla="*/ 0 w 16641"/>
              <a:gd name="connsiteY0" fmla="*/ 10699 h 10933"/>
              <a:gd name="connsiteX1" fmla="*/ 4379 w 16641"/>
              <a:gd name="connsiteY1" fmla="*/ 0 h 10933"/>
              <a:gd name="connsiteX2" fmla="*/ 16560 w 16641"/>
              <a:gd name="connsiteY2" fmla="*/ 33 h 10933"/>
              <a:gd name="connsiteX3" fmla="*/ 16641 w 16641"/>
              <a:gd name="connsiteY3" fmla="*/ 10933 h 10933"/>
              <a:gd name="connsiteX4" fmla="*/ 0 w 16641"/>
              <a:gd name="connsiteY4" fmla="*/ 10699 h 10933"/>
              <a:gd name="connsiteX0" fmla="*/ 0 w 16560"/>
              <a:gd name="connsiteY0" fmla="*/ 10699 h 10699"/>
              <a:gd name="connsiteX1" fmla="*/ 4379 w 16560"/>
              <a:gd name="connsiteY1" fmla="*/ 0 h 10699"/>
              <a:gd name="connsiteX2" fmla="*/ 16560 w 16560"/>
              <a:gd name="connsiteY2" fmla="*/ 33 h 10699"/>
              <a:gd name="connsiteX3" fmla="*/ 15247 w 16560"/>
              <a:gd name="connsiteY3" fmla="*/ 9983 h 10699"/>
              <a:gd name="connsiteX4" fmla="*/ 0 w 16560"/>
              <a:gd name="connsiteY4" fmla="*/ 10699 h 10699"/>
              <a:gd name="connsiteX0" fmla="*/ 0 w 16562"/>
              <a:gd name="connsiteY0" fmla="*/ 10699 h 10699"/>
              <a:gd name="connsiteX1" fmla="*/ 4379 w 16562"/>
              <a:gd name="connsiteY1" fmla="*/ 0 h 10699"/>
              <a:gd name="connsiteX2" fmla="*/ 16560 w 16562"/>
              <a:gd name="connsiteY2" fmla="*/ 33 h 10699"/>
              <a:gd name="connsiteX3" fmla="*/ 16512 w 16562"/>
              <a:gd name="connsiteY3" fmla="*/ 10366 h 10699"/>
              <a:gd name="connsiteX4" fmla="*/ 0 w 16562"/>
              <a:gd name="connsiteY4" fmla="*/ 10699 h 10699"/>
              <a:gd name="connsiteX0" fmla="*/ 0 w 16512"/>
              <a:gd name="connsiteY0" fmla="*/ 10699 h 10699"/>
              <a:gd name="connsiteX1" fmla="*/ 4379 w 16512"/>
              <a:gd name="connsiteY1" fmla="*/ 0 h 10699"/>
              <a:gd name="connsiteX2" fmla="*/ 8455 w 16512"/>
              <a:gd name="connsiteY2" fmla="*/ 5 h 10699"/>
              <a:gd name="connsiteX3" fmla="*/ 16512 w 16512"/>
              <a:gd name="connsiteY3" fmla="*/ 10366 h 10699"/>
              <a:gd name="connsiteX4" fmla="*/ 0 w 16512"/>
              <a:gd name="connsiteY4" fmla="*/ 10699 h 10699"/>
              <a:gd name="connsiteX0" fmla="*/ 0 w 16512"/>
              <a:gd name="connsiteY0" fmla="*/ 10699 h 10699"/>
              <a:gd name="connsiteX1" fmla="*/ 4379 w 16512"/>
              <a:gd name="connsiteY1" fmla="*/ 0 h 10699"/>
              <a:gd name="connsiteX2" fmla="*/ 10276 w 16512"/>
              <a:gd name="connsiteY2" fmla="*/ 76 h 10699"/>
              <a:gd name="connsiteX3" fmla="*/ 16512 w 16512"/>
              <a:gd name="connsiteY3" fmla="*/ 10366 h 10699"/>
              <a:gd name="connsiteX4" fmla="*/ 0 w 16512"/>
              <a:gd name="connsiteY4" fmla="*/ 10699 h 10699"/>
              <a:gd name="connsiteX0" fmla="*/ 0 w 10276"/>
              <a:gd name="connsiteY0" fmla="*/ 10699 h 10699"/>
              <a:gd name="connsiteX1" fmla="*/ 4379 w 10276"/>
              <a:gd name="connsiteY1" fmla="*/ 0 h 10699"/>
              <a:gd name="connsiteX2" fmla="*/ 10276 w 10276"/>
              <a:gd name="connsiteY2" fmla="*/ 76 h 10699"/>
              <a:gd name="connsiteX3" fmla="*/ 9044 w 10276"/>
              <a:gd name="connsiteY3" fmla="*/ 10564 h 10699"/>
              <a:gd name="connsiteX4" fmla="*/ 0 w 10276"/>
              <a:gd name="connsiteY4" fmla="*/ 10699 h 10699"/>
              <a:gd name="connsiteX0" fmla="*/ 0 w 10319"/>
              <a:gd name="connsiteY0" fmla="*/ 10699 h 10699"/>
              <a:gd name="connsiteX1" fmla="*/ 4379 w 10319"/>
              <a:gd name="connsiteY1" fmla="*/ 0 h 10699"/>
              <a:gd name="connsiteX2" fmla="*/ 10276 w 10319"/>
              <a:gd name="connsiteY2" fmla="*/ 76 h 10699"/>
              <a:gd name="connsiteX3" fmla="*/ 10319 w 10319"/>
              <a:gd name="connsiteY3" fmla="*/ 10621 h 10699"/>
              <a:gd name="connsiteX4" fmla="*/ 0 w 10319"/>
              <a:gd name="connsiteY4" fmla="*/ 10699 h 1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9" h="10699">
                <a:moveTo>
                  <a:pt x="0" y="10699"/>
                </a:moveTo>
                <a:lnTo>
                  <a:pt x="4379" y="0"/>
                </a:lnTo>
                <a:cubicBezTo>
                  <a:pt x="8439" y="11"/>
                  <a:pt x="6216" y="65"/>
                  <a:pt x="10276" y="76"/>
                </a:cubicBezTo>
                <a:cubicBezTo>
                  <a:pt x="10295" y="3415"/>
                  <a:pt x="10300" y="7282"/>
                  <a:pt x="10319" y="10621"/>
                </a:cubicBezTo>
                <a:lnTo>
                  <a:pt x="0" y="10699"/>
                </a:lnTo>
                <a:close/>
              </a:path>
            </a:pathLst>
          </a:custGeom>
          <a:solidFill>
            <a:srgbClr val="183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rot="1091037">
            <a:off x="6303882" y="-617758"/>
            <a:ext cx="2665927" cy="8173853"/>
          </a:xfrm>
          <a:prstGeom prst="rect">
            <a:avLst/>
          </a:prstGeom>
          <a:gradFill>
            <a:gsLst>
              <a:gs pos="0">
                <a:schemeClr val="accent1">
                  <a:lumMod val="5000"/>
                  <a:lumOff val="95000"/>
                  <a:alpha val="70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rot="1127641">
            <a:off x="6521572" y="-466319"/>
            <a:ext cx="1339460" cy="8302199"/>
          </a:xfrm>
          <a:prstGeom prst="rect">
            <a:avLst/>
          </a:prstGeom>
          <a:gradFill>
            <a:gsLst>
              <a:gs pos="0">
                <a:schemeClr val="accent1">
                  <a:lumMod val="5000"/>
                  <a:lumOff val="95000"/>
                  <a:alpha val="70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526279" y="377359"/>
            <a:ext cx="6013448" cy="767967"/>
          </a:xfrm>
          <a:prstGeom prst="rect">
            <a:avLst/>
          </a:prstGeom>
          <a:noFill/>
          <a:effectLst>
            <a:outerShdw blurRad="63500" sx="102000" sy="102000" algn="ctr" rotWithShape="0">
              <a:prstClr val="black">
                <a:alpha val="40000"/>
              </a:prstClr>
            </a:outerShdw>
          </a:effectLst>
        </p:spPr>
        <p:txBody>
          <a:bodyPr wrap="square" rtlCol="0">
            <a:spAutoFit/>
          </a:bodyPr>
          <a:lstStyle/>
          <a:p>
            <a:pPr lvl="0">
              <a:lnSpc>
                <a:spcPct val="80000"/>
              </a:lnSpc>
            </a:pPr>
            <a:r>
              <a:rPr kumimoji="0" lang="en-US" sz="5400" b="0" i="0" u="none" strike="noStrike" kern="1200" cap="none" spc="0" normalizeH="0" baseline="0" noProof="0" dirty="0">
                <a:ln>
                  <a:noFill/>
                </a:ln>
                <a:solidFill>
                  <a:schemeClr val="bg1"/>
                </a:solidFill>
                <a:effectLst>
                  <a:outerShdw blurRad="50800" dist="38100" dir="5400000" algn="t" rotWithShape="0">
                    <a:prstClr val="black">
                      <a:alpha val="25000"/>
                    </a:prstClr>
                  </a:outerShdw>
                </a:effectLst>
                <a:uLnTx/>
                <a:uFillTx/>
                <a:latin typeface="Open Sans Light" panose="020B0306030504020204" pitchFamily="34" charset="0"/>
                <a:ea typeface="Open Sans Light" panose="020B0306030504020204" pitchFamily="34" charset="0"/>
                <a:cs typeface="Open Sans Light" panose="020B0306030504020204" pitchFamily="34" charset="0"/>
              </a:rPr>
              <a:t>Judah Alone</a:t>
            </a:r>
            <a:endParaRPr kumimoji="0" lang="en-US" sz="8000" b="0" i="0" u="none" strike="noStrike" kern="1200" cap="none" spc="0" normalizeH="0" baseline="0" noProof="0" dirty="0">
              <a:ln>
                <a:noFill/>
              </a:ln>
              <a:solidFill>
                <a:schemeClr val="bg1"/>
              </a:solidFill>
              <a:effectLst>
                <a:outerShdw blurRad="50800" dist="38100" dir="5400000" algn="t" rotWithShape="0">
                  <a:prstClr val="black">
                    <a:alpha val="25000"/>
                  </a:prstClr>
                </a:outerShdw>
              </a:effectLst>
              <a:uLnTx/>
              <a:uFillTx/>
              <a:latin typeface="Roboto Slab" pitchFamily="2" charset="0"/>
              <a:ea typeface="Roboto Slab" pitchFamily="2" charset="0"/>
            </a:endParaRPr>
          </a:p>
        </p:txBody>
      </p:sp>
      <p:sp>
        <p:nvSpPr>
          <p:cNvPr id="11" name="Content Placeholder 4"/>
          <p:cNvSpPr txBox="1">
            <a:spLocks/>
          </p:cNvSpPr>
          <p:nvPr/>
        </p:nvSpPr>
        <p:spPr>
          <a:xfrm>
            <a:off x="604312" y="1835216"/>
            <a:ext cx="6773233" cy="4814966"/>
          </a:xfrm>
          <a:prstGeom prst="rect">
            <a:avLst/>
          </a:prstGeom>
        </p:spPr>
        <p:txBody>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4">
                    <a:lumMod val="20000"/>
                    <a:lumOff val="80000"/>
                  </a:schemeClr>
                </a:solidFill>
              </a:rPr>
              <a:t>Lesson 19</a:t>
            </a:r>
          </a:p>
          <a:p>
            <a:pPr marL="0" indent="0">
              <a:buFont typeface="Arial" panose="020B0604020202020204" pitchFamily="34" charset="0"/>
              <a:buNone/>
            </a:pPr>
            <a:r>
              <a:rPr lang="en-US" i="1" dirty="0">
                <a:solidFill>
                  <a:schemeClr val="accent4">
                    <a:lumMod val="20000"/>
                    <a:lumOff val="80000"/>
                  </a:schemeClr>
                </a:solidFill>
              </a:rPr>
              <a:t>Jeremiah 26</a:t>
            </a:r>
          </a:p>
          <a:p>
            <a:pPr marL="0" indent="0">
              <a:buFont typeface="Arial" panose="020B0604020202020204" pitchFamily="34" charset="0"/>
              <a:buNone/>
            </a:pPr>
            <a:r>
              <a:rPr lang="en-US" i="1" dirty="0">
                <a:solidFill>
                  <a:schemeClr val="accent4">
                    <a:lumMod val="20000"/>
                    <a:lumOff val="80000"/>
                  </a:schemeClr>
                </a:solidFill>
              </a:rPr>
              <a:t>Habakkuk</a:t>
            </a:r>
          </a:p>
          <a:p>
            <a:pPr marL="0" indent="0">
              <a:buFont typeface="Arial" panose="020B0604020202020204" pitchFamily="34" charset="0"/>
              <a:buNone/>
            </a:pPr>
            <a:endParaRPr lang="en-US" sz="3600" i="1" dirty="0">
              <a:solidFill>
                <a:schemeClr val="bg1"/>
              </a:solidFill>
              <a:latin typeface="+mn-lt"/>
            </a:endParaRPr>
          </a:p>
          <a:p>
            <a:pPr marL="0" indent="0">
              <a:buFont typeface="Arial" panose="020B0604020202020204" pitchFamily="34" charset="0"/>
              <a:buNone/>
            </a:pPr>
            <a:endParaRPr lang="en-US" i="1" dirty="0">
              <a:solidFill>
                <a:schemeClr val="accent4">
                  <a:lumMod val="20000"/>
                  <a:lumOff val="80000"/>
                </a:schemeClr>
              </a:solidFill>
            </a:endParaRPr>
          </a:p>
        </p:txBody>
      </p:sp>
      <p:cxnSp>
        <p:nvCxnSpPr>
          <p:cNvPr id="3" name="Straight Connector 2"/>
          <p:cNvCxnSpPr/>
          <p:nvPr/>
        </p:nvCxnSpPr>
        <p:spPr>
          <a:xfrm flipV="1">
            <a:off x="655990" y="1311965"/>
            <a:ext cx="1899824" cy="7952"/>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42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Jeremiah 26</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Jeremiah told the princes:</a:t>
            </a:r>
          </a:p>
          <a:p>
            <a:pPr lvl="1"/>
            <a:r>
              <a:rPr lang="en-US" sz="3600" dirty="0">
                <a:latin typeface="+mn-lt"/>
              </a:rPr>
              <a:t>The Lord sent me</a:t>
            </a:r>
          </a:p>
          <a:p>
            <a:pPr lvl="1"/>
            <a:r>
              <a:rPr lang="en-US" sz="3600" dirty="0">
                <a:latin typeface="+mn-lt"/>
              </a:rPr>
              <a:t>If you repent, the Lord will relent</a:t>
            </a:r>
          </a:p>
          <a:p>
            <a:pPr lvl="1"/>
            <a:r>
              <a:rPr lang="en-US" sz="3600" dirty="0">
                <a:latin typeface="+mn-lt"/>
              </a:rPr>
              <a:t>Do with me what you want. You will be spilling innocent blood!</a:t>
            </a:r>
          </a:p>
          <a:p>
            <a:r>
              <a:rPr lang="en-US" sz="4000" dirty="0">
                <a:latin typeface="+mn-lt"/>
              </a:rPr>
              <a:t>The princes told everyone that Jeremiah did not deserve to die </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92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Jeremiah 26</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Some “of the elders of the land” reminded the people what Micah had prophesied:</a:t>
            </a:r>
          </a:p>
          <a:p>
            <a:pPr marL="0" indent="0">
              <a:buNone/>
            </a:pPr>
            <a:r>
              <a:rPr lang="en-US" sz="4000" dirty="0">
                <a:latin typeface="+mn-lt"/>
              </a:rPr>
              <a:t>“Zion shall be plowed like a field,</a:t>
            </a:r>
          </a:p>
          <a:p>
            <a:pPr marL="0" indent="0">
              <a:buNone/>
            </a:pPr>
            <a:r>
              <a:rPr lang="en-US" sz="4000" dirty="0">
                <a:latin typeface="+mn-lt"/>
              </a:rPr>
              <a:t>  Jerusalem shall become heaps of ruins,</a:t>
            </a:r>
          </a:p>
          <a:p>
            <a:pPr marL="0" indent="0">
              <a:buNone/>
            </a:pPr>
            <a:r>
              <a:rPr lang="en-US" sz="4000" dirty="0">
                <a:latin typeface="+mn-lt"/>
              </a:rPr>
              <a:t>  And the mountain of the temple</a:t>
            </a:r>
          </a:p>
          <a:p>
            <a:pPr marL="0" indent="0">
              <a:buNone/>
            </a:pPr>
            <a:r>
              <a:rPr lang="en-US" sz="4000" dirty="0">
                <a:latin typeface="+mn-lt"/>
              </a:rPr>
              <a:t>  Like the bare hills of the forest.”  (Micah 3:12)</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65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Jeremiah 26</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 elders went on to say: (</a:t>
            </a:r>
            <a:r>
              <a:rPr lang="en-US" sz="3600" b="1" dirty="0">
                <a:latin typeface="+mn-lt"/>
              </a:rPr>
              <a:t>Read v16-19</a:t>
            </a:r>
            <a:r>
              <a:rPr lang="en-US" sz="3600" dirty="0">
                <a:latin typeface="+mn-lt"/>
              </a:rPr>
              <a:t>)</a:t>
            </a:r>
          </a:p>
          <a:p>
            <a:pPr lvl="1"/>
            <a:r>
              <a:rPr lang="en-US" sz="3600" dirty="0">
                <a:latin typeface="+mn-lt"/>
              </a:rPr>
              <a:t>Did Hezekiah put Micah to death?</a:t>
            </a:r>
          </a:p>
          <a:p>
            <a:pPr lvl="1"/>
            <a:r>
              <a:rPr lang="en-US" sz="3600" dirty="0">
                <a:latin typeface="+mn-lt"/>
              </a:rPr>
              <a:t>Did Hezekiah not fear the Lord and seek His favor?</a:t>
            </a:r>
          </a:p>
          <a:p>
            <a:pPr lvl="1"/>
            <a:r>
              <a:rPr lang="en-US" sz="3600" dirty="0">
                <a:latin typeface="+mn-lt"/>
              </a:rPr>
              <a:t>The Lord relented of the doom that had been pronounced</a:t>
            </a:r>
          </a:p>
          <a:p>
            <a:pPr lvl="1"/>
            <a:r>
              <a:rPr lang="en-US" sz="3600" dirty="0">
                <a:latin typeface="+mn-lt"/>
              </a:rPr>
              <a:t>“we are doing great evil against ourselves”</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65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Jeremiah 26</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b="1" dirty="0">
                <a:latin typeface="+mn-lt"/>
              </a:rPr>
              <a:t>Read v20-24</a:t>
            </a:r>
          </a:p>
          <a:p>
            <a:r>
              <a:rPr lang="en-US" sz="3600" dirty="0">
                <a:latin typeface="+mn-lt"/>
              </a:rPr>
              <a:t>Urijah prophesied the same things Jeremiah did</a:t>
            </a:r>
          </a:p>
          <a:p>
            <a:r>
              <a:rPr lang="en-US" sz="3600" dirty="0">
                <a:latin typeface="+mn-lt"/>
              </a:rPr>
              <a:t>When Urijah fled to Egypt when he heard that Jehoiakim wanted to kill him</a:t>
            </a:r>
          </a:p>
          <a:p>
            <a:r>
              <a:rPr lang="en-US" sz="3600" dirty="0">
                <a:latin typeface="+mn-lt"/>
              </a:rPr>
              <a:t>Jehoiakim fetched him from Egypt and killed him</a:t>
            </a:r>
          </a:p>
          <a:p>
            <a:r>
              <a:rPr lang="en-US" sz="3600" dirty="0">
                <a:latin typeface="+mn-lt"/>
              </a:rPr>
              <a:t>Jehoiakim “cast his body into the graves of the common people”</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65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Jeremiah 26</a:t>
            </a:r>
          </a:p>
        </p:txBody>
      </p:sp>
      <p:sp>
        <p:nvSpPr>
          <p:cNvPr id="5" name="Content Placeholder 4"/>
          <p:cNvSpPr>
            <a:spLocks noGrp="1"/>
          </p:cNvSpPr>
          <p:nvPr>
            <p:ph sz="half" idx="1"/>
          </p:nvPr>
        </p:nvSpPr>
        <p:spPr>
          <a:xfrm>
            <a:off x="466725" y="1480842"/>
            <a:ext cx="11725275" cy="5270832"/>
          </a:xfrm>
        </p:spPr>
        <p:txBody>
          <a:bodyPr>
            <a:normAutofit/>
          </a:bodyPr>
          <a:lstStyle/>
          <a:p>
            <a:pPr marL="0" indent="0">
              <a:buNone/>
            </a:pPr>
            <a:r>
              <a:rPr lang="en-US" sz="3600" dirty="0">
                <a:latin typeface="+mn-lt"/>
              </a:rPr>
              <a:t>Nevertheless the hand of </a:t>
            </a:r>
            <a:r>
              <a:rPr lang="en-US" sz="3600" dirty="0" err="1">
                <a:latin typeface="+mn-lt"/>
              </a:rPr>
              <a:t>Ahikam</a:t>
            </a:r>
            <a:r>
              <a:rPr lang="en-US" sz="3600" dirty="0">
                <a:latin typeface="+mn-lt"/>
              </a:rPr>
              <a:t> the son of </a:t>
            </a:r>
            <a:r>
              <a:rPr lang="en-US" sz="3600" dirty="0" err="1">
                <a:latin typeface="+mn-lt"/>
              </a:rPr>
              <a:t>Shaphan</a:t>
            </a:r>
            <a:r>
              <a:rPr lang="en-US" sz="3600" dirty="0">
                <a:latin typeface="+mn-lt"/>
              </a:rPr>
              <a:t> was with Jeremiah, so that they should not give him into the hand of the people to put him to death.</a:t>
            </a:r>
          </a:p>
          <a:p>
            <a:pPr marL="0" indent="0">
              <a:buNone/>
            </a:pPr>
            <a:r>
              <a:rPr lang="en-US" sz="3600" dirty="0">
                <a:latin typeface="+mn-lt"/>
              </a:rPr>
              <a:t>26:24</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0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Habakkuk</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pPr marL="0" indent="0">
              <a:buNone/>
            </a:pPr>
            <a:endParaRPr lang="en-US" sz="3200" i="1"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45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Don’t know who he was</a:t>
            </a:r>
          </a:p>
          <a:p>
            <a:r>
              <a:rPr lang="en-US" sz="3600" dirty="0">
                <a:latin typeface="+mn-lt"/>
              </a:rPr>
              <a:t>Don’t know exactly when he wrote the book (625-605BC??)</a:t>
            </a:r>
          </a:p>
          <a:p>
            <a:r>
              <a:rPr lang="en-US" sz="3600" dirty="0">
                <a:latin typeface="+mn-lt"/>
              </a:rPr>
              <a:t>Must have had a good relationship with God based on the questions he asked God and the answers God gave him</a:t>
            </a:r>
          </a:p>
          <a:p>
            <a:r>
              <a:rPr lang="en-US" sz="3600" dirty="0">
                <a:latin typeface="+mn-lt"/>
              </a:rPr>
              <a:t>Different than most prophets in that most have a direct message to the people from God. Habakkuk is written as a dialog with God.</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45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 Quoted in New Testament</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lnSpcReduction="10000"/>
          </a:bodyPr>
          <a:lstStyle/>
          <a:p>
            <a:pPr marL="0" indent="0">
              <a:lnSpc>
                <a:spcPct val="100000"/>
              </a:lnSpc>
              <a:spcBef>
                <a:spcPts val="600"/>
              </a:spcBef>
              <a:buNone/>
            </a:pPr>
            <a:r>
              <a:rPr lang="en-US" sz="3600" dirty="0">
                <a:latin typeface="+mn-lt"/>
              </a:rPr>
              <a:t>“Look among the nations and watch— </a:t>
            </a:r>
            <a:r>
              <a:rPr lang="en-US" sz="3600" b="1" dirty="0">
                <a:latin typeface="+mn-lt"/>
              </a:rPr>
              <a:t>Be utterly astounded!</a:t>
            </a:r>
          </a:p>
          <a:p>
            <a:pPr marL="0" indent="0">
              <a:lnSpc>
                <a:spcPct val="100000"/>
              </a:lnSpc>
              <a:spcBef>
                <a:spcPts val="600"/>
              </a:spcBef>
              <a:buNone/>
            </a:pPr>
            <a:r>
              <a:rPr lang="en-US" sz="3600" b="1" dirty="0">
                <a:latin typeface="+mn-lt"/>
              </a:rPr>
              <a:t>For I will work a work in your days</a:t>
            </a:r>
          </a:p>
          <a:p>
            <a:pPr marL="0" indent="0">
              <a:lnSpc>
                <a:spcPct val="100000"/>
              </a:lnSpc>
              <a:spcBef>
                <a:spcPts val="600"/>
              </a:spcBef>
              <a:buNone/>
            </a:pPr>
            <a:r>
              <a:rPr lang="en-US" sz="3600" b="1" dirty="0">
                <a:latin typeface="+mn-lt"/>
              </a:rPr>
              <a:t>Which you would not believe, though it were told you</a:t>
            </a:r>
            <a:r>
              <a:rPr lang="en-US" sz="3600" dirty="0">
                <a:latin typeface="+mn-lt"/>
              </a:rPr>
              <a:t>. – </a:t>
            </a:r>
            <a:r>
              <a:rPr lang="en-US" sz="3600" dirty="0" err="1">
                <a:latin typeface="+mn-lt"/>
              </a:rPr>
              <a:t>Hab</a:t>
            </a:r>
            <a:r>
              <a:rPr lang="en-US" sz="3600" dirty="0">
                <a:latin typeface="+mn-lt"/>
              </a:rPr>
              <a:t> 1:5</a:t>
            </a:r>
          </a:p>
          <a:p>
            <a:pPr marL="0" indent="0">
              <a:lnSpc>
                <a:spcPct val="100000"/>
              </a:lnSpc>
              <a:spcBef>
                <a:spcPts val="600"/>
              </a:spcBef>
              <a:buNone/>
            </a:pPr>
            <a:endParaRPr lang="en-US" sz="3600" dirty="0">
              <a:latin typeface="+mn-lt"/>
            </a:endParaRPr>
          </a:p>
          <a:p>
            <a:pPr marL="0" indent="0">
              <a:lnSpc>
                <a:spcPct val="100000"/>
              </a:lnSpc>
              <a:spcBef>
                <a:spcPts val="600"/>
              </a:spcBef>
              <a:buNone/>
            </a:pPr>
            <a:r>
              <a:rPr lang="en-US" sz="3600" dirty="0">
                <a:latin typeface="+mn-lt"/>
              </a:rPr>
              <a:t>‘Behold, you despisers, </a:t>
            </a:r>
            <a:r>
              <a:rPr lang="en-US" sz="3600" b="1" dirty="0">
                <a:latin typeface="+mn-lt"/>
              </a:rPr>
              <a:t>Marvel and perish! For I work a work in your days,</a:t>
            </a:r>
          </a:p>
          <a:p>
            <a:pPr marL="0" indent="0">
              <a:lnSpc>
                <a:spcPct val="100000"/>
              </a:lnSpc>
              <a:spcBef>
                <a:spcPts val="600"/>
              </a:spcBef>
              <a:buNone/>
            </a:pPr>
            <a:r>
              <a:rPr lang="en-US" sz="3600" b="1" dirty="0">
                <a:latin typeface="+mn-lt"/>
              </a:rPr>
              <a:t>A work which you will by no means believe,</a:t>
            </a:r>
          </a:p>
          <a:p>
            <a:pPr marL="0" indent="0">
              <a:lnSpc>
                <a:spcPct val="100000"/>
              </a:lnSpc>
              <a:spcBef>
                <a:spcPts val="600"/>
              </a:spcBef>
              <a:buNone/>
            </a:pPr>
            <a:r>
              <a:rPr lang="en-US" sz="3600" b="1" dirty="0">
                <a:latin typeface="+mn-lt"/>
              </a:rPr>
              <a:t>Though one were to declare it to you.’  </a:t>
            </a:r>
            <a:r>
              <a:rPr lang="en-US" sz="3600" dirty="0">
                <a:latin typeface="+mn-lt"/>
              </a:rPr>
              <a:t>- Acts 13:41</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51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 Quoted in New Testament</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pPr marL="0" indent="0">
              <a:lnSpc>
                <a:spcPct val="100000"/>
              </a:lnSpc>
              <a:spcBef>
                <a:spcPts val="600"/>
              </a:spcBef>
              <a:buNone/>
            </a:pPr>
            <a:r>
              <a:rPr lang="en-US" sz="3600" dirty="0">
                <a:latin typeface="+mn-lt"/>
              </a:rPr>
              <a:t>For the vision is yet for an appointed time;</a:t>
            </a:r>
          </a:p>
          <a:p>
            <a:pPr marL="0" indent="0">
              <a:lnSpc>
                <a:spcPct val="100000"/>
              </a:lnSpc>
              <a:spcBef>
                <a:spcPts val="600"/>
              </a:spcBef>
              <a:buNone/>
            </a:pPr>
            <a:r>
              <a:rPr lang="en-US" sz="3600" dirty="0">
                <a:latin typeface="+mn-lt"/>
              </a:rPr>
              <a:t>But at the end it will speak, and it will not lie.</a:t>
            </a:r>
          </a:p>
          <a:p>
            <a:pPr marL="0" indent="0">
              <a:lnSpc>
                <a:spcPct val="100000"/>
              </a:lnSpc>
              <a:spcBef>
                <a:spcPts val="600"/>
              </a:spcBef>
              <a:buNone/>
            </a:pPr>
            <a:r>
              <a:rPr lang="en-US" sz="3600" dirty="0">
                <a:latin typeface="+mn-lt"/>
              </a:rPr>
              <a:t>Though it tarries, wait for it; </a:t>
            </a:r>
            <a:r>
              <a:rPr lang="en-US" sz="3600" b="1" dirty="0">
                <a:latin typeface="+mn-lt"/>
              </a:rPr>
              <a:t>Because it will surely come,</a:t>
            </a:r>
          </a:p>
          <a:p>
            <a:pPr marL="0" indent="0">
              <a:lnSpc>
                <a:spcPct val="100000"/>
              </a:lnSpc>
              <a:spcBef>
                <a:spcPts val="600"/>
              </a:spcBef>
              <a:buNone/>
            </a:pPr>
            <a:r>
              <a:rPr lang="en-US" sz="3600" b="1" dirty="0">
                <a:latin typeface="+mn-lt"/>
              </a:rPr>
              <a:t>It will not tarry</a:t>
            </a:r>
            <a:r>
              <a:rPr lang="en-US" sz="3600" dirty="0">
                <a:latin typeface="+mn-lt"/>
              </a:rPr>
              <a:t>. – </a:t>
            </a:r>
            <a:r>
              <a:rPr lang="en-US" sz="3600" dirty="0" err="1">
                <a:latin typeface="+mn-lt"/>
              </a:rPr>
              <a:t>Hab</a:t>
            </a:r>
            <a:r>
              <a:rPr lang="en-US" sz="3600" dirty="0">
                <a:latin typeface="+mn-lt"/>
              </a:rPr>
              <a:t> 2:3</a:t>
            </a:r>
          </a:p>
          <a:p>
            <a:pPr marL="0" indent="0">
              <a:lnSpc>
                <a:spcPct val="100000"/>
              </a:lnSpc>
              <a:spcBef>
                <a:spcPts val="600"/>
              </a:spcBef>
              <a:buNone/>
            </a:pPr>
            <a:endParaRPr lang="en-US" sz="3600" dirty="0">
              <a:latin typeface="+mn-lt"/>
            </a:endParaRPr>
          </a:p>
          <a:p>
            <a:pPr marL="0" indent="0">
              <a:lnSpc>
                <a:spcPct val="100000"/>
              </a:lnSpc>
              <a:spcBef>
                <a:spcPts val="600"/>
              </a:spcBef>
              <a:buNone/>
            </a:pPr>
            <a:r>
              <a:rPr lang="en-US" sz="3600" dirty="0">
                <a:latin typeface="+mn-lt"/>
              </a:rPr>
              <a:t>“For yet a little while,</a:t>
            </a:r>
          </a:p>
          <a:p>
            <a:pPr marL="0" indent="0">
              <a:lnSpc>
                <a:spcPct val="100000"/>
              </a:lnSpc>
              <a:spcBef>
                <a:spcPts val="600"/>
              </a:spcBef>
              <a:buNone/>
            </a:pPr>
            <a:r>
              <a:rPr lang="en-US" sz="3600" dirty="0">
                <a:latin typeface="+mn-lt"/>
              </a:rPr>
              <a:t>And He </a:t>
            </a:r>
            <a:r>
              <a:rPr lang="en-US" sz="3600" b="1" dirty="0">
                <a:latin typeface="+mn-lt"/>
              </a:rPr>
              <a:t>who is coming will come and will not tarry</a:t>
            </a:r>
            <a:r>
              <a:rPr lang="en-US" sz="3600" dirty="0">
                <a:latin typeface="+mn-lt"/>
              </a:rPr>
              <a:t>.” </a:t>
            </a:r>
          </a:p>
          <a:p>
            <a:pPr marL="0" indent="0">
              <a:lnSpc>
                <a:spcPct val="100000"/>
              </a:lnSpc>
              <a:spcBef>
                <a:spcPts val="600"/>
              </a:spcBef>
              <a:buNone/>
            </a:pPr>
            <a:r>
              <a:rPr lang="en-US" sz="3600" dirty="0">
                <a:latin typeface="+mn-lt"/>
              </a:rPr>
              <a:t>- Heb 10:37</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47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 Quoted in New Testament</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pPr marL="0" indent="0">
              <a:lnSpc>
                <a:spcPct val="100000"/>
              </a:lnSpc>
              <a:spcBef>
                <a:spcPts val="600"/>
              </a:spcBef>
              <a:buNone/>
            </a:pPr>
            <a:r>
              <a:rPr lang="en-US" sz="3600" dirty="0">
                <a:latin typeface="+mn-lt"/>
              </a:rPr>
              <a:t>“Behold the proud, His soul is not upright in him;</a:t>
            </a:r>
          </a:p>
          <a:p>
            <a:pPr marL="0" indent="0">
              <a:lnSpc>
                <a:spcPct val="100000"/>
              </a:lnSpc>
              <a:spcBef>
                <a:spcPts val="600"/>
              </a:spcBef>
              <a:buNone/>
            </a:pPr>
            <a:r>
              <a:rPr lang="en-US" sz="3600" dirty="0">
                <a:latin typeface="+mn-lt"/>
              </a:rPr>
              <a:t>But </a:t>
            </a:r>
            <a:r>
              <a:rPr lang="en-US" sz="3600" b="1" dirty="0">
                <a:latin typeface="+mn-lt"/>
              </a:rPr>
              <a:t>the just shall live by his faith</a:t>
            </a:r>
            <a:r>
              <a:rPr lang="en-US" sz="3600" dirty="0">
                <a:latin typeface="+mn-lt"/>
              </a:rPr>
              <a:t>.– </a:t>
            </a:r>
            <a:r>
              <a:rPr lang="en-US" sz="3600" dirty="0" err="1">
                <a:latin typeface="+mn-lt"/>
              </a:rPr>
              <a:t>Hab</a:t>
            </a:r>
            <a:r>
              <a:rPr lang="en-US" sz="3600" dirty="0">
                <a:latin typeface="+mn-lt"/>
              </a:rPr>
              <a:t> 2:4</a:t>
            </a:r>
          </a:p>
          <a:p>
            <a:pPr marL="0" indent="0">
              <a:lnSpc>
                <a:spcPct val="100000"/>
              </a:lnSpc>
              <a:spcBef>
                <a:spcPts val="600"/>
              </a:spcBef>
              <a:buNone/>
            </a:pPr>
            <a:endParaRPr lang="en-US" sz="3600" dirty="0">
              <a:latin typeface="+mn-lt"/>
            </a:endParaRPr>
          </a:p>
          <a:p>
            <a:pPr marL="0" indent="0">
              <a:lnSpc>
                <a:spcPct val="100000"/>
              </a:lnSpc>
              <a:spcBef>
                <a:spcPts val="600"/>
              </a:spcBef>
              <a:buNone/>
            </a:pPr>
            <a:r>
              <a:rPr lang="en-US" sz="3600" dirty="0">
                <a:latin typeface="+mn-lt"/>
              </a:rPr>
              <a:t>For in it the righteousness of God is revealed from faith to faith; as it is written, “</a:t>
            </a:r>
            <a:r>
              <a:rPr lang="en-US" sz="3600" b="1" dirty="0">
                <a:latin typeface="+mn-lt"/>
              </a:rPr>
              <a:t>The just shall live by faith</a:t>
            </a:r>
            <a:r>
              <a:rPr lang="en-US" sz="3600" dirty="0">
                <a:latin typeface="+mn-lt"/>
              </a:rPr>
              <a:t>.” – Rom 1:17</a:t>
            </a:r>
          </a:p>
          <a:p>
            <a:pPr marL="0" indent="0">
              <a:buNone/>
            </a:pPr>
            <a:endParaRPr lang="en-US" sz="3600" dirty="0">
              <a:latin typeface="+mn-lt"/>
            </a:endParaRPr>
          </a:p>
          <a:p>
            <a:pPr marL="0" indent="0">
              <a:buNone/>
            </a:pPr>
            <a:r>
              <a:rPr lang="en-US" sz="3600" dirty="0">
                <a:latin typeface="+mn-lt"/>
              </a:rPr>
              <a:t>Also see Gal 3:11 &amp; Heb 10:38</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36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This Day In History 2600 Years Ago</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Israel has been taken captive by Assyria</a:t>
            </a:r>
          </a:p>
          <a:p>
            <a:r>
              <a:rPr lang="en-US" sz="3600" dirty="0">
                <a:latin typeface="+mn-lt"/>
              </a:rPr>
              <a:t>Nineveh has been destroyed by the Medes and Babylonians</a:t>
            </a:r>
          </a:p>
          <a:p>
            <a:r>
              <a:rPr lang="en-US" sz="3600" dirty="0">
                <a:latin typeface="+mn-lt"/>
              </a:rPr>
              <a:t>Josiah is dead</a:t>
            </a:r>
          </a:p>
          <a:p>
            <a:r>
              <a:rPr lang="en-US" sz="3200" dirty="0" err="1">
                <a:latin typeface="+mn-lt"/>
              </a:rPr>
              <a:t>Jehoahaz</a:t>
            </a:r>
            <a:r>
              <a:rPr lang="en-US" sz="3200" dirty="0">
                <a:latin typeface="+mn-lt"/>
              </a:rPr>
              <a:t> (Josiah’s son) has been taken captive to Egypt by Pharaoh </a:t>
            </a:r>
            <a:r>
              <a:rPr lang="en-US" sz="3200" dirty="0" err="1">
                <a:latin typeface="+mn-lt"/>
              </a:rPr>
              <a:t>Necho</a:t>
            </a:r>
            <a:endParaRPr lang="en-US" sz="3200" dirty="0">
              <a:latin typeface="+mn-lt"/>
            </a:endParaRPr>
          </a:p>
          <a:p>
            <a:r>
              <a:rPr lang="en-US" sz="3200" dirty="0">
                <a:latin typeface="+mn-lt"/>
              </a:rPr>
              <a:t>Eliakim/Jehoiakim (Josiah’s son) has paid a massive tax (100 talents of silver a 1 talent of gold) to Egypt by taxing the people</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291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Habakkuk goes from questioning if God was even listening and knew what was going on (chapter 1)</a:t>
            </a:r>
          </a:p>
          <a:p>
            <a:r>
              <a:rPr lang="en-US" sz="3600" dirty="0">
                <a:latin typeface="+mn-lt"/>
              </a:rPr>
              <a:t>TO</a:t>
            </a:r>
          </a:p>
          <a:p>
            <a:r>
              <a:rPr lang="en-US" sz="3600" dirty="0">
                <a:latin typeface="+mn-lt"/>
              </a:rPr>
              <a:t>Saying I trust God no matter what! (Chapter 3)</a:t>
            </a:r>
          </a:p>
          <a:p>
            <a:r>
              <a:rPr lang="en-US" sz="3600" dirty="0">
                <a:latin typeface="+mn-lt"/>
              </a:rPr>
              <a:t>How did he get there?</a:t>
            </a:r>
          </a:p>
          <a:p>
            <a:pPr lvl="2"/>
            <a:endParaRPr lang="en-US" sz="2800" dirty="0">
              <a:latin typeface="+mn-lt"/>
            </a:endParaRP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9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 Outline</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lnSpcReduction="10000"/>
          </a:bodyPr>
          <a:lstStyle/>
          <a:p>
            <a:r>
              <a:rPr lang="en-US" sz="3600" dirty="0">
                <a:latin typeface="+mn-lt"/>
              </a:rPr>
              <a:t>Chapter 1</a:t>
            </a:r>
          </a:p>
          <a:p>
            <a:pPr lvl="1"/>
            <a:r>
              <a:rPr lang="en-US" sz="3200" dirty="0">
                <a:latin typeface="+mn-lt"/>
              </a:rPr>
              <a:t>Habakkuk’s First Question</a:t>
            </a:r>
          </a:p>
          <a:p>
            <a:pPr lvl="1"/>
            <a:r>
              <a:rPr lang="en-US" sz="3200" dirty="0">
                <a:latin typeface="+mn-lt"/>
              </a:rPr>
              <a:t>God’s Answer</a:t>
            </a:r>
          </a:p>
          <a:p>
            <a:pPr lvl="1"/>
            <a:r>
              <a:rPr lang="en-US" sz="3200" dirty="0">
                <a:latin typeface="+mn-lt"/>
              </a:rPr>
              <a:t>Habakkuk’s Second Question</a:t>
            </a:r>
          </a:p>
          <a:p>
            <a:r>
              <a:rPr lang="en-US" sz="3600" dirty="0">
                <a:latin typeface="+mn-lt"/>
              </a:rPr>
              <a:t>Chapter 2</a:t>
            </a:r>
          </a:p>
          <a:p>
            <a:pPr lvl="1"/>
            <a:r>
              <a:rPr lang="en-US" sz="3200" dirty="0">
                <a:latin typeface="+mn-lt"/>
              </a:rPr>
              <a:t>God’s Answer</a:t>
            </a:r>
          </a:p>
          <a:p>
            <a:r>
              <a:rPr lang="en-US" sz="3600" dirty="0">
                <a:latin typeface="+mn-lt"/>
              </a:rPr>
              <a:t>Chapter 3</a:t>
            </a:r>
          </a:p>
          <a:p>
            <a:pPr lvl="1"/>
            <a:r>
              <a:rPr lang="en-US" sz="3200" dirty="0">
                <a:latin typeface="+mn-lt"/>
              </a:rPr>
              <a:t>Habakkuk’s Prayer</a:t>
            </a:r>
          </a:p>
          <a:p>
            <a:pPr lvl="2"/>
            <a:endParaRPr lang="en-US" sz="2800" dirty="0">
              <a:latin typeface="+mn-lt"/>
            </a:endParaRP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003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 First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lnSpcReduction="10000"/>
          </a:bodyPr>
          <a:lstStyle/>
          <a:p>
            <a:r>
              <a:rPr lang="en-US" sz="3600" dirty="0">
                <a:latin typeface="+mn-lt"/>
              </a:rPr>
              <a:t>Habakkuk observes that:</a:t>
            </a:r>
          </a:p>
          <a:p>
            <a:pPr lvl="1"/>
            <a:r>
              <a:rPr lang="en-US" sz="3200" dirty="0">
                <a:latin typeface="+mn-lt"/>
              </a:rPr>
              <a:t>There is violence</a:t>
            </a:r>
          </a:p>
          <a:p>
            <a:pPr lvl="1"/>
            <a:r>
              <a:rPr lang="en-US" sz="3200" dirty="0">
                <a:latin typeface="+mn-lt"/>
              </a:rPr>
              <a:t>There is injustice</a:t>
            </a:r>
          </a:p>
          <a:p>
            <a:pPr lvl="1"/>
            <a:r>
              <a:rPr lang="en-US" sz="3200" dirty="0">
                <a:latin typeface="+mn-lt"/>
              </a:rPr>
              <a:t>There is oppression</a:t>
            </a:r>
          </a:p>
          <a:p>
            <a:pPr lvl="1"/>
            <a:r>
              <a:rPr lang="en-US" sz="3200" dirty="0">
                <a:latin typeface="+mn-lt"/>
              </a:rPr>
              <a:t>The law is ineffective</a:t>
            </a:r>
          </a:p>
          <a:p>
            <a:pPr lvl="1"/>
            <a:r>
              <a:rPr lang="en-US" sz="3200" dirty="0">
                <a:latin typeface="+mn-lt"/>
              </a:rPr>
              <a:t>The wicked restrict the righteous</a:t>
            </a:r>
          </a:p>
          <a:p>
            <a:pPr lvl="1"/>
            <a:r>
              <a:rPr lang="en-US" sz="3200" dirty="0">
                <a:latin typeface="+mn-lt"/>
              </a:rPr>
              <a:t>Justice has been perverted</a:t>
            </a:r>
          </a:p>
          <a:p>
            <a:r>
              <a:rPr lang="en-US" sz="3600" dirty="0">
                <a:latin typeface="+mn-lt"/>
              </a:rPr>
              <a:t>“O Lord, how long shall I cry, And You will not hear?”</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617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4" y="217811"/>
            <a:ext cx="10563661" cy="1012179"/>
          </a:xfrm>
        </p:spPr>
        <p:txBody>
          <a:bodyPr>
            <a:normAutofit/>
          </a:bodyPr>
          <a:lstStyle/>
          <a:p>
            <a:r>
              <a:rPr lang="en-US" sz="4800" dirty="0">
                <a:latin typeface="+mn-lt"/>
              </a:rPr>
              <a:t>Habakkuk – God Responds to First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 short answer – The Chaldeans are coming to take care of it!</a:t>
            </a:r>
          </a:p>
          <a:p>
            <a:r>
              <a:rPr lang="en-US" sz="3600" dirty="0">
                <a:latin typeface="+mn-lt"/>
              </a:rPr>
              <a:t>God goes into some description about the Chaldeans and they were a nation to be feared!</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99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4" y="217811"/>
            <a:ext cx="10446703" cy="1012179"/>
          </a:xfrm>
        </p:spPr>
        <p:txBody>
          <a:bodyPr>
            <a:normAutofit/>
          </a:bodyPr>
          <a:lstStyle/>
          <a:p>
            <a:r>
              <a:rPr lang="en-US" sz="4800" dirty="0">
                <a:latin typeface="+mn-lt"/>
              </a:rPr>
              <a:t>Habakkuk – God Responds to First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lnSpcReduction="10000"/>
          </a:bodyPr>
          <a:lstStyle/>
          <a:p>
            <a:r>
              <a:rPr lang="en-US" sz="3600" dirty="0">
                <a:latin typeface="+mn-lt"/>
              </a:rPr>
              <a:t>The Chaldeans were:</a:t>
            </a:r>
          </a:p>
          <a:p>
            <a:pPr lvl="1"/>
            <a:r>
              <a:rPr lang="en-US" sz="3200" dirty="0">
                <a:latin typeface="+mn-lt"/>
              </a:rPr>
              <a:t>A bitter and hasty nation</a:t>
            </a:r>
          </a:p>
          <a:p>
            <a:pPr lvl="1"/>
            <a:r>
              <a:rPr lang="en-US" sz="3200" dirty="0">
                <a:latin typeface="+mn-lt"/>
              </a:rPr>
              <a:t>Terrible and dreadful</a:t>
            </a:r>
          </a:p>
          <a:p>
            <a:pPr lvl="1"/>
            <a:r>
              <a:rPr lang="en-US" sz="3200" dirty="0">
                <a:latin typeface="+mn-lt"/>
              </a:rPr>
              <a:t>Their views of justice stemmed from themselves</a:t>
            </a:r>
          </a:p>
          <a:p>
            <a:pPr lvl="1"/>
            <a:r>
              <a:rPr lang="en-US" sz="3200" dirty="0">
                <a:latin typeface="+mn-lt"/>
              </a:rPr>
              <a:t>Violent</a:t>
            </a:r>
          </a:p>
          <a:p>
            <a:pPr lvl="1"/>
            <a:r>
              <a:rPr lang="en-US" sz="3200" dirty="0">
                <a:latin typeface="+mn-lt"/>
              </a:rPr>
              <a:t>Gathering captives like sand</a:t>
            </a:r>
          </a:p>
          <a:p>
            <a:pPr lvl="1"/>
            <a:r>
              <a:rPr lang="en-US" sz="3200" dirty="0">
                <a:latin typeface="+mn-lt"/>
              </a:rPr>
              <a:t>Scoffing at kings</a:t>
            </a:r>
          </a:p>
          <a:p>
            <a:pPr lvl="1"/>
            <a:r>
              <a:rPr lang="en-US" sz="3200" dirty="0">
                <a:latin typeface="+mn-lt"/>
              </a:rPr>
              <a:t>Building siege ramps to capture cities</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359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4" y="217811"/>
            <a:ext cx="10393540" cy="1012179"/>
          </a:xfrm>
        </p:spPr>
        <p:txBody>
          <a:bodyPr>
            <a:normAutofit/>
          </a:bodyPr>
          <a:lstStyle/>
          <a:p>
            <a:r>
              <a:rPr lang="en-US" sz="4800" dirty="0">
                <a:latin typeface="+mn-lt"/>
              </a:rPr>
              <a:t>Habakkuk – God Responds to First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 Chaldeans:</a:t>
            </a:r>
          </a:p>
          <a:p>
            <a:pPr lvl="1"/>
            <a:r>
              <a:rPr lang="en-US" sz="3200" dirty="0">
                <a:latin typeface="+mn-lt"/>
              </a:rPr>
              <a:t>Had horses swifter than leopards and “more fierce than evening wolves”</a:t>
            </a:r>
          </a:p>
          <a:p>
            <a:pPr lvl="1"/>
            <a:r>
              <a:rPr lang="en-US" sz="3200" dirty="0">
                <a:latin typeface="+mn-lt"/>
              </a:rPr>
              <a:t>Calvary covered a lot of territory quick!</a:t>
            </a:r>
          </a:p>
          <a:p>
            <a:pPr lvl="1"/>
            <a:r>
              <a:rPr lang="en-US" sz="3200" dirty="0">
                <a:latin typeface="+mn-lt"/>
              </a:rPr>
              <a:t>Thought their idols gave them their strength</a:t>
            </a: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03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 Second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fontScale="25000" lnSpcReduction="20000"/>
          </a:bodyPr>
          <a:lstStyle/>
          <a:p>
            <a:r>
              <a:rPr lang="en-US" sz="12800" dirty="0">
                <a:latin typeface="+mn-lt"/>
              </a:rPr>
              <a:t>Habakkuk observes:</a:t>
            </a:r>
          </a:p>
          <a:p>
            <a:pPr lvl="1"/>
            <a:r>
              <a:rPr lang="en-US" sz="12800" dirty="0">
                <a:latin typeface="+mn-lt"/>
              </a:rPr>
              <a:t>That the Chaldeans capture people like fish in a net</a:t>
            </a:r>
          </a:p>
          <a:p>
            <a:pPr lvl="1"/>
            <a:r>
              <a:rPr lang="en-US" sz="12800" dirty="0">
                <a:latin typeface="+mn-lt"/>
              </a:rPr>
              <a:t>The Lord had appointed the Chaldeans for judgment against Judah</a:t>
            </a:r>
          </a:p>
          <a:p>
            <a:pPr lvl="1"/>
            <a:r>
              <a:rPr lang="en-US" sz="12800" dirty="0">
                <a:latin typeface="+mn-lt"/>
              </a:rPr>
              <a:t>The Lord had purer eyes than to look on evil</a:t>
            </a:r>
          </a:p>
          <a:p>
            <a:r>
              <a:rPr lang="en-US" sz="12800" dirty="0">
                <a:latin typeface="+mn-lt"/>
              </a:rPr>
              <a:t>“Why do You look on those who deal treacherously, And hold Your tongue when the wicked devours a person more righteous than he?” (1:13)</a:t>
            </a:r>
          </a:p>
          <a:p>
            <a:r>
              <a:rPr lang="en-US" sz="12800" dirty="0">
                <a:latin typeface="+mn-lt"/>
              </a:rPr>
              <a:t>“Shall they therefore empty their net, And continue to slay nations without pity?” (1:17)</a:t>
            </a:r>
          </a:p>
          <a:p>
            <a:pPr lvl="1"/>
            <a:endParaRPr lang="en-US" sz="3600" dirty="0">
              <a:latin typeface="+mn-lt"/>
            </a:endParaRP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693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 Second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pPr marL="457200" lvl="1" indent="0">
              <a:buNone/>
            </a:pPr>
            <a:r>
              <a:rPr lang="en-US" sz="3600" dirty="0">
                <a:latin typeface="+mn-lt"/>
              </a:rPr>
              <a:t>“I will stand my watch</a:t>
            </a:r>
          </a:p>
          <a:p>
            <a:pPr marL="457200" lvl="1" indent="0">
              <a:buNone/>
            </a:pPr>
            <a:r>
              <a:rPr lang="en-US" sz="3600" dirty="0">
                <a:latin typeface="+mn-lt"/>
              </a:rPr>
              <a:t>And set myself on the rampart,</a:t>
            </a:r>
          </a:p>
          <a:p>
            <a:pPr marL="457200" lvl="1" indent="0">
              <a:buNone/>
            </a:pPr>
            <a:r>
              <a:rPr lang="en-US" sz="3600" dirty="0">
                <a:latin typeface="+mn-lt"/>
              </a:rPr>
              <a:t>And watch to see what He will say to me,</a:t>
            </a:r>
          </a:p>
          <a:p>
            <a:pPr marL="457200" lvl="1" indent="0">
              <a:buNone/>
            </a:pPr>
            <a:r>
              <a:rPr lang="en-US" sz="3600" dirty="0">
                <a:latin typeface="+mn-lt"/>
              </a:rPr>
              <a:t>And what I will answer when I am corrected” (2:1)</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339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God Responds to Second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b="1" dirty="0">
                <a:latin typeface="+mn-lt"/>
              </a:rPr>
              <a:t>Read 2:2-5</a:t>
            </a:r>
          </a:p>
          <a:p>
            <a:r>
              <a:rPr lang="en-US" sz="3600" dirty="0">
                <a:latin typeface="+mn-lt"/>
              </a:rPr>
              <a:t>The proud man (Babylon?)</a:t>
            </a:r>
          </a:p>
          <a:p>
            <a:pPr lvl="1"/>
            <a:r>
              <a:rPr lang="en-US" sz="3600" dirty="0">
                <a:latin typeface="+mn-lt"/>
              </a:rPr>
              <a:t>Transgresses by wine</a:t>
            </a:r>
          </a:p>
          <a:p>
            <a:pPr lvl="1"/>
            <a:r>
              <a:rPr lang="en-US" sz="3600" dirty="0">
                <a:latin typeface="+mn-lt"/>
              </a:rPr>
              <a:t>Does not stay at home</a:t>
            </a:r>
          </a:p>
          <a:p>
            <a:pPr lvl="1"/>
            <a:r>
              <a:rPr lang="en-US" sz="3600" dirty="0">
                <a:latin typeface="+mn-lt"/>
              </a:rPr>
              <a:t>Cannot be satisfied</a:t>
            </a:r>
          </a:p>
          <a:p>
            <a:pPr lvl="1"/>
            <a:r>
              <a:rPr lang="en-US" sz="3600" dirty="0">
                <a:latin typeface="+mn-lt"/>
              </a:rPr>
              <a:t>Gathers captives of all nations</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944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God Responds to Second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Then the Lord pronounces 5 “Woes”:</a:t>
            </a:r>
            <a:endParaRPr lang="en-US" sz="3200" dirty="0">
              <a:latin typeface="+mn-lt"/>
            </a:endParaRPr>
          </a:p>
          <a:p>
            <a:pPr lvl="1"/>
            <a:r>
              <a:rPr lang="en-US" sz="3600" dirty="0">
                <a:latin typeface="+mn-lt"/>
              </a:rPr>
              <a:t>To him who increases what is not his</a:t>
            </a:r>
          </a:p>
          <a:p>
            <a:pPr lvl="1"/>
            <a:r>
              <a:rPr lang="en-US" sz="3600" dirty="0">
                <a:latin typeface="+mn-lt"/>
              </a:rPr>
              <a:t>To him who covets evil gain for his house</a:t>
            </a:r>
          </a:p>
          <a:p>
            <a:pPr lvl="1"/>
            <a:r>
              <a:rPr lang="en-US" sz="3600" dirty="0">
                <a:latin typeface="+mn-lt"/>
              </a:rPr>
              <a:t>To Him who builds a town with bloodshed</a:t>
            </a:r>
          </a:p>
          <a:p>
            <a:pPr lvl="1"/>
            <a:r>
              <a:rPr lang="en-US" sz="3600" dirty="0">
                <a:latin typeface="+mn-lt"/>
              </a:rPr>
              <a:t>To him who gives drink to his neighbor to make him drunk</a:t>
            </a:r>
          </a:p>
          <a:p>
            <a:pPr lvl="1"/>
            <a:r>
              <a:rPr lang="en-US" sz="3600" dirty="0">
                <a:latin typeface="+mn-lt"/>
              </a:rPr>
              <a:t>To him who says to wood “Awake”</a:t>
            </a:r>
          </a:p>
          <a:p>
            <a:pPr marL="0" indent="0">
              <a:buNone/>
            </a:pPr>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1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Today’s Lesson</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r>
              <a:rPr lang="en-US" sz="3600" i="1" dirty="0">
                <a:latin typeface="+mn-lt"/>
              </a:rPr>
              <a:t>Jeremiah 26</a:t>
            </a:r>
          </a:p>
          <a:p>
            <a:r>
              <a:rPr lang="en-US" sz="4000" i="1" dirty="0">
                <a:latin typeface="+mn-lt"/>
              </a:rPr>
              <a:t>Habakkuk</a:t>
            </a:r>
            <a:endParaRPr lang="en-US" sz="3600" i="1"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816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God Responds to Second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Woe 1 - To him who increases what is not his (v6)</a:t>
            </a:r>
          </a:p>
          <a:p>
            <a:pPr lvl="1"/>
            <a:r>
              <a:rPr lang="en-US" sz="3600" dirty="0">
                <a:latin typeface="+mn-lt"/>
              </a:rPr>
              <a:t>He steals</a:t>
            </a:r>
          </a:p>
          <a:p>
            <a:pPr lvl="1"/>
            <a:r>
              <a:rPr lang="en-US" sz="3600" dirty="0">
                <a:latin typeface="+mn-lt"/>
              </a:rPr>
              <a:t>He charges usury for loans</a:t>
            </a:r>
          </a:p>
          <a:p>
            <a:pPr lvl="1"/>
            <a:r>
              <a:rPr lang="en-US" sz="3600" dirty="0">
                <a:latin typeface="+mn-lt"/>
              </a:rPr>
              <a:t>Those who he has plundered will plunder him!</a:t>
            </a:r>
          </a:p>
          <a:p>
            <a:pPr lvl="1"/>
            <a:endParaRPr lang="en-US" sz="3600" dirty="0">
              <a:latin typeface="+mn-lt"/>
            </a:endParaRPr>
          </a:p>
          <a:p>
            <a:pPr marL="0" indent="0">
              <a:buNone/>
            </a:pPr>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576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God Responds to Second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Woe 2 - To Him who covets evil gain for his house (v9)</a:t>
            </a:r>
          </a:p>
          <a:p>
            <a:pPr lvl="1"/>
            <a:r>
              <a:rPr lang="en-US" sz="3600" dirty="0">
                <a:latin typeface="+mn-lt"/>
              </a:rPr>
              <a:t>Greed</a:t>
            </a:r>
          </a:p>
          <a:p>
            <a:pPr lvl="1"/>
            <a:r>
              <a:rPr lang="en-US" sz="3600" dirty="0">
                <a:latin typeface="+mn-lt"/>
              </a:rPr>
              <a:t>Wiped out many peoples</a:t>
            </a:r>
          </a:p>
          <a:p>
            <a:pPr lvl="1"/>
            <a:r>
              <a:rPr lang="en-US" sz="3600" dirty="0">
                <a:latin typeface="+mn-lt"/>
              </a:rPr>
              <a:t>Sinned against themselves</a:t>
            </a:r>
          </a:p>
          <a:p>
            <a:pPr lvl="1"/>
            <a:r>
              <a:rPr lang="en-US" sz="3600" dirty="0">
                <a:latin typeface="+mn-lt"/>
              </a:rPr>
              <a:t>Their own house will cry against them</a:t>
            </a:r>
          </a:p>
          <a:p>
            <a:pPr lvl="1"/>
            <a:endParaRPr lang="en-US" sz="32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331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God Responds to Second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Woe 3 - To Him who builds a town with bloodshed and iniquity (v12)</a:t>
            </a:r>
          </a:p>
          <a:p>
            <a:pPr lvl="1"/>
            <a:r>
              <a:rPr lang="en-US" sz="3600" dirty="0">
                <a:latin typeface="+mn-lt"/>
              </a:rPr>
              <a:t>People labor for things that don’t last</a:t>
            </a:r>
          </a:p>
          <a:p>
            <a:pPr lvl="1"/>
            <a:r>
              <a:rPr lang="en-US" sz="3600" dirty="0">
                <a:latin typeface="+mn-lt"/>
              </a:rPr>
              <a:t>What lasts is God’s glory!</a:t>
            </a: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306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God Responds to Second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Woe 4 - To him who gives drink to his neighbor to make him drunk (v15)</a:t>
            </a:r>
          </a:p>
          <a:p>
            <a:pPr lvl="1"/>
            <a:r>
              <a:rPr lang="en-US" sz="3600" dirty="0">
                <a:latin typeface="+mn-lt"/>
              </a:rPr>
              <a:t>To see their nakedness</a:t>
            </a:r>
          </a:p>
          <a:p>
            <a:pPr lvl="1"/>
            <a:r>
              <a:rPr lang="en-US" sz="3600" dirty="0">
                <a:latin typeface="+mn-lt"/>
              </a:rPr>
              <a:t>They are filled with shame</a:t>
            </a:r>
          </a:p>
          <a:p>
            <a:pPr lvl="1"/>
            <a:r>
              <a:rPr lang="en-US" sz="3600" dirty="0">
                <a:latin typeface="+mn-lt"/>
              </a:rPr>
              <a:t>“The cup of the Lord’s right hand will be turned against you” (v16)</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019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God Responds to Second Question</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Woe 5 - To him who says to wood “Awake”</a:t>
            </a:r>
          </a:p>
          <a:p>
            <a:pPr lvl="1"/>
            <a:r>
              <a:rPr lang="en-US" sz="3600" dirty="0">
                <a:latin typeface="+mn-lt"/>
              </a:rPr>
              <a:t>They worshipped idols</a:t>
            </a:r>
          </a:p>
          <a:p>
            <a:pPr lvl="1"/>
            <a:r>
              <a:rPr lang="en-US" sz="3600" dirty="0">
                <a:latin typeface="+mn-lt"/>
              </a:rPr>
              <a:t>The idols were covered with precious materials but “in it is no breath at all”</a:t>
            </a:r>
          </a:p>
          <a:p>
            <a:pPr lvl="1"/>
            <a:r>
              <a:rPr lang="en-US" sz="3600" dirty="0">
                <a:latin typeface="+mn-lt"/>
              </a:rPr>
              <a:t>“But the Lord is in His hold temple. Let all the earth keep silence before him.” (v20)</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453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11601228"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ea typeface="Open Sans Light" panose="020B0306030504020204" pitchFamily="34" charset="0"/>
                <a:cs typeface="Open Sans Light" panose="020B0306030504020204" pitchFamily="34" charset="0"/>
              </a:rPr>
              <a:t>Habakkuk’s Prayer</a:t>
            </a:r>
          </a:p>
        </p:txBody>
      </p:sp>
      <p:sp>
        <p:nvSpPr>
          <p:cNvPr id="5" name="Content Placeholder 4"/>
          <p:cNvSpPr>
            <a:spLocks noGrp="1"/>
          </p:cNvSpPr>
          <p:nvPr>
            <p:ph sz="half" idx="1"/>
          </p:nvPr>
        </p:nvSpPr>
        <p:spPr>
          <a:xfrm>
            <a:off x="466725" y="1480842"/>
            <a:ext cx="11601228" cy="5270832"/>
          </a:xfrm>
        </p:spPr>
        <p:txBody>
          <a:bodyPr>
            <a:noAutofit/>
          </a:bodyPr>
          <a:lstStyle/>
          <a:p>
            <a:pPr marL="0" indent="0">
              <a:buNone/>
            </a:pPr>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878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Habakkuk’s Prayer</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 Lord’s answers made Habakkuk afraid</a:t>
            </a:r>
          </a:p>
          <a:p>
            <a:r>
              <a:rPr lang="en-US" sz="3600" dirty="0">
                <a:latin typeface="+mn-lt"/>
              </a:rPr>
              <a:t>Habakkuk prayed the Lord would “revive Your work” (Israel?) and would show mercy</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42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Habakkuk’s Prayer</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Then Habakkuk praises God</a:t>
            </a:r>
          </a:p>
          <a:p>
            <a:pPr lvl="1"/>
            <a:r>
              <a:rPr lang="en-US" sz="3600" dirty="0">
                <a:latin typeface="+mn-lt"/>
              </a:rPr>
              <a:t>In many ways sounds like what God said about Himself in Nahum 1</a:t>
            </a:r>
          </a:p>
          <a:p>
            <a:pPr lvl="1"/>
            <a:r>
              <a:rPr lang="en-US" sz="3600" dirty="0">
                <a:latin typeface="+mn-lt"/>
              </a:rPr>
              <a:t>Read 3:1-15</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392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Habakkuk’s Prayer</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Then Habakkuk praises God</a:t>
            </a:r>
          </a:p>
          <a:p>
            <a:pPr lvl="1"/>
            <a:r>
              <a:rPr lang="en-US" sz="3600" dirty="0">
                <a:latin typeface="+mn-lt"/>
              </a:rPr>
              <a:t>For His glory</a:t>
            </a:r>
          </a:p>
          <a:p>
            <a:pPr lvl="2"/>
            <a:r>
              <a:rPr lang="en-US" sz="3600" dirty="0">
                <a:latin typeface="+mn-lt"/>
              </a:rPr>
              <a:t>His glory covered the heavens</a:t>
            </a:r>
          </a:p>
          <a:p>
            <a:pPr lvl="2"/>
            <a:r>
              <a:rPr lang="en-US" sz="3600" dirty="0">
                <a:latin typeface="+mn-lt"/>
              </a:rPr>
              <a:t>Earth full of His praise</a:t>
            </a:r>
          </a:p>
          <a:p>
            <a:pPr lvl="2"/>
            <a:r>
              <a:rPr lang="en-US" sz="3600" dirty="0">
                <a:latin typeface="+mn-lt"/>
              </a:rPr>
              <a:t>His brightness like the light</a:t>
            </a:r>
          </a:p>
          <a:p>
            <a:pPr lvl="2"/>
            <a:r>
              <a:rPr lang="en-US" sz="3600" dirty="0">
                <a:latin typeface="+mn-lt"/>
              </a:rPr>
              <a:t>Rays flashing from His hand</a:t>
            </a:r>
          </a:p>
          <a:p>
            <a:pPr lvl="1"/>
            <a:r>
              <a:rPr lang="en-US" sz="3600" dirty="0">
                <a:latin typeface="+mn-lt"/>
              </a:rPr>
              <a:t>God’s glory is awesome!</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947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Habakkuk’s Prayer</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Then Habakkuk praises God</a:t>
            </a:r>
          </a:p>
          <a:p>
            <a:pPr lvl="1"/>
            <a:r>
              <a:rPr lang="en-US" sz="3600" dirty="0">
                <a:latin typeface="+mn-lt"/>
              </a:rPr>
              <a:t>For His power</a:t>
            </a:r>
          </a:p>
          <a:p>
            <a:pPr lvl="2"/>
            <a:r>
              <a:rPr lang="en-US" sz="3600" dirty="0">
                <a:latin typeface="+mn-lt"/>
              </a:rPr>
              <a:t>Before Him went pestilence</a:t>
            </a:r>
          </a:p>
          <a:p>
            <a:pPr lvl="2"/>
            <a:r>
              <a:rPr lang="en-US" sz="3600" dirty="0">
                <a:latin typeface="+mn-lt"/>
              </a:rPr>
              <a:t>He startled the nations</a:t>
            </a:r>
          </a:p>
          <a:p>
            <a:pPr lvl="2"/>
            <a:r>
              <a:rPr lang="en-US" sz="3600" dirty="0">
                <a:latin typeface="+mn-lt"/>
              </a:rPr>
              <a:t>The mountains scattered before Him</a:t>
            </a:r>
          </a:p>
          <a:p>
            <a:pPr lvl="2"/>
            <a:r>
              <a:rPr lang="en-US" sz="3600" dirty="0">
                <a:latin typeface="+mn-lt"/>
              </a:rPr>
              <a:t>People’s tents everywhere trembled before Him</a:t>
            </a:r>
          </a:p>
          <a:p>
            <a:pPr lvl="2"/>
            <a:r>
              <a:rPr lang="en-US" sz="3600" dirty="0">
                <a:latin typeface="+mn-lt"/>
              </a:rPr>
              <a:t>He divided the earth with rivers</a:t>
            </a:r>
          </a:p>
          <a:p>
            <a:pPr lvl="2"/>
            <a:endParaRPr lang="en-US" sz="28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38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Jeremiah 26</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pPr marL="0" indent="0">
              <a:buNone/>
            </a:pPr>
            <a:endParaRPr lang="en-US" sz="3200" i="1"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438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Habakkuk’s Prayer</a:t>
            </a:r>
          </a:p>
        </p:txBody>
      </p:sp>
      <p:sp>
        <p:nvSpPr>
          <p:cNvPr id="5" name="Content Placeholder 4"/>
          <p:cNvSpPr>
            <a:spLocks noGrp="1"/>
          </p:cNvSpPr>
          <p:nvPr>
            <p:ph sz="half" idx="1"/>
          </p:nvPr>
        </p:nvSpPr>
        <p:spPr>
          <a:xfrm>
            <a:off x="466725" y="1480842"/>
            <a:ext cx="11725275" cy="5270832"/>
          </a:xfrm>
        </p:spPr>
        <p:txBody>
          <a:bodyPr>
            <a:noAutofit/>
          </a:bodyPr>
          <a:lstStyle/>
          <a:p>
            <a:r>
              <a:rPr lang="en-US" sz="3200" dirty="0">
                <a:latin typeface="+mn-lt"/>
              </a:rPr>
              <a:t>Then Habakkuk praises God</a:t>
            </a:r>
          </a:p>
          <a:p>
            <a:pPr lvl="1"/>
            <a:r>
              <a:rPr lang="en-US" sz="3200" dirty="0">
                <a:latin typeface="+mn-lt"/>
              </a:rPr>
              <a:t>For His power (</a:t>
            </a:r>
            <a:r>
              <a:rPr lang="en-US" sz="3200" dirty="0" err="1">
                <a:latin typeface="+mn-lt"/>
              </a:rPr>
              <a:t>cont</a:t>
            </a:r>
            <a:r>
              <a:rPr lang="en-US" sz="3200" dirty="0">
                <a:latin typeface="+mn-lt"/>
              </a:rPr>
              <a:t>)</a:t>
            </a:r>
          </a:p>
          <a:p>
            <a:pPr lvl="2"/>
            <a:r>
              <a:rPr lang="en-US" sz="3200" dirty="0">
                <a:latin typeface="+mn-lt"/>
              </a:rPr>
              <a:t>Mountains tremble before Him</a:t>
            </a:r>
          </a:p>
          <a:p>
            <a:pPr lvl="2"/>
            <a:r>
              <a:rPr lang="en-US" sz="3200" dirty="0">
                <a:latin typeface="+mn-lt"/>
              </a:rPr>
              <a:t>Sun and moon stand still before Him</a:t>
            </a:r>
          </a:p>
          <a:p>
            <a:pPr lvl="2"/>
            <a:r>
              <a:rPr lang="en-US" sz="3200" dirty="0">
                <a:latin typeface="+mn-lt"/>
              </a:rPr>
              <a:t>He tramples the nations in anger</a:t>
            </a:r>
          </a:p>
          <a:p>
            <a:pPr lvl="2"/>
            <a:r>
              <a:rPr lang="en-US" sz="3200" dirty="0">
                <a:latin typeface="+mn-lt"/>
              </a:rPr>
              <a:t>He saves His people, His anointed</a:t>
            </a:r>
          </a:p>
          <a:p>
            <a:pPr lvl="2"/>
            <a:r>
              <a:rPr lang="en-US" sz="3200" dirty="0">
                <a:latin typeface="+mn-lt"/>
              </a:rPr>
              <a:t>He strikes the head of the wicked</a:t>
            </a:r>
          </a:p>
          <a:p>
            <a:pPr lvl="2"/>
            <a:r>
              <a:rPr lang="en-US" sz="3200" dirty="0">
                <a:latin typeface="+mn-lt"/>
              </a:rPr>
              <a:t>He treads the sea with his horses</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709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Habakkuk’s Prayer</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Read 3:16-19</a:t>
            </a:r>
          </a:p>
          <a:p>
            <a:r>
              <a:rPr lang="en-US" sz="3600" dirty="0">
                <a:latin typeface="+mn-lt"/>
              </a:rPr>
              <a:t>Habakkuk shows his confidence/faith in God</a:t>
            </a:r>
            <a:endParaRPr lang="en-US" sz="28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033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Habakkuk - Observations</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pPr marL="514350" indent="-514350">
              <a:buAutoNum type="arabicPeriod"/>
            </a:pPr>
            <a:r>
              <a:rPr lang="en-US" sz="3600" i="1" dirty="0">
                <a:latin typeface="+mn-lt"/>
              </a:rPr>
              <a:t>Shows he’s a man like us. He has questions. Sometimes I don’t think of the prophets as humans. They are superhumans sent from God. We talked at the first of the quarter at the incredibly hard tasks that the prophets were sent to do. But they were humans just like us.</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462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Habakkuk - Observations</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pPr marL="0" indent="0">
              <a:buNone/>
            </a:pPr>
            <a:r>
              <a:rPr lang="en-US" sz="3600" i="1" dirty="0">
                <a:latin typeface="+mn-lt"/>
              </a:rPr>
              <a:t>2. He trembles when he hears the answers to the questions. Partly he realizes what’s about to come. Partly isn’t what he was expecting. Sometime we think if ONLY we had a better President or governor or …. They either still have a good King (Josiah) or had just went through 31 years of a good king</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011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Habakkuk - Observations</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pPr marL="0" indent="0">
              <a:buNone/>
            </a:pPr>
            <a:r>
              <a:rPr lang="en-US" sz="3600" i="1" dirty="0">
                <a:latin typeface="+mn-lt"/>
              </a:rPr>
              <a:t>3. God thinks a LONG way ahead of us. He already had plans for Babylon’s destruction!!!!</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027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11601228"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ea typeface="Open Sans Light" panose="020B0306030504020204" pitchFamily="34" charset="0"/>
                <a:cs typeface="Open Sans Light" panose="020B0306030504020204" pitchFamily="34" charset="0"/>
              </a:rPr>
              <a:t>Summary</a:t>
            </a:r>
          </a:p>
        </p:txBody>
      </p:sp>
      <p:sp>
        <p:nvSpPr>
          <p:cNvPr id="5" name="Content Placeholder 4"/>
          <p:cNvSpPr>
            <a:spLocks noGrp="1"/>
          </p:cNvSpPr>
          <p:nvPr>
            <p:ph sz="half" idx="1"/>
          </p:nvPr>
        </p:nvSpPr>
        <p:spPr>
          <a:xfrm>
            <a:off x="466725" y="1480842"/>
            <a:ext cx="11601228" cy="5270832"/>
          </a:xfrm>
        </p:spPr>
        <p:txBody>
          <a:bodyPr>
            <a:noAutofit/>
          </a:bodyPr>
          <a:lstStyle/>
          <a:p>
            <a:pPr marL="0" indent="0">
              <a:buNone/>
            </a:pPr>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57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7499694" cy="1012179"/>
          </a:xfrm>
        </p:spPr>
        <p:txBody>
          <a:bodyPr>
            <a:normAutofit/>
          </a:bodyPr>
          <a:lstStyle/>
          <a:p>
            <a:pPr>
              <a:lnSpc>
                <a:spcPct val="85000"/>
              </a:lnSpc>
            </a:pPr>
            <a:r>
              <a:rPr lang="en-US" sz="6600" dirty="0">
                <a:effectLst>
                  <a:outerShdw blurRad="50800" dist="38100" dir="5400000" algn="t" rotWithShape="0">
                    <a:prstClr val="black">
                      <a:alpha val="25000"/>
                    </a:prstClr>
                  </a:outerShdw>
                </a:effectLst>
                <a:latin typeface="Open Sans Light" panose="020B0306030504020204" pitchFamily="34" charset="0"/>
              </a:rPr>
              <a:t>Next Class</a:t>
            </a:r>
            <a:endParaRPr lang="en-US" sz="66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480842"/>
            <a:ext cx="10984539" cy="5302730"/>
          </a:xfrm>
        </p:spPr>
        <p:txBody>
          <a:bodyPr>
            <a:normAutofit/>
          </a:bodyPr>
          <a:lstStyle/>
          <a:p>
            <a:pPr marL="0" indent="0">
              <a:buNone/>
            </a:pPr>
            <a:r>
              <a:rPr lang="en-US" sz="3600" b="1" dirty="0"/>
              <a:t>The First Invasion</a:t>
            </a:r>
          </a:p>
          <a:p>
            <a:pPr marL="0" indent="0">
              <a:buNone/>
            </a:pPr>
            <a:r>
              <a:rPr lang="en-US" sz="3600" b="1" dirty="0"/>
              <a:t>2 Kings 23:34-24:6</a:t>
            </a:r>
          </a:p>
          <a:p>
            <a:pPr marL="0" indent="0">
              <a:buNone/>
            </a:pPr>
            <a:r>
              <a:rPr lang="en-US" sz="3600" b="1" dirty="0"/>
              <a:t>2 Chron 36:4-8</a:t>
            </a:r>
          </a:p>
          <a:p>
            <a:pPr marL="0" indent="0">
              <a:buNone/>
            </a:pPr>
            <a:r>
              <a:rPr lang="en-US" sz="3600" b="1" dirty="0"/>
              <a:t>Daniel 1:1-7</a:t>
            </a:r>
          </a:p>
          <a:p>
            <a:pPr marL="0" indent="0">
              <a:buNone/>
            </a:pPr>
            <a:endParaRPr lang="en-US" sz="3200" i="1" dirty="0"/>
          </a:p>
          <a:p>
            <a:endParaRPr lang="en-US" sz="3200" i="1" dirty="0"/>
          </a:p>
          <a:p>
            <a:endParaRPr lang="en-US" sz="3200" i="1" dirty="0"/>
          </a:p>
          <a:p>
            <a:endParaRPr lang="en-US" sz="3200" i="1" dirty="0"/>
          </a:p>
          <a:p>
            <a:endParaRPr lang="en-US" sz="3200" i="1" dirty="0"/>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469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For Extra Credit…</a:t>
            </a:r>
          </a:p>
        </p:txBody>
      </p:sp>
      <p:sp>
        <p:nvSpPr>
          <p:cNvPr id="5" name="Content Placeholder 4"/>
          <p:cNvSpPr>
            <a:spLocks noGrp="1"/>
          </p:cNvSpPr>
          <p:nvPr>
            <p:ph sz="half" idx="1"/>
          </p:nvPr>
        </p:nvSpPr>
        <p:spPr>
          <a:xfrm>
            <a:off x="466725" y="1480842"/>
            <a:ext cx="11725275" cy="5270832"/>
          </a:xfrm>
        </p:spPr>
        <p:txBody>
          <a:bodyPr>
            <a:normAutofit/>
          </a:bodyPr>
          <a:lstStyle/>
          <a:p>
            <a:pPr marL="0" indent="0">
              <a:buNone/>
            </a:pPr>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383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pPr marL="0" indent="0">
              <a:lnSpc>
                <a:spcPts val="4000"/>
              </a:lnSpc>
              <a:buNone/>
            </a:pPr>
            <a:r>
              <a:rPr lang="en-US" sz="3600" dirty="0">
                <a:latin typeface="+mn-lt"/>
              </a:rPr>
              <a:t>Now Mount Sinai was completely in smoke, because the Lord descended upon it in fire. Its smoke ascended like the smoke of a furnace, and the whole mountain quaked greatly.</a:t>
            </a:r>
          </a:p>
          <a:p>
            <a:pPr marL="0" indent="0">
              <a:lnSpc>
                <a:spcPts val="4000"/>
              </a:lnSpc>
              <a:buNone/>
            </a:pPr>
            <a:r>
              <a:rPr lang="en-US" sz="3600" dirty="0">
                <a:latin typeface="+mn-lt"/>
              </a:rPr>
              <a:t>– Ex 19:18</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901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lnSpcReduction="10000"/>
          </a:bodyPr>
          <a:lstStyle/>
          <a:p>
            <a:pPr marL="0" indent="0">
              <a:buNone/>
            </a:pPr>
            <a:r>
              <a:rPr lang="en-US" sz="3600" dirty="0">
                <a:latin typeface="+mn-lt"/>
              </a:rPr>
              <a:t>For behold, the Lord is coming out of His place;</a:t>
            </a:r>
          </a:p>
          <a:p>
            <a:pPr marL="0" indent="0">
              <a:buNone/>
            </a:pPr>
            <a:r>
              <a:rPr lang="en-US" sz="3600" dirty="0">
                <a:latin typeface="+mn-lt"/>
              </a:rPr>
              <a:t>He will come down</a:t>
            </a:r>
          </a:p>
          <a:p>
            <a:pPr marL="0" indent="0">
              <a:buNone/>
            </a:pPr>
            <a:r>
              <a:rPr lang="en-US" sz="3600" dirty="0">
                <a:latin typeface="+mn-lt"/>
              </a:rPr>
              <a:t>And tread on the high places of the earth.</a:t>
            </a:r>
          </a:p>
          <a:p>
            <a:pPr marL="0" indent="0">
              <a:buNone/>
            </a:pPr>
            <a:r>
              <a:rPr lang="en-US" sz="3600" dirty="0">
                <a:latin typeface="+mn-lt"/>
              </a:rPr>
              <a:t>The mountains will melt under Him,</a:t>
            </a:r>
          </a:p>
          <a:p>
            <a:pPr marL="0" indent="0">
              <a:buNone/>
            </a:pPr>
            <a:r>
              <a:rPr lang="en-US" sz="3600" dirty="0">
                <a:latin typeface="+mn-lt"/>
              </a:rPr>
              <a:t>And the valleys will split</a:t>
            </a:r>
          </a:p>
          <a:p>
            <a:pPr marL="0" indent="0">
              <a:buNone/>
            </a:pPr>
            <a:r>
              <a:rPr lang="en-US" sz="3600" dirty="0">
                <a:latin typeface="+mn-lt"/>
              </a:rPr>
              <a:t>Like wax before the fire,</a:t>
            </a:r>
          </a:p>
          <a:p>
            <a:pPr marL="0" indent="0">
              <a:buNone/>
            </a:pPr>
            <a:r>
              <a:rPr lang="en-US" sz="3600" dirty="0">
                <a:latin typeface="+mn-lt"/>
              </a:rPr>
              <a:t>Like waters poured down a steep place – Micah 1:3-4</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90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Jeremiah 26</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“In the beginning of the reign of Jehoiakim”</a:t>
            </a:r>
          </a:p>
          <a:p>
            <a:r>
              <a:rPr lang="en-US" sz="3600" dirty="0">
                <a:latin typeface="+mn-lt"/>
              </a:rPr>
              <a:t>The Lord told Jeremiah:</a:t>
            </a:r>
          </a:p>
          <a:p>
            <a:pPr lvl="1"/>
            <a:r>
              <a:rPr lang="en-US" sz="3200" dirty="0">
                <a:latin typeface="+mn-lt"/>
              </a:rPr>
              <a:t>Stand in the court of the Lord’s house, and speak…all the words that I command you to speak…”</a:t>
            </a:r>
          </a:p>
          <a:p>
            <a:pPr lvl="1"/>
            <a:r>
              <a:rPr lang="en-US" sz="3200" dirty="0">
                <a:latin typeface="+mn-lt"/>
              </a:rPr>
              <a:t>He was to speak to those “which come to </a:t>
            </a:r>
            <a:r>
              <a:rPr lang="en-US" sz="3200" b="1" dirty="0">
                <a:latin typeface="+mn-lt"/>
              </a:rPr>
              <a:t>worship</a:t>
            </a:r>
            <a:r>
              <a:rPr lang="en-US" sz="3200" dirty="0">
                <a:latin typeface="+mn-lt"/>
              </a:rPr>
              <a:t> in the Lord’s house”</a:t>
            </a:r>
          </a:p>
          <a:p>
            <a:pPr lvl="1"/>
            <a:r>
              <a:rPr lang="en-US" sz="3200" dirty="0">
                <a:latin typeface="+mn-lt"/>
              </a:rPr>
              <a:t>“Do not diminish a word”</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20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pPr marL="0" indent="0">
              <a:lnSpc>
                <a:spcPts val="4000"/>
              </a:lnSpc>
              <a:buNone/>
            </a:pPr>
            <a:r>
              <a:rPr lang="en-US" sz="3600" dirty="0">
                <a:latin typeface="+mn-lt"/>
              </a:rPr>
              <a:t>The mountains quake before Him,</a:t>
            </a:r>
          </a:p>
          <a:p>
            <a:pPr marL="0" indent="0">
              <a:lnSpc>
                <a:spcPts val="4000"/>
              </a:lnSpc>
              <a:buNone/>
            </a:pPr>
            <a:r>
              <a:rPr lang="en-US" sz="3600" dirty="0">
                <a:latin typeface="+mn-lt"/>
              </a:rPr>
              <a:t>The hills melt,</a:t>
            </a:r>
          </a:p>
          <a:p>
            <a:pPr marL="0" indent="0">
              <a:lnSpc>
                <a:spcPts val="4000"/>
              </a:lnSpc>
              <a:buNone/>
            </a:pPr>
            <a:r>
              <a:rPr lang="en-US" sz="3600" dirty="0">
                <a:latin typeface="+mn-lt"/>
              </a:rPr>
              <a:t>And the earth heaves at His presence,</a:t>
            </a:r>
          </a:p>
          <a:p>
            <a:pPr marL="0" indent="0">
              <a:lnSpc>
                <a:spcPts val="4000"/>
              </a:lnSpc>
              <a:buNone/>
            </a:pPr>
            <a:r>
              <a:rPr lang="en-US" sz="3600" dirty="0">
                <a:latin typeface="+mn-lt"/>
              </a:rPr>
              <a:t>Yes, the world and all who dwell in it. – Nahum 1:5</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72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Habakkuk</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pPr marL="0" indent="0">
              <a:lnSpc>
                <a:spcPts val="4000"/>
              </a:lnSpc>
              <a:buNone/>
            </a:pPr>
            <a:r>
              <a:rPr lang="en-US" sz="3600" dirty="0">
                <a:latin typeface="+mn-lt"/>
              </a:rPr>
              <a:t>The mountains saw You and trembled;</a:t>
            </a:r>
          </a:p>
          <a:p>
            <a:pPr marL="0" indent="0">
              <a:lnSpc>
                <a:spcPts val="4000"/>
              </a:lnSpc>
              <a:buNone/>
            </a:pPr>
            <a:r>
              <a:rPr lang="en-US" sz="3600" dirty="0">
                <a:latin typeface="+mn-lt"/>
              </a:rPr>
              <a:t>The overflowing of the water passed by.</a:t>
            </a:r>
          </a:p>
          <a:p>
            <a:pPr marL="0" indent="0">
              <a:lnSpc>
                <a:spcPts val="4000"/>
              </a:lnSpc>
              <a:buNone/>
            </a:pPr>
            <a:r>
              <a:rPr lang="en-US" sz="3600" dirty="0">
                <a:latin typeface="+mn-lt"/>
              </a:rPr>
              <a:t>The deep uttered its voice,</a:t>
            </a:r>
          </a:p>
          <a:p>
            <a:pPr marL="0" indent="0">
              <a:lnSpc>
                <a:spcPts val="4000"/>
              </a:lnSpc>
              <a:buNone/>
            </a:pPr>
            <a:r>
              <a:rPr lang="en-US" sz="3600" dirty="0">
                <a:latin typeface="+mn-lt"/>
              </a:rPr>
              <a:t>And lifted its hands on high.– </a:t>
            </a:r>
            <a:r>
              <a:rPr lang="en-US" sz="3600" dirty="0" err="1">
                <a:latin typeface="+mn-lt"/>
              </a:rPr>
              <a:t>Hab</a:t>
            </a:r>
            <a:r>
              <a:rPr lang="en-US" sz="3600" dirty="0">
                <a:latin typeface="+mn-lt"/>
              </a:rPr>
              <a:t> 3:10</a:t>
            </a: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84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Jeremiah 26</a:t>
            </a:r>
          </a:p>
        </p:txBody>
      </p:sp>
      <p:sp>
        <p:nvSpPr>
          <p:cNvPr id="5" name="Content Placeholder 4"/>
          <p:cNvSpPr>
            <a:spLocks noGrp="1"/>
          </p:cNvSpPr>
          <p:nvPr>
            <p:ph sz="half" idx="1"/>
          </p:nvPr>
        </p:nvSpPr>
        <p:spPr>
          <a:xfrm>
            <a:off x="466725" y="1480842"/>
            <a:ext cx="11725275" cy="5270832"/>
          </a:xfrm>
        </p:spPr>
        <p:txBody>
          <a:bodyPr>
            <a:normAutofit lnSpcReduction="10000"/>
          </a:bodyPr>
          <a:lstStyle/>
          <a:p>
            <a:pPr lvl="1"/>
            <a:r>
              <a:rPr lang="en-US" sz="3200" dirty="0">
                <a:latin typeface="+mn-lt"/>
              </a:rPr>
              <a:t>It was the Lord’s desire that the people would repent so that He would “relent concerning the calamity which I purpose to bring on them because of the evil of their doings”</a:t>
            </a:r>
          </a:p>
          <a:p>
            <a:pPr lvl="1"/>
            <a:r>
              <a:rPr lang="en-US" sz="3200" dirty="0">
                <a:latin typeface="+mn-lt"/>
              </a:rPr>
              <a:t>God had sent His prophets “both rising up early and sending them” (early and often we might say)</a:t>
            </a:r>
          </a:p>
          <a:p>
            <a:pPr lvl="1"/>
            <a:r>
              <a:rPr lang="en-US" sz="3200" dirty="0">
                <a:latin typeface="+mn-lt"/>
              </a:rPr>
              <a:t>If they would not listen and obey God, then He would:</a:t>
            </a:r>
          </a:p>
          <a:p>
            <a:pPr lvl="2"/>
            <a:r>
              <a:rPr lang="en-US" sz="2800" dirty="0">
                <a:latin typeface="+mn-lt"/>
              </a:rPr>
              <a:t>Make this house (the Lord’s house) like Shiloh (Josh 18:1; 1 Sam 1:3, 9; </a:t>
            </a:r>
            <a:r>
              <a:rPr lang="en-US" sz="2800" b="1" dirty="0" err="1">
                <a:latin typeface="+mn-lt"/>
              </a:rPr>
              <a:t>Jer</a:t>
            </a:r>
            <a:r>
              <a:rPr lang="en-US" sz="2800" b="1" dirty="0">
                <a:latin typeface="+mn-lt"/>
              </a:rPr>
              <a:t> 7:1-4, 12-15</a:t>
            </a:r>
            <a:r>
              <a:rPr lang="en-US" sz="2800" dirty="0">
                <a:latin typeface="+mn-lt"/>
              </a:rPr>
              <a:t>; Ps 78:60)</a:t>
            </a:r>
          </a:p>
          <a:p>
            <a:pPr lvl="2"/>
            <a:r>
              <a:rPr lang="en-US" sz="2800" dirty="0">
                <a:latin typeface="+mn-lt"/>
              </a:rPr>
              <a:t>Make Jerusalem “a curse to all the nations of the earth”</a:t>
            </a: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AD1832-2C23-B6D6-3BD2-9648DDFCAD35}"/>
              </a:ext>
            </a:extLst>
          </p:cNvPr>
          <p:cNvPicPr>
            <a:picLocks noChangeAspect="1"/>
          </p:cNvPicPr>
          <p:nvPr/>
        </p:nvPicPr>
        <p:blipFill>
          <a:blip r:embed="rId3"/>
          <a:stretch>
            <a:fillRect/>
          </a:stretch>
        </p:blipFill>
        <p:spPr>
          <a:xfrm>
            <a:off x="1977655" y="0"/>
            <a:ext cx="8793125" cy="6858000"/>
          </a:xfrm>
          <a:prstGeom prst="rect">
            <a:avLst/>
          </a:prstGeom>
        </p:spPr>
      </p:pic>
    </p:spTree>
    <p:extLst>
      <p:ext uri="{BB962C8B-B14F-4D97-AF65-F5344CB8AC3E}">
        <p14:creationId xmlns:p14="http://schemas.microsoft.com/office/powerpoint/2010/main" val="388804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Jeremiah 26</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 priests, prophets, and all the people listened till Jeremiah finished speaking all the Lord had commanded him</a:t>
            </a:r>
          </a:p>
          <a:p>
            <a:r>
              <a:rPr lang="en-US" sz="3600" dirty="0">
                <a:latin typeface="+mn-lt"/>
              </a:rPr>
              <a:t>They understood what Jeremiah was saying:</a:t>
            </a:r>
          </a:p>
          <a:p>
            <a:pPr lvl="1"/>
            <a:r>
              <a:rPr lang="en-US" sz="3200" dirty="0">
                <a:latin typeface="+mn-lt"/>
              </a:rPr>
              <a:t>“this city shall be desolate, without an inhabitant”</a:t>
            </a:r>
          </a:p>
          <a:p>
            <a:r>
              <a:rPr lang="en-US" sz="3600" dirty="0">
                <a:latin typeface="+mn-lt"/>
              </a:rPr>
              <a:t>They seized him and said “You will surely die”</a:t>
            </a:r>
          </a:p>
          <a:p>
            <a:r>
              <a:rPr lang="en-US" sz="3600" dirty="0">
                <a:latin typeface="+mn-lt"/>
              </a:rPr>
              <a:t>All the people were against Jeremiah in the house of the Lord</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703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Jeremiah 26</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The “princes of Judah” heard something was going on and came to the house of the Lord to find out what was happening</a:t>
            </a:r>
          </a:p>
          <a:p>
            <a:r>
              <a:rPr lang="en-US" sz="3600" dirty="0">
                <a:latin typeface="+mn-lt"/>
              </a:rPr>
              <a:t>The priests and prophets told the princes that Jeremiah “deserves to die! For he has prophesied against this city”</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454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40861</TotalTime>
  <Words>2208</Words>
  <Application>Microsoft Office PowerPoint</Application>
  <PresentationFormat>Widescreen</PresentationFormat>
  <Paragraphs>322</Paragraphs>
  <Slides>51</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Cormorant Garamond</vt:lpstr>
      <vt:lpstr>Open Sans Light</vt:lpstr>
      <vt:lpstr>Roboto Slab</vt:lpstr>
      <vt:lpstr>Office Theme</vt:lpstr>
      <vt:lpstr>PowerPoint Presentation</vt:lpstr>
      <vt:lpstr>This Day In History 2600 Years Ago</vt:lpstr>
      <vt:lpstr>Today’s Lesson</vt:lpstr>
      <vt:lpstr>Jeremiah 26</vt:lpstr>
      <vt:lpstr>Jeremiah 26</vt:lpstr>
      <vt:lpstr>Jeremiah 26</vt:lpstr>
      <vt:lpstr>PowerPoint Presentation</vt:lpstr>
      <vt:lpstr>Jeremiah 26</vt:lpstr>
      <vt:lpstr>Jeremiah 26</vt:lpstr>
      <vt:lpstr>Jeremiah 26</vt:lpstr>
      <vt:lpstr>Jeremiah 26</vt:lpstr>
      <vt:lpstr>Jeremiah 26</vt:lpstr>
      <vt:lpstr>Jeremiah 26</vt:lpstr>
      <vt:lpstr>Jeremiah 26</vt:lpstr>
      <vt:lpstr>Habakkuk</vt:lpstr>
      <vt:lpstr>Habakkuk</vt:lpstr>
      <vt:lpstr>Habakkuk Quoted in New Testament</vt:lpstr>
      <vt:lpstr>Habakkuk Quoted in New Testament</vt:lpstr>
      <vt:lpstr>Habakkuk Quoted in New Testament</vt:lpstr>
      <vt:lpstr>Habakkuk</vt:lpstr>
      <vt:lpstr>Habakkuk Outline</vt:lpstr>
      <vt:lpstr>Habakkuk First Question</vt:lpstr>
      <vt:lpstr>Habakkuk – God Responds to First Question</vt:lpstr>
      <vt:lpstr>Habakkuk – God Responds to First Question</vt:lpstr>
      <vt:lpstr>Habakkuk – God Responds to First Question</vt:lpstr>
      <vt:lpstr>Habakkuk Second Question</vt:lpstr>
      <vt:lpstr>Habakkuk Second Question</vt:lpstr>
      <vt:lpstr>God Responds to Second Question</vt:lpstr>
      <vt:lpstr>God Responds to Second Question</vt:lpstr>
      <vt:lpstr>God Responds to Second Question</vt:lpstr>
      <vt:lpstr>God Responds to Second Question</vt:lpstr>
      <vt:lpstr>God Responds to Second Question</vt:lpstr>
      <vt:lpstr>God Responds to Second Question</vt:lpstr>
      <vt:lpstr>God Responds to Second Question</vt:lpstr>
      <vt:lpstr>Habakkuk’s Prayer</vt:lpstr>
      <vt:lpstr>Habakkuk’s Prayer</vt:lpstr>
      <vt:lpstr>Habakkuk’s Prayer</vt:lpstr>
      <vt:lpstr>Habakkuk’s Prayer</vt:lpstr>
      <vt:lpstr>Habakkuk’s Prayer</vt:lpstr>
      <vt:lpstr>Habakkuk’s Prayer</vt:lpstr>
      <vt:lpstr>Habakkuk’s Prayer</vt:lpstr>
      <vt:lpstr>Habakkuk - Observations</vt:lpstr>
      <vt:lpstr>Habakkuk - Observations</vt:lpstr>
      <vt:lpstr>Habakkuk - Observations</vt:lpstr>
      <vt:lpstr>Summary</vt:lpstr>
      <vt:lpstr>Next Class</vt:lpstr>
      <vt:lpstr>For Extra Credit…</vt:lpstr>
      <vt:lpstr>Habakkuk</vt:lpstr>
      <vt:lpstr>Habakkuk</vt:lpstr>
      <vt:lpstr>Habakkuk</vt:lpstr>
      <vt:lpstr>Habakkuk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Moyers</dc:creator>
  <cp:lastModifiedBy>Johnny George</cp:lastModifiedBy>
  <cp:revision>1513</cp:revision>
  <dcterms:created xsi:type="dcterms:W3CDTF">2019-02-05T15:25:11Z</dcterms:created>
  <dcterms:modified xsi:type="dcterms:W3CDTF">2024-07-17T21:28:18Z</dcterms:modified>
</cp:coreProperties>
</file>