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9" r:id="rId2"/>
    <p:sldId id="368" r:id="rId3"/>
    <p:sldId id="452" r:id="rId4"/>
    <p:sldId id="448" r:id="rId5"/>
    <p:sldId id="449" r:id="rId6"/>
    <p:sldId id="447" r:id="rId7"/>
    <p:sldId id="450" r:id="rId8"/>
    <p:sldId id="451" r:id="rId9"/>
    <p:sldId id="453" r:id="rId10"/>
    <p:sldId id="266" r:id="rId11"/>
  </p:sldIdLst>
  <p:sldSz cx="12192000" cy="6858000"/>
  <p:notesSz cx="6954838" cy="9239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1B0B"/>
    <a:srgbClr val="1729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34" autoAdjust="0"/>
    <p:restoredTop sz="72409" autoAdjust="0"/>
  </p:normalViewPr>
  <p:slideViewPr>
    <p:cSldViewPr snapToGrid="0">
      <p:cViewPr varScale="1">
        <p:scale>
          <a:sx n="74" d="100"/>
          <a:sy n="74" d="100"/>
        </p:scale>
        <p:origin x="171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567"/>
          </a:xfrm>
          <a:prstGeom prst="rect">
            <a:avLst/>
          </a:prstGeom>
        </p:spPr>
        <p:txBody>
          <a:bodyPr vert="horz" lIns="92537" tIns="46269" rIns="92537" bIns="46269" rtlCol="0"/>
          <a:lstStyle>
            <a:lvl1pPr algn="l">
              <a:defRPr sz="1200"/>
            </a:lvl1pPr>
          </a:lstStyle>
          <a:p>
            <a:endParaRPr lang="en-US"/>
          </a:p>
        </p:txBody>
      </p:sp>
      <p:sp>
        <p:nvSpPr>
          <p:cNvPr id="3" name="Date Placeholder 2"/>
          <p:cNvSpPr>
            <a:spLocks noGrp="1"/>
          </p:cNvSpPr>
          <p:nvPr>
            <p:ph type="dt" idx="1"/>
          </p:nvPr>
        </p:nvSpPr>
        <p:spPr>
          <a:xfrm>
            <a:off x="3939466" y="0"/>
            <a:ext cx="3013763" cy="463567"/>
          </a:xfrm>
          <a:prstGeom prst="rect">
            <a:avLst/>
          </a:prstGeom>
        </p:spPr>
        <p:txBody>
          <a:bodyPr vert="horz" lIns="92537" tIns="46269" rIns="92537" bIns="46269" rtlCol="0"/>
          <a:lstStyle>
            <a:lvl1pPr algn="r">
              <a:defRPr sz="1200"/>
            </a:lvl1pPr>
          </a:lstStyle>
          <a:p>
            <a:fld id="{367FB0F6-433A-48E5-AE45-4C4D2D315BB2}" type="datetimeFigureOut">
              <a:rPr lang="en-US" smtClean="0"/>
              <a:t>1/19/2022</a:t>
            </a:fld>
            <a:endParaRPr lang="en-US"/>
          </a:p>
        </p:txBody>
      </p:sp>
      <p:sp>
        <p:nvSpPr>
          <p:cNvPr id="4" name="Slide Image Placeholder 3"/>
          <p:cNvSpPr>
            <a:spLocks noGrp="1" noRot="1" noChangeAspect="1"/>
          </p:cNvSpPr>
          <p:nvPr>
            <p:ph type="sldImg" idx="2"/>
          </p:nvPr>
        </p:nvSpPr>
        <p:spPr>
          <a:xfrm>
            <a:off x="704850" y="1154113"/>
            <a:ext cx="5545138" cy="3119437"/>
          </a:xfrm>
          <a:prstGeom prst="rect">
            <a:avLst/>
          </a:prstGeom>
          <a:noFill/>
          <a:ln w="12700">
            <a:solidFill>
              <a:prstClr val="black"/>
            </a:solidFill>
          </a:ln>
        </p:spPr>
        <p:txBody>
          <a:bodyPr vert="horz" lIns="92537" tIns="46269" rIns="92537" bIns="46269" rtlCol="0" anchor="ctr"/>
          <a:lstStyle/>
          <a:p>
            <a:endParaRPr lang="en-US"/>
          </a:p>
        </p:txBody>
      </p:sp>
      <p:sp>
        <p:nvSpPr>
          <p:cNvPr id="5" name="Notes Placeholder 4"/>
          <p:cNvSpPr>
            <a:spLocks noGrp="1"/>
          </p:cNvSpPr>
          <p:nvPr>
            <p:ph type="body" sz="quarter" idx="3"/>
          </p:nvPr>
        </p:nvSpPr>
        <p:spPr>
          <a:xfrm>
            <a:off x="695484" y="4446389"/>
            <a:ext cx="5563870" cy="3637955"/>
          </a:xfrm>
          <a:prstGeom prst="rect">
            <a:avLst/>
          </a:prstGeom>
        </p:spPr>
        <p:txBody>
          <a:bodyPr vert="horz" lIns="92537" tIns="46269" rIns="92537" bIns="462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5684"/>
            <a:ext cx="3013763" cy="463566"/>
          </a:xfrm>
          <a:prstGeom prst="rect">
            <a:avLst/>
          </a:prstGeom>
        </p:spPr>
        <p:txBody>
          <a:bodyPr vert="horz" lIns="92537" tIns="46269" rIns="92537" bIns="46269"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5684"/>
            <a:ext cx="3013763" cy="463566"/>
          </a:xfrm>
          <a:prstGeom prst="rect">
            <a:avLst/>
          </a:prstGeom>
        </p:spPr>
        <p:txBody>
          <a:bodyPr vert="horz" lIns="92537" tIns="46269" rIns="92537" bIns="46269" rtlCol="0" anchor="b"/>
          <a:lstStyle>
            <a:lvl1pPr algn="r">
              <a:defRPr sz="1200"/>
            </a:lvl1pPr>
          </a:lstStyle>
          <a:p>
            <a:fld id="{E49E7366-6C2C-4371-A58F-3171F7E109A8}" type="slidenum">
              <a:rPr lang="en-US" smtClean="0"/>
              <a:t>‹#›</a:t>
            </a:fld>
            <a:endParaRPr lang="en-US"/>
          </a:p>
        </p:txBody>
      </p:sp>
    </p:spTree>
    <p:extLst>
      <p:ext uri="{BB962C8B-B14F-4D97-AF65-F5344CB8AC3E}">
        <p14:creationId xmlns:p14="http://schemas.microsoft.com/office/powerpoint/2010/main" val="3835375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49E7366-6C2C-4371-A58F-3171F7E109A8}" type="slidenum">
              <a:rPr lang="en-US" smtClean="0"/>
              <a:t>1</a:t>
            </a:fld>
            <a:endParaRPr lang="en-US"/>
          </a:p>
        </p:txBody>
      </p:sp>
    </p:spTree>
    <p:extLst>
      <p:ext uri="{BB962C8B-B14F-4D97-AF65-F5344CB8AC3E}">
        <p14:creationId xmlns:p14="http://schemas.microsoft.com/office/powerpoint/2010/main" val="40176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E7366-6C2C-4371-A58F-3171F7E109A8}" type="slidenum">
              <a:rPr lang="en-US" smtClean="0"/>
              <a:t>10</a:t>
            </a:fld>
            <a:endParaRPr lang="en-US"/>
          </a:p>
        </p:txBody>
      </p:sp>
    </p:spTree>
    <p:extLst>
      <p:ext uri="{BB962C8B-B14F-4D97-AF65-F5344CB8AC3E}">
        <p14:creationId xmlns:p14="http://schemas.microsoft.com/office/powerpoint/2010/main" val="2128446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E7366-6C2C-4371-A58F-3171F7E109A8}" type="slidenum">
              <a:rPr lang="en-US" smtClean="0"/>
              <a:t>2</a:t>
            </a:fld>
            <a:endParaRPr lang="en-US"/>
          </a:p>
        </p:txBody>
      </p:sp>
    </p:spTree>
    <p:extLst>
      <p:ext uri="{BB962C8B-B14F-4D97-AF65-F5344CB8AC3E}">
        <p14:creationId xmlns:p14="http://schemas.microsoft.com/office/powerpoint/2010/main" val="2154519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r>
              <a:rPr lang="en-US" b="1" dirty="0"/>
              <a:t>Galatians 1:10  </a:t>
            </a:r>
            <a:r>
              <a:rPr lang="en-US" dirty="0"/>
              <a:t>For do I now persuade men, or God? Or do I seek to please men? For if I still pleased men, I would not be a bondservant of Christ.</a:t>
            </a:r>
          </a:p>
          <a:p>
            <a:r>
              <a:rPr lang="en-US" b="1" dirty="0"/>
              <a:t>Proverbs 29:5  </a:t>
            </a:r>
            <a:r>
              <a:rPr lang="en-US" dirty="0"/>
              <a:t>A man who flatters his neighbor Spreads a net for his feet.</a:t>
            </a:r>
          </a:p>
          <a:p>
            <a:r>
              <a:rPr lang="en-US" b="1" dirty="0"/>
              <a:t>Jude 16  </a:t>
            </a:r>
            <a:r>
              <a:rPr lang="en-US" dirty="0"/>
              <a:t>These are grumblers, complainers, walking according to their own lusts; and they mouth great swelling words, flattering people to gain advantage.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9E7366-6C2C-4371-A58F-3171F7E109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279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r>
              <a:rPr lang="en-US" b="1" dirty="0"/>
              <a:t>Acts 8:1  </a:t>
            </a:r>
            <a:r>
              <a:rPr lang="en-US" b="0" dirty="0"/>
              <a:t>Now Saul was consenting to his death. At that time a great persecution arose against the church which was at Jerusalem; and they were all scattered throughout the regions of Judea and Samaria, except the apostles.</a:t>
            </a:r>
          </a:p>
          <a:p>
            <a:r>
              <a:rPr lang="en-US" b="1" dirty="0"/>
              <a:t>Acts 7:52  </a:t>
            </a:r>
            <a:r>
              <a:rPr lang="en-US" b="0" dirty="0"/>
              <a:t>Which of the prophets did your fathers not persecute? And they killed those who foretold the coming of the Just One, of whom you now have become the betrayers and murderers,</a:t>
            </a:r>
          </a:p>
          <a:p>
            <a:r>
              <a:rPr lang="en-US" b="1" dirty="0"/>
              <a:t>Luke 19:43-44  </a:t>
            </a:r>
            <a:r>
              <a:rPr lang="en-US" b="0" dirty="0"/>
              <a:t>For days will come upon you when your enemies will build an embankment around you, surround you and close you in on every side,  44  and level you, and your children within you, to the ground; and they will not leave in you one stone upon another, because you did not know the time of your visitation.“</a:t>
            </a:r>
          </a:p>
          <a:p>
            <a:r>
              <a:rPr lang="en-US" b="1" dirty="0"/>
              <a:t>Matthew 23:31-32  </a:t>
            </a:r>
            <a:r>
              <a:rPr lang="en-US" b="0" dirty="0"/>
              <a:t>"Therefore you are witnesses against yourselves that you are sons of those who murdered the prophets.  32  Fill up, then, the measure of your fathers' guilt.</a:t>
            </a:r>
          </a:p>
          <a:p>
            <a:r>
              <a:rPr lang="en-US" b="1" dirty="0"/>
              <a:t>Matthew 23:37-38  </a:t>
            </a:r>
            <a:r>
              <a:rPr lang="en-US" b="0" dirty="0"/>
              <a:t>"O Jerusalem, Jerusalem, the one who kills the prophets and stones those who are sent to her! How often I wanted to gather your children together, as a hen gathers her chicks under her wings, but you were not willing!  38  See! Your house is left to you desolate;</a:t>
            </a:r>
          </a:p>
          <a:p>
            <a:r>
              <a:rPr lang="en-US" b="0" dirty="0"/>
              <a:t>In Matthew 24, Jesus then prophesies of the destruction of Jerusalem.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9E7366-6C2C-4371-A58F-3171F7E109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6943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r>
              <a:rPr lang="en-US" dirty="0"/>
              <a:t>Satan could hinder by sickness (2 Cor. 12:7) or calamity (Job) or in any number of more subtle ways, using his substantial sway in the world to put obstacles in the way of those advancing the kingdom.</a:t>
            </a:r>
          </a:p>
          <a:p>
            <a:r>
              <a:rPr lang="en-US" b="1" dirty="0"/>
              <a:t>Philippians 2:19-20  </a:t>
            </a:r>
            <a:r>
              <a:rPr lang="en-US" dirty="0"/>
              <a:t>But I trust in the Lord Jesus to send Timothy to you shortly, that I also may be encouraged when I know your state.  20  For I have no one like-minded, who will sincerely care for your state.</a:t>
            </a:r>
          </a:p>
          <a:p>
            <a:r>
              <a:rPr lang="en-US" dirty="0"/>
              <a:t>The word for </a:t>
            </a:r>
            <a:r>
              <a:rPr lang="en-US" b="1" dirty="0"/>
              <a:t>“shaken” </a:t>
            </a:r>
            <a:r>
              <a:rPr lang="en-US" dirty="0"/>
              <a:t>occurs only here in the NT; </a:t>
            </a:r>
            <a:r>
              <a:rPr lang="en-US" i="1" dirty="0"/>
              <a:t>It properly means to wag, to move to and </a:t>
            </a:r>
            <a:r>
              <a:rPr lang="en-US" i="1" dirty="0" err="1"/>
              <a:t>fro</a:t>
            </a:r>
            <a:r>
              <a:rPr lang="en-US" i="1" dirty="0"/>
              <a:t>, as of dogs which wag their tails in fondness (Barnes).</a:t>
            </a:r>
          </a:p>
          <a:p>
            <a:endParaRPr lang="en-US" i="0" dirty="0"/>
          </a:p>
          <a:p>
            <a:r>
              <a:rPr lang="en-US" i="0" dirty="0"/>
              <a:t>When believers become unfaithful, the labor to bring them to Christ is rendered fruitless.  </a:t>
            </a:r>
          </a:p>
          <a:p>
            <a:r>
              <a:rPr lang="en-US" b="1" i="0" dirty="0"/>
              <a:t>Galatians 4:11  </a:t>
            </a:r>
            <a:r>
              <a:rPr lang="en-US" i="0" dirty="0"/>
              <a:t>I am afraid for you, lest I have labored for you in vain.</a:t>
            </a:r>
          </a:p>
          <a:p>
            <a:r>
              <a:rPr lang="en-US" b="1" i="0" dirty="0"/>
              <a:t>Philippians 2:16  </a:t>
            </a:r>
            <a:r>
              <a:rPr lang="en-US" i="0" dirty="0"/>
              <a:t>holding fast the word of life, so that I may rejoice in the day of Christ that I have not run in vain or labored in vain.</a:t>
            </a:r>
          </a:p>
        </p:txBody>
      </p:sp>
      <p:sp>
        <p:nvSpPr>
          <p:cNvPr id="4" name="Slide Number Placeholder 3"/>
          <p:cNvSpPr>
            <a:spLocks noGrp="1"/>
          </p:cNvSpPr>
          <p:nvPr>
            <p:ph type="sldNum" sz="quarter" idx="5"/>
          </p:nvPr>
        </p:nvSpPr>
        <p:spPr/>
        <p:txBody>
          <a:bodyPr/>
          <a:lstStyle/>
          <a:p>
            <a:fld id="{E49E7366-6C2C-4371-A58F-3171F7E109A8}" type="slidenum">
              <a:rPr lang="en-US" smtClean="0"/>
              <a:t>5</a:t>
            </a:fld>
            <a:endParaRPr lang="en-US"/>
          </a:p>
        </p:txBody>
      </p:sp>
    </p:spTree>
    <p:extLst>
      <p:ext uri="{BB962C8B-B14F-4D97-AF65-F5344CB8AC3E}">
        <p14:creationId xmlns:p14="http://schemas.microsoft.com/office/powerpoint/2010/main" val="3653782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r>
              <a:rPr lang="en-US" b="1" i="0" dirty="0"/>
              <a:t>Romans 1:9  </a:t>
            </a:r>
            <a:r>
              <a:rPr lang="en-US" i="0" dirty="0"/>
              <a:t>For God is my witness, whom I serve with my spirit in the gospel of His Son, that without ceasing I make mention of you always in my prayers,</a:t>
            </a:r>
          </a:p>
          <a:p>
            <a:r>
              <a:rPr lang="en-US" b="1" i="0" dirty="0"/>
              <a:t>Colossians 1:3  </a:t>
            </a:r>
            <a:r>
              <a:rPr lang="en-US" i="0" dirty="0"/>
              <a:t>We give thanks to the God and Father of our Lord Jesus Christ, praying always for you,</a:t>
            </a:r>
          </a:p>
          <a:p>
            <a:r>
              <a:rPr lang="en-US" b="1" i="0" dirty="0"/>
              <a:t>2 Timothy 1:3  </a:t>
            </a:r>
            <a:r>
              <a:rPr lang="en-US" i="0" dirty="0"/>
              <a:t>I thank God, whom I serve with a pure conscience, as my forefathers did, as without ceasing I remember you in my prayers night and day,</a:t>
            </a:r>
          </a:p>
          <a:p>
            <a:r>
              <a:rPr lang="en-US" b="1" i="0" dirty="0"/>
              <a:t>Ephesians 6:18  </a:t>
            </a:r>
            <a:r>
              <a:rPr lang="en-US" i="0" dirty="0"/>
              <a:t>praying always with all prayer and supplication in the Spirit, being watchful to this end with all perseverance and supplication for all the saints—</a:t>
            </a:r>
          </a:p>
          <a:p>
            <a:r>
              <a:rPr lang="en-US" i="0" dirty="0"/>
              <a:t>His prayer for their blamelessness and holiness leads into the admonitions of the next chapter.</a:t>
            </a:r>
          </a:p>
        </p:txBody>
      </p:sp>
      <p:sp>
        <p:nvSpPr>
          <p:cNvPr id="4" name="Slide Number Placeholder 3"/>
          <p:cNvSpPr>
            <a:spLocks noGrp="1"/>
          </p:cNvSpPr>
          <p:nvPr>
            <p:ph type="sldNum" sz="quarter" idx="5"/>
          </p:nvPr>
        </p:nvSpPr>
        <p:spPr/>
        <p:txBody>
          <a:bodyPr/>
          <a:lstStyle/>
          <a:p>
            <a:fld id="{E49E7366-6C2C-4371-A58F-3171F7E109A8}" type="slidenum">
              <a:rPr lang="en-US" smtClean="0"/>
              <a:t>6</a:t>
            </a:fld>
            <a:endParaRPr lang="en-US"/>
          </a:p>
        </p:txBody>
      </p:sp>
    </p:spTree>
    <p:extLst>
      <p:ext uri="{BB962C8B-B14F-4D97-AF65-F5344CB8AC3E}">
        <p14:creationId xmlns:p14="http://schemas.microsoft.com/office/powerpoint/2010/main" val="3456279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r>
              <a:rPr lang="en-US" i="0" dirty="0"/>
              <a:t>Our lives are often depicted as a walk, suggesting that it is a journey, it has direction, it takes place in light or darkness, and it has a destination.</a:t>
            </a:r>
          </a:p>
          <a:p>
            <a:r>
              <a:rPr lang="en-US" b="1" i="0" dirty="0"/>
              <a:t>1 Corinthians 6:18-19  </a:t>
            </a:r>
            <a:r>
              <a:rPr lang="en-US" i="0" dirty="0"/>
              <a:t>Flee sexual immorality. Every sin that a man does is outside the body, but he who commits sexual immorality sins against his own body.  19  Or do you not know that your body is the temple of the Holy Spirit who is in you, whom you have from God, and you are not your own?</a:t>
            </a:r>
          </a:p>
          <a:p>
            <a:r>
              <a:rPr lang="en-US" b="1" i="0" dirty="0"/>
              <a:t>Exodus 20:17  </a:t>
            </a:r>
            <a:r>
              <a:rPr lang="en-US" i="0" dirty="0"/>
              <a:t>"You shall not covet your neighbor's house; you shall not covet your neighbor's wife, nor his male servant, nor his female servant, nor his ox, nor his donkey, nor anything that is your neighbor's."</a:t>
            </a:r>
          </a:p>
          <a:p>
            <a:r>
              <a:rPr lang="en-US" b="1" i="0" dirty="0"/>
              <a:t>1 Peter 4:2-4  </a:t>
            </a:r>
            <a:r>
              <a:rPr lang="en-US" i="0" dirty="0"/>
              <a:t>that he no longer should live the rest of his time in the flesh for the lusts of men, but for the will of God.  3  For we have spent enough of our past lifetime in doing the will of the Gentiles—when we walked in lewdness, lusts, drunkenness, revelries, drinking parties, and abominable idolatries.  4  In regard to these, they think it strange that you do not run with them in the same flood of dissipation, speaking evil of you.</a:t>
            </a:r>
          </a:p>
          <a:p>
            <a:endParaRPr lang="en-US" i="0" dirty="0"/>
          </a:p>
        </p:txBody>
      </p:sp>
      <p:sp>
        <p:nvSpPr>
          <p:cNvPr id="4" name="Slide Number Placeholder 3"/>
          <p:cNvSpPr>
            <a:spLocks noGrp="1"/>
          </p:cNvSpPr>
          <p:nvPr>
            <p:ph type="sldNum" sz="quarter" idx="5"/>
          </p:nvPr>
        </p:nvSpPr>
        <p:spPr/>
        <p:txBody>
          <a:bodyPr/>
          <a:lstStyle/>
          <a:p>
            <a:fld id="{E49E7366-6C2C-4371-A58F-3171F7E109A8}" type="slidenum">
              <a:rPr lang="en-US" smtClean="0"/>
              <a:t>7</a:t>
            </a:fld>
            <a:endParaRPr lang="en-US"/>
          </a:p>
        </p:txBody>
      </p:sp>
    </p:spTree>
    <p:extLst>
      <p:ext uri="{BB962C8B-B14F-4D97-AF65-F5344CB8AC3E}">
        <p14:creationId xmlns:p14="http://schemas.microsoft.com/office/powerpoint/2010/main" val="93108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r>
              <a:rPr lang="en-US" i="0" dirty="0"/>
              <a:t>Our love lesson from God is learned at the cross: </a:t>
            </a:r>
            <a:r>
              <a:rPr lang="en-US" b="1" i="0" dirty="0"/>
              <a:t>1 John 3:16  </a:t>
            </a:r>
            <a:r>
              <a:rPr lang="en-US" i="0" dirty="0"/>
              <a:t>By this we know love, because He laid down His life for us. And we also ought to lay down our lives for the brethren.</a:t>
            </a:r>
          </a:p>
          <a:p>
            <a:r>
              <a:rPr lang="en-US" b="1" i="0" dirty="0"/>
              <a:t>2 Thessalonians 3:11  </a:t>
            </a:r>
            <a:r>
              <a:rPr lang="en-US" i="0" dirty="0"/>
              <a:t>For we hear that there are some who walk among you in a disorderly manner, not working at all, but are busybodies.</a:t>
            </a:r>
          </a:p>
          <a:p>
            <a:r>
              <a:rPr lang="en-US" b="1" i="0" dirty="0"/>
              <a:t>1 Timothy 5:13  </a:t>
            </a:r>
            <a:r>
              <a:rPr lang="en-US" i="0" dirty="0"/>
              <a:t>And besides they learn to be idle, wandering about from house to house, and not only idle but also gossips and busybodies, saying things which they ought not.</a:t>
            </a:r>
          </a:p>
          <a:p>
            <a:r>
              <a:rPr lang="en-US" b="1" i="0" dirty="0"/>
              <a:t>1 Peter 4:15  </a:t>
            </a:r>
            <a:r>
              <a:rPr lang="en-US" i="0" dirty="0"/>
              <a:t>But let none of you suffer as a murderer, a thief, an evildoer, or as a busybody in other people's matters.</a:t>
            </a:r>
          </a:p>
          <a:p>
            <a:r>
              <a:rPr lang="en-US" i="0" dirty="0"/>
              <a:t>No man should be dependent on others as the result of idle habits; of extravagance and improvidence; of the neglect of his own business, and of intermeddling with that of others</a:t>
            </a:r>
          </a:p>
          <a:p>
            <a:r>
              <a:rPr lang="en-US" b="1" i="0" dirty="0"/>
              <a:t>Ephesians 4:28  </a:t>
            </a:r>
            <a:r>
              <a:rPr lang="en-US" i="0" dirty="0"/>
              <a:t>Let him who stole steal no longer, but rather let him labor, working with his hands what is good, that he may have something to give him who has need.</a:t>
            </a:r>
          </a:p>
          <a:p>
            <a:endParaRPr lang="en-US" i="0" dirty="0"/>
          </a:p>
        </p:txBody>
      </p:sp>
      <p:sp>
        <p:nvSpPr>
          <p:cNvPr id="4" name="Slide Number Placeholder 3"/>
          <p:cNvSpPr>
            <a:spLocks noGrp="1"/>
          </p:cNvSpPr>
          <p:nvPr>
            <p:ph type="sldNum" sz="quarter" idx="5"/>
          </p:nvPr>
        </p:nvSpPr>
        <p:spPr/>
        <p:txBody>
          <a:bodyPr/>
          <a:lstStyle/>
          <a:p>
            <a:fld id="{E49E7366-6C2C-4371-A58F-3171F7E109A8}" type="slidenum">
              <a:rPr lang="en-US" smtClean="0"/>
              <a:t>8</a:t>
            </a:fld>
            <a:endParaRPr lang="en-US"/>
          </a:p>
        </p:txBody>
      </p:sp>
    </p:spTree>
    <p:extLst>
      <p:ext uri="{BB962C8B-B14F-4D97-AF65-F5344CB8AC3E}">
        <p14:creationId xmlns:p14="http://schemas.microsoft.com/office/powerpoint/2010/main" val="2472687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9E7366-6C2C-4371-A58F-3171F7E109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52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C9C55-2726-49F0-9190-2BB9C0258A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C295C7-C99A-46DC-A930-1EEDC2C99A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D4A5808-1CF4-4C33-A9E0-06F1CC042A99}"/>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5" name="Footer Placeholder 4">
            <a:extLst>
              <a:ext uri="{FF2B5EF4-FFF2-40B4-BE49-F238E27FC236}">
                <a16:creationId xmlns:a16="http://schemas.microsoft.com/office/drawing/2014/main" id="{E60B50FF-FD82-4326-83B0-844DF2E9EE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441BC8-1094-48D0-A903-6AF20542CF51}"/>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4018981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2B9C6-6A02-429E-B58B-6D964AD24A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7623EE-F956-4D0F-8867-105C656151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E054B8-2A4D-4375-8D3A-BD46BA2783F3}"/>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5" name="Footer Placeholder 4">
            <a:extLst>
              <a:ext uri="{FF2B5EF4-FFF2-40B4-BE49-F238E27FC236}">
                <a16:creationId xmlns:a16="http://schemas.microsoft.com/office/drawing/2014/main" id="{DDE17280-C2F4-4947-A8F3-4E9B7989F5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D441FD-C37E-4236-86F5-15DCD81A61AD}"/>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3603858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C064EF-C2D8-49F0-98CE-5F6294838920}"/>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922134-BA8F-4667-BBCD-9A4BC2C26AA4}"/>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A35C30-6135-41D7-9C5E-79F09D52B454}"/>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5" name="Footer Placeholder 4">
            <a:extLst>
              <a:ext uri="{FF2B5EF4-FFF2-40B4-BE49-F238E27FC236}">
                <a16:creationId xmlns:a16="http://schemas.microsoft.com/office/drawing/2014/main" id="{E11C4570-16EA-484C-A146-A7616EAD6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C1BE1-CF7E-431F-8B05-C2200764A0C6}"/>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538634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76293-4BD8-4066-AA92-F3825A70D9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37A83A-5CCF-4979-8DBD-5DE4C3CD78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E16B57-3232-4D2D-91A9-DB7186601E70}"/>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5" name="Footer Placeholder 4">
            <a:extLst>
              <a:ext uri="{FF2B5EF4-FFF2-40B4-BE49-F238E27FC236}">
                <a16:creationId xmlns:a16="http://schemas.microsoft.com/office/drawing/2014/main" id="{B23C84E4-5B1A-4CF2-A7D7-56D1B302EB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1C5F8-A3AF-4D87-874C-27857F54A09D}"/>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2929651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16BE0-EC6C-431A-9E16-E6E7DD6193F3}"/>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B7CA22-6F72-482D-9347-6AD08AFC67AA}"/>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741D21-6AF3-47DE-9EE5-0BC39F05D241}"/>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5" name="Footer Placeholder 4">
            <a:extLst>
              <a:ext uri="{FF2B5EF4-FFF2-40B4-BE49-F238E27FC236}">
                <a16:creationId xmlns:a16="http://schemas.microsoft.com/office/drawing/2014/main" id="{5D48BE4B-0D92-47DF-BEF8-F762BB733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ECC83-4928-4174-9F2A-7E69D00BE65F}"/>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046466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3A69E-942A-49FB-9D32-E160FA2EE7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53E2F6-50F4-4530-AFDF-683E9E284C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62BBA7-D54B-4ECA-840E-8511E7245A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09D035-8B60-4795-AF55-2C0463BE45CB}"/>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6" name="Footer Placeholder 5">
            <a:extLst>
              <a:ext uri="{FF2B5EF4-FFF2-40B4-BE49-F238E27FC236}">
                <a16:creationId xmlns:a16="http://schemas.microsoft.com/office/drawing/2014/main" id="{A18F57FE-FD39-4877-A24A-14C39A9AD5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7B01A4-464E-4A46-BD4B-40A6A4685F61}"/>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962402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03F87-30D1-4F66-88EF-8A7152DFE7C2}"/>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6A2C7A-8F85-44DB-A07A-A19A03276C05}"/>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F2A6D6-C7E8-4ACB-988D-9159B698129E}"/>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A1343D-BF19-4986-BE6B-E1DB477630CE}"/>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B6D917-2544-4E2A-BA02-4BCEBE0A1509}"/>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7ED56C-2C34-46EE-8101-DF0EBAAEABE0}"/>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8" name="Footer Placeholder 7">
            <a:extLst>
              <a:ext uri="{FF2B5EF4-FFF2-40B4-BE49-F238E27FC236}">
                <a16:creationId xmlns:a16="http://schemas.microsoft.com/office/drawing/2014/main" id="{F8285862-49A5-403B-AA30-B05505C999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F1AE2E-4CFF-427A-AB81-24D1485C5BC0}"/>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4277276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C0ED8-6264-4A24-8C61-5B6B6196C0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9D2D4E-3C5A-43CD-811E-D59DF245E832}"/>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4" name="Footer Placeholder 3">
            <a:extLst>
              <a:ext uri="{FF2B5EF4-FFF2-40B4-BE49-F238E27FC236}">
                <a16:creationId xmlns:a16="http://schemas.microsoft.com/office/drawing/2014/main" id="{005CD935-94FF-49ED-A9B6-4EC17A6B64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3FE076-99E7-4341-962A-15A80069630E}"/>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231307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7C72D8-A036-4C83-B631-97EEF06BECBD}"/>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3" name="Footer Placeholder 2">
            <a:extLst>
              <a:ext uri="{FF2B5EF4-FFF2-40B4-BE49-F238E27FC236}">
                <a16:creationId xmlns:a16="http://schemas.microsoft.com/office/drawing/2014/main" id="{E2D0929A-9491-4AD1-9605-618935BF2B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736C25-6FA9-4964-A1D0-FE31E6D0593B}"/>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3411221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9CDBC-6FAA-466F-9183-3089C1CBCA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C1E16D-2BEA-4EB9-8136-DFAF6147C384}"/>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2808F5-22EA-442A-8F2A-33F879E1C9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02A3F-055C-4B6C-B7E3-0A2C686AF848}"/>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6" name="Footer Placeholder 5">
            <a:extLst>
              <a:ext uri="{FF2B5EF4-FFF2-40B4-BE49-F238E27FC236}">
                <a16:creationId xmlns:a16="http://schemas.microsoft.com/office/drawing/2014/main" id="{BC513A70-62C6-45EF-93F8-C73BE23CA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ADD4E-FC34-4817-9514-5D78F648C64B}"/>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3957539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76E5A-318C-4194-974B-B3E587CBC7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7776E9-3860-408F-9E5C-72D021D870B3}"/>
              </a:ext>
            </a:extLst>
          </p:cNvPr>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A4D981-AA07-4E41-89E2-1244295C3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065C88-C13F-4B8B-A23E-A80E7393629A}"/>
              </a:ext>
            </a:extLst>
          </p:cNvPr>
          <p:cNvSpPr>
            <a:spLocks noGrp="1"/>
          </p:cNvSpPr>
          <p:nvPr>
            <p:ph type="dt" sz="half" idx="10"/>
          </p:nvPr>
        </p:nvSpPr>
        <p:spPr/>
        <p:txBody>
          <a:bodyPr/>
          <a:lstStyle/>
          <a:p>
            <a:fld id="{29F5B714-DC44-4532-8319-8C898E6EFB96}" type="datetimeFigureOut">
              <a:rPr lang="en-US" smtClean="0"/>
              <a:t>1/19/2022</a:t>
            </a:fld>
            <a:endParaRPr lang="en-US"/>
          </a:p>
        </p:txBody>
      </p:sp>
      <p:sp>
        <p:nvSpPr>
          <p:cNvPr id="6" name="Footer Placeholder 5">
            <a:extLst>
              <a:ext uri="{FF2B5EF4-FFF2-40B4-BE49-F238E27FC236}">
                <a16:creationId xmlns:a16="http://schemas.microsoft.com/office/drawing/2014/main" id="{2B4F8A2E-225C-45E5-BD16-844FD014B5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0A62E3-49C4-4F6B-96E5-BA41054C0503}"/>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342248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5121C7-1F5C-41BC-AF26-57E650CFFD93}"/>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872A7A-C186-41F0-B215-1B185297E7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CB2D5-69EA-466C-B4B6-8CA03D6000C3}"/>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F5B714-DC44-4532-8319-8C898E6EFB96}" type="datetimeFigureOut">
              <a:rPr lang="en-US" smtClean="0"/>
              <a:t>1/19/2022</a:t>
            </a:fld>
            <a:endParaRPr lang="en-US"/>
          </a:p>
        </p:txBody>
      </p:sp>
      <p:sp>
        <p:nvSpPr>
          <p:cNvPr id="5" name="Footer Placeholder 4">
            <a:extLst>
              <a:ext uri="{FF2B5EF4-FFF2-40B4-BE49-F238E27FC236}">
                <a16:creationId xmlns:a16="http://schemas.microsoft.com/office/drawing/2014/main" id="{3878E038-4E50-4899-AC81-40FF5A24A7B4}"/>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3257FC-920D-41DD-891C-BE37CD0C38DB}"/>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A1DAB-7308-4566-A88A-4DFE2AC484A1}" type="slidenum">
              <a:rPr lang="en-US" smtClean="0"/>
              <a:t>‹#›</a:t>
            </a:fld>
            <a:endParaRPr lang="en-US"/>
          </a:p>
        </p:txBody>
      </p:sp>
    </p:spTree>
    <p:extLst>
      <p:ext uri="{BB962C8B-B14F-4D97-AF65-F5344CB8AC3E}">
        <p14:creationId xmlns:p14="http://schemas.microsoft.com/office/powerpoint/2010/main" val="3993465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A2FCD-B1D0-4E0C-B97E-F6BC9DD4815E}"/>
              </a:ext>
            </a:extLst>
          </p:cNvPr>
          <p:cNvSpPr>
            <a:spLocks noGrp="1"/>
          </p:cNvSpPr>
          <p:nvPr>
            <p:ph type="ctrTitle"/>
          </p:nvPr>
        </p:nvSpPr>
        <p:spPr/>
        <p:txBody>
          <a:bodyPr>
            <a:normAutofit/>
          </a:bodyPr>
          <a:lstStyle/>
          <a:p>
            <a:r>
              <a:rPr lang="en-US" sz="6600" dirty="0">
                <a:solidFill>
                  <a:schemeClr val="bg1"/>
                </a:solidFill>
                <a:effectLst>
                  <a:glow rad="228600">
                    <a:schemeClr val="accent1">
                      <a:lumMod val="50000"/>
                      <a:alpha val="40000"/>
                    </a:schemeClr>
                  </a:glow>
                </a:effectLst>
              </a:rPr>
              <a:t>Studies in the Epistles</a:t>
            </a:r>
          </a:p>
        </p:txBody>
      </p:sp>
      <p:sp>
        <p:nvSpPr>
          <p:cNvPr id="3" name="Subtitle 2">
            <a:extLst>
              <a:ext uri="{FF2B5EF4-FFF2-40B4-BE49-F238E27FC236}">
                <a16:creationId xmlns:a16="http://schemas.microsoft.com/office/drawing/2014/main" id="{BE62BDA6-7398-4DF3-A604-CA312CCD5470}"/>
              </a:ext>
            </a:extLst>
          </p:cNvPr>
          <p:cNvSpPr>
            <a:spLocks noGrp="1"/>
          </p:cNvSpPr>
          <p:nvPr>
            <p:ph type="subTitle" idx="1"/>
          </p:nvPr>
        </p:nvSpPr>
        <p:spPr/>
        <p:txBody>
          <a:bodyPr>
            <a:normAutofit/>
          </a:bodyPr>
          <a:lstStyle/>
          <a:p>
            <a:r>
              <a:rPr lang="en-US" sz="4000" cap="small" dirty="0">
                <a:solidFill>
                  <a:schemeClr val="bg1"/>
                </a:solidFill>
                <a:effectLst>
                  <a:glow rad="228600">
                    <a:schemeClr val="accent1">
                      <a:lumMod val="50000"/>
                      <a:alpha val="40000"/>
                    </a:schemeClr>
                  </a:glow>
                </a:effectLst>
              </a:rPr>
              <a:t>1 Thessalonians 2-3</a:t>
            </a:r>
            <a:endParaRPr lang="en-US" sz="3200" dirty="0">
              <a:solidFill>
                <a:schemeClr val="bg1"/>
              </a:solidFill>
              <a:effectLst>
                <a:glow rad="228600">
                  <a:schemeClr val="accent1">
                    <a:lumMod val="50000"/>
                    <a:alpha val="40000"/>
                  </a:schemeClr>
                </a:glow>
              </a:effectLst>
            </a:endParaRPr>
          </a:p>
        </p:txBody>
      </p:sp>
      <p:pic>
        <p:nvPicPr>
          <p:cNvPr id="4" name="Picture 3">
            <a:extLst>
              <a:ext uri="{FF2B5EF4-FFF2-40B4-BE49-F238E27FC236}">
                <a16:creationId xmlns:a16="http://schemas.microsoft.com/office/drawing/2014/main" id="{0AD18997-D70C-4347-A358-C2ACF8D3240D}"/>
              </a:ext>
            </a:extLst>
          </p:cNvPr>
          <p:cNvPicPr>
            <a:picLocks noChangeAspect="1"/>
          </p:cNvPicPr>
          <p:nvPr/>
        </p:nvPicPr>
        <p:blipFill>
          <a:blip r:embed="rId3"/>
          <a:stretch>
            <a:fillRect/>
          </a:stretch>
        </p:blipFill>
        <p:spPr>
          <a:xfrm>
            <a:off x="9308894" y="5344407"/>
            <a:ext cx="2564951" cy="1359145"/>
          </a:xfrm>
          <a:prstGeom prst="rect">
            <a:avLst/>
          </a:prstGeom>
        </p:spPr>
      </p:pic>
    </p:spTree>
    <p:extLst>
      <p:ext uri="{BB962C8B-B14F-4D97-AF65-F5344CB8AC3E}">
        <p14:creationId xmlns:p14="http://schemas.microsoft.com/office/powerpoint/2010/main" val="3733809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BC5F6-819B-451E-9C4B-ACA90164CECE}"/>
              </a:ext>
            </a:extLst>
          </p:cNvPr>
          <p:cNvSpPr>
            <a:spLocks noGrp="1"/>
          </p:cNvSpPr>
          <p:nvPr>
            <p:ph type="title"/>
          </p:nvPr>
        </p:nvSpPr>
        <p:spPr>
          <a:xfrm>
            <a:off x="710877" y="196771"/>
            <a:ext cx="10515600" cy="856526"/>
          </a:xfrm>
        </p:spPr>
        <p:txBody>
          <a:bodyPr>
            <a:normAutofit/>
          </a:bodyPr>
          <a:lstStyle/>
          <a:p>
            <a:r>
              <a:rPr lang="en-US" dirty="0">
                <a:solidFill>
                  <a:schemeClr val="bg1"/>
                </a:solidFill>
              </a:rPr>
              <a:t>Key concepts: 1 Thessalonians 1-3</a:t>
            </a:r>
          </a:p>
        </p:txBody>
      </p:sp>
      <p:sp>
        <p:nvSpPr>
          <p:cNvPr id="3" name="Content Placeholder 2">
            <a:extLst>
              <a:ext uri="{FF2B5EF4-FFF2-40B4-BE49-F238E27FC236}">
                <a16:creationId xmlns:a16="http://schemas.microsoft.com/office/drawing/2014/main" id="{84739013-B2EC-4009-9549-EC88E927629C}"/>
              </a:ext>
            </a:extLst>
          </p:cNvPr>
          <p:cNvSpPr>
            <a:spLocks noGrp="1"/>
          </p:cNvSpPr>
          <p:nvPr>
            <p:ph idx="1"/>
          </p:nvPr>
        </p:nvSpPr>
        <p:spPr>
          <a:xfrm>
            <a:off x="710878" y="1053297"/>
            <a:ext cx="11206303" cy="5804705"/>
          </a:xfrm>
        </p:spPr>
        <p:txBody>
          <a:bodyPr>
            <a:normAutofit/>
          </a:bodyPr>
          <a:lstStyle/>
          <a:p>
            <a:r>
              <a:rPr lang="en-US" sz="3000" dirty="0">
                <a:solidFill>
                  <a:schemeClr val="bg1"/>
                </a:solidFill>
              </a:rPr>
              <a:t>We must not allow hindrances and afflictions from Satan to shake our faith or our determination to serve God.</a:t>
            </a:r>
          </a:p>
          <a:p>
            <a:r>
              <a:rPr lang="en-US" sz="3000" dirty="0">
                <a:solidFill>
                  <a:schemeClr val="bg1"/>
                </a:solidFill>
              </a:rPr>
              <a:t>There is great </a:t>
            </a:r>
            <a:r>
              <a:rPr lang="en-US" sz="3000" dirty="0">
                <a:solidFill>
                  <a:schemeClr val="bg1"/>
                </a:solidFill>
                <a:effectLst>
                  <a:glow rad="228600">
                    <a:schemeClr val="accent2">
                      <a:satMod val="175000"/>
                      <a:alpha val="40000"/>
                    </a:schemeClr>
                  </a:glow>
                </a:effectLst>
              </a:rPr>
              <a:t>power in praying </a:t>
            </a:r>
            <a:r>
              <a:rPr lang="en-US" sz="3000" dirty="0">
                <a:solidFill>
                  <a:schemeClr val="bg1"/>
                </a:solidFill>
              </a:rPr>
              <a:t>for the faith and spiritual wellbeing of others.</a:t>
            </a:r>
          </a:p>
          <a:p>
            <a:r>
              <a:rPr lang="en-US" sz="3000" dirty="0">
                <a:solidFill>
                  <a:schemeClr val="bg1"/>
                </a:solidFill>
              </a:rPr>
              <a:t>The Lord requires His people to </a:t>
            </a:r>
            <a:r>
              <a:rPr lang="en-US" sz="3000" dirty="0">
                <a:solidFill>
                  <a:schemeClr val="bg1"/>
                </a:solidFill>
                <a:effectLst>
                  <a:glow rad="228600">
                    <a:schemeClr val="accent2">
                      <a:satMod val="175000"/>
                      <a:alpha val="40000"/>
                    </a:schemeClr>
                  </a:glow>
                </a:effectLst>
              </a:rPr>
              <a:t>live sanctified lives </a:t>
            </a:r>
            <a:r>
              <a:rPr lang="en-US" sz="3000" dirty="0">
                <a:solidFill>
                  <a:schemeClr val="bg1"/>
                </a:solidFill>
              </a:rPr>
              <a:t>which stand in stark contrast to the world.</a:t>
            </a:r>
          </a:p>
          <a:p>
            <a:r>
              <a:rPr lang="en-US" sz="3000" dirty="0">
                <a:solidFill>
                  <a:schemeClr val="bg1"/>
                </a:solidFill>
              </a:rPr>
              <a:t>Our </a:t>
            </a:r>
            <a:r>
              <a:rPr lang="en-US" sz="3000" dirty="0">
                <a:solidFill>
                  <a:schemeClr val="bg1"/>
                </a:solidFill>
                <a:effectLst>
                  <a:glow rad="228600">
                    <a:schemeClr val="accent2">
                      <a:satMod val="175000"/>
                      <a:alpha val="40000"/>
                    </a:schemeClr>
                  </a:glow>
                </a:effectLst>
              </a:rPr>
              <a:t>bodies are holy</a:t>
            </a:r>
            <a:r>
              <a:rPr lang="en-US" sz="3000" dirty="0">
                <a:solidFill>
                  <a:schemeClr val="bg1"/>
                </a:solidFill>
              </a:rPr>
              <a:t>, and we must keep them that way.</a:t>
            </a:r>
          </a:p>
          <a:p>
            <a:r>
              <a:rPr lang="en-US" sz="3000" dirty="0">
                <a:solidFill>
                  <a:schemeClr val="bg1"/>
                </a:solidFill>
              </a:rPr>
              <a:t>We should always be </a:t>
            </a:r>
            <a:r>
              <a:rPr lang="en-US" sz="3000" dirty="0">
                <a:solidFill>
                  <a:schemeClr val="bg1"/>
                </a:solidFill>
                <a:effectLst>
                  <a:glow rad="228600">
                    <a:schemeClr val="accent2">
                      <a:satMod val="175000"/>
                      <a:alpha val="40000"/>
                    </a:schemeClr>
                  </a:glow>
                </a:effectLst>
              </a:rPr>
              <a:t>increasing in our love </a:t>
            </a:r>
            <a:r>
              <a:rPr lang="en-US" sz="3000" dirty="0">
                <a:solidFill>
                  <a:schemeClr val="bg1"/>
                </a:solidFill>
              </a:rPr>
              <a:t>for one another.</a:t>
            </a:r>
          </a:p>
          <a:p>
            <a:r>
              <a:rPr lang="en-US" sz="3000" dirty="0">
                <a:solidFill>
                  <a:schemeClr val="bg1"/>
                </a:solidFill>
              </a:rPr>
              <a:t>Christians live lives of </a:t>
            </a:r>
            <a:r>
              <a:rPr lang="en-US" sz="3000" dirty="0">
                <a:solidFill>
                  <a:schemeClr val="bg1"/>
                </a:solidFill>
                <a:effectLst>
                  <a:glow rad="228600">
                    <a:schemeClr val="accent2">
                      <a:satMod val="175000"/>
                      <a:alpha val="40000"/>
                    </a:schemeClr>
                  </a:glow>
                </a:effectLst>
              </a:rPr>
              <a:t>quietness, minding their own business </a:t>
            </a:r>
            <a:r>
              <a:rPr lang="en-US" sz="3000" dirty="0">
                <a:solidFill>
                  <a:schemeClr val="bg1"/>
                </a:solidFill>
              </a:rPr>
              <a:t>and </a:t>
            </a:r>
            <a:r>
              <a:rPr lang="en-US" sz="3000" dirty="0">
                <a:solidFill>
                  <a:schemeClr val="bg1"/>
                </a:solidFill>
                <a:effectLst>
                  <a:glow rad="228600">
                    <a:schemeClr val="accent2">
                      <a:satMod val="175000"/>
                      <a:alpha val="40000"/>
                    </a:schemeClr>
                  </a:glow>
                </a:effectLst>
              </a:rPr>
              <a:t>working</a:t>
            </a:r>
            <a:r>
              <a:rPr lang="en-US" sz="3000" dirty="0">
                <a:solidFill>
                  <a:schemeClr val="bg1"/>
                </a:solidFill>
              </a:rPr>
              <a:t> to support themselves.</a:t>
            </a:r>
          </a:p>
          <a:p>
            <a:pPr marL="0" indent="0">
              <a:buNone/>
            </a:pPr>
            <a:endParaRPr lang="en-US" sz="3000" dirty="0">
              <a:solidFill>
                <a:schemeClr val="bg1"/>
              </a:solidFill>
            </a:endParaRPr>
          </a:p>
          <a:p>
            <a:endParaRPr lang="en-US" sz="3000" dirty="0">
              <a:solidFill>
                <a:schemeClr val="bg1"/>
              </a:solidFill>
            </a:endParaRPr>
          </a:p>
          <a:p>
            <a:endParaRPr lang="en-US" sz="3200" dirty="0">
              <a:solidFill>
                <a:schemeClr val="bg1"/>
              </a:solidFill>
            </a:endParaRPr>
          </a:p>
          <a:p>
            <a:endParaRPr lang="en-US" dirty="0"/>
          </a:p>
        </p:txBody>
      </p:sp>
    </p:spTree>
    <p:extLst>
      <p:ext uri="{BB962C8B-B14F-4D97-AF65-F5344CB8AC3E}">
        <p14:creationId xmlns:p14="http://schemas.microsoft.com/office/powerpoint/2010/main" val="243600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27B3F-FA35-4A57-A560-5E92A91B1FDD}"/>
              </a:ext>
            </a:extLst>
          </p:cNvPr>
          <p:cNvSpPr>
            <a:spLocks noGrp="1"/>
          </p:cNvSpPr>
          <p:nvPr>
            <p:ph type="title"/>
          </p:nvPr>
        </p:nvSpPr>
        <p:spPr>
          <a:xfrm>
            <a:off x="2152650" y="275767"/>
            <a:ext cx="7886700" cy="664777"/>
          </a:xfrm>
        </p:spPr>
        <p:txBody>
          <a:bodyPr>
            <a:normAutofit fontScale="90000"/>
          </a:bodyPr>
          <a:lstStyle/>
          <a:p>
            <a:pPr algn="ctr">
              <a:lnSpc>
                <a:spcPct val="107000"/>
              </a:lnSpc>
              <a:spcBef>
                <a:spcPts val="0"/>
              </a:spcBef>
            </a:pPr>
            <a:r>
              <a:rPr lang="en-US" dirty="0">
                <a:solidFill>
                  <a:schemeClr val="bg1"/>
                </a:solidFill>
                <a:ea typeface="Times New Roman" panose="02020603050405020304" pitchFamily="18" charset="0"/>
                <a:cs typeface="Calibri" panose="020F0502020204030204" pitchFamily="34" charset="0"/>
              </a:rPr>
              <a:t>Outline of First Thessalonians </a:t>
            </a:r>
            <a:endParaRPr lang="en-US" dirty="0">
              <a:solidFill>
                <a:schemeClr val="bg1"/>
              </a:solidFill>
            </a:endParaRPr>
          </a:p>
        </p:txBody>
      </p:sp>
      <p:sp>
        <p:nvSpPr>
          <p:cNvPr id="3" name="Content Placeholder 2">
            <a:extLst>
              <a:ext uri="{FF2B5EF4-FFF2-40B4-BE49-F238E27FC236}">
                <a16:creationId xmlns:a16="http://schemas.microsoft.com/office/drawing/2014/main" id="{920319A6-0AA8-49C9-825D-D52026CA05E3}"/>
              </a:ext>
            </a:extLst>
          </p:cNvPr>
          <p:cNvSpPr>
            <a:spLocks noGrp="1"/>
          </p:cNvSpPr>
          <p:nvPr>
            <p:ph idx="1"/>
          </p:nvPr>
        </p:nvSpPr>
        <p:spPr>
          <a:xfrm>
            <a:off x="404734" y="999928"/>
            <a:ext cx="11632368" cy="5970503"/>
          </a:xfrm>
        </p:spPr>
        <p:txBody>
          <a:bodyPr>
            <a:normAutofit/>
          </a:bodyPr>
          <a:lstStyle/>
          <a:p>
            <a:pPr marL="0" indent="0">
              <a:lnSpc>
                <a:spcPct val="85000"/>
              </a:lnSpc>
              <a:spcBef>
                <a:spcPts val="300"/>
              </a:spcBef>
              <a:buNone/>
            </a:pPr>
            <a:r>
              <a:rPr lang="en-US" sz="3000" b="1" dirty="0">
                <a:solidFill>
                  <a:schemeClr val="bg1"/>
                </a:solidFill>
              </a:rPr>
              <a:t>Salutation (1:1)</a:t>
            </a:r>
          </a:p>
          <a:p>
            <a:pPr marL="0" indent="0">
              <a:lnSpc>
                <a:spcPct val="85000"/>
              </a:lnSpc>
              <a:spcBef>
                <a:spcPts val="300"/>
              </a:spcBef>
              <a:buNone/>
            </a:pPr>
            <a:r>
              <a:rPr lang="en-US" sz="3000" b="1" dirty="0">
                <a:solidFill>
                  <a:schemeClr val="bg1"/>
                </a:solidFill>
              </a:rPr>
              <a:t>I.  The State of the Church (1:2-10)</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Thanksgiving for the character of the church (1:2-3).</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The election of the church (1:4-6).</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The reputation of the church (1:7-10).</a:t>
            </a:r>
          </a:p>
          <a:p>
            <a:pPr marL="0" indent="0">
              <a:lnSpc>
                <a:spcPct val="85000"/>
              </a:lnSpc>
              <a:spcBef>
                <a:spcPts val="300"/>
              </a:spcBef>
              <a:buNone/>
            </a:pPr>
            <a:r>
              <a:rPr lang="en-US" sz="3000" b="1" dirty="0">
                <a:solidFill>
                  <a:schemeClr val="bg1"/>
                </a:solidFill>
              </a:rPr>
              <a:t>II.  Paul’s Apostolic Relations with the Church (2:1—3:13)</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Paul’s conduct toward the church (2:1-12).</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Paul’s reception by the Thessalonians (2:13-16).</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Paul’s concern for the church (2:17—3:10).</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Paul’s prayer for the church (3:11-13).</a:t>
            </a:r>
          </a:p>
          <a:p>
            <a:pPr marL="0" indent="0">
              <a:lnSpc>
                <a:spcPct val="85000"/>
              </a:lnSpc>
              <a:spcBef>
                <a:spcPts val="300"/>
              </a:spcBef>
              <a:buNone/>
            </a:pPr>
            <a:r>
              <a:rPr lang="en-US" sz="3000" b="1" dirty="0">
                <a:solidFill>
                  <a:schemeClr val="bg1"/>
                </a:solidFill>
              </a:rPr>
              <a:t>III. The Problems of the Church (4:1—5:11)</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Problems with sexual immorality and social conduct (4:1-12).</a:t>
            </a:r>
          </a:p>
          <a:p>
            <a:pPr marL="793750" indent="-388938">
              <a:lnSpc>
                <a:spcPct val="85000"/>
              </a:lnSpc>
              <a:spcBef>
                <a:spcPts val="300"/>
              </a:spcBef>
              <a:buFont typeface="+mj-lt"/>
              <a:buAutoNum type="alphaUcPeriod"/>
            </a:pPr>
            <a:r>
              <a:rPr lang="en-US" sz="2700" i="1" dirty="0">
                <a:solidFill>
                  <a:schemeClr val="accent4">
                    <a:lumMod val="60000"/>
                    <a:lumOff val="40000"/>
                  </a:schemeClr>
                </a:solidFill>
              </a:rPr>
              <a:t>Understanding the state of the dead and the second coming (4:13-5:11).</a:t>
            </a:r>
          </a:p>
          <a:p>
            <a:pPr marL="0" indent="0">
              <a:lnSpc>
                <a:spcPct val="85000"/>
              </a:lnSpc>
              <a:spcBef>
                <a:spcPts val="300"/>
              </a:spcBef>
              <a:buNone/>
            </a:pPr>
            <a:r>
              <a:rPr lang="en-US" b="1" dirty="0">
                <a:solidFill>
                  <a:schemeClr val="bg1"/>
                </a:solidFill>
              </a:rPr>
              <a:t>IV. Concluding Exhortations (5:12-28)</a:t>
            </a:r>
          </a:p>
          <a:p>
            <a:pPr marL="404813" indent="-344488">
              <a:lnSpc>
                <a:spcPct val="85000"/>
              </a:lnSpc>
              <a:buNone/>
            </a:pPr>
            <a:endParaRPr lang="en-US" dirty="0"/>
          </a:p>
          <a:p>
            <a:pPr marL="0" indent="0">
              <a:buNone/>
            </a:pPr>
            <a:endParaRPr lang="en-US" dirty="0"/>
          </a:p>
        </p:txBody>
      </p:sp>
      <p:sp>
        <p:nvSpPr>
          <p:cNvPr id="4" name="TextBox 3">
            <a:extLst>
              <a:ext uri="{FF2B5EF4-FFF2-40B4-BE49-F238E27FC236}">
                <a16:creationId xmlns:a16="http://schemas.microsoft.com/office/drawing/2014/main" id="{A30A417A-54B7-4307-8A22-83B68D42FF0B}"/>
              </a:ext>
            </a:extLst>
          </p:cNvPr>
          <p:cNvSpPr txBox="1"/>
          <p:nvPr/>
        </p:nvSpPr>
        <p:spPr>
          <a:xfrm>
            <a:off x="6610664" y="6308207"/>
            <a:ext cx="5816183" cy="369332"/>
          </a:xfrm>
          <a:prstGeom prst="rect">
            <a:avLst/>
          </a:prstGeom>
          <a:noFill/>
        </p:spPr>
        <p:txBody>
          <a:bodyPr wrap="square" rtlCol="0">
            <a:spAutoFit/>
          </a:bodyPr>
          <a:lstStyle/>
          <a:p>
            <a:r>
              <a:rPr lang="en-US" dirty="0">
                <a:solidFill>
                  <a:schemeClr val="bg1"/>
                </a:solidFill>
              </a:rPr>
              <a:t>Adapted from Merrill C. </a:t>
            </a:r>
            <a:r>
              <a:rPr lang="en-US" dirty="0" err="1">
                <a:solidFill>
                  <a:schemeClr val="bg1"/>
                </a:solidFill>
              </a:rPr>
              <a:t>Tenney</a:t>
            </a:r>
            <a:r>
              <a:rPr lang="en-US" dirty="0">
                <a:solidFill>
                  <a:schemeClr val="bg1"/>
                </a:solidFill>
              </a:rPr>
              <a:t>, </a:t>
            </a:r>
            <a:r>
              <a:rPr lang="en-US" i="1" dirty="0">
                <a:solidFill>
                  <a:schemeClr val="bg1"/>
                </a:solidFill>
              </a:rPr>
              <a:t>New Testament Survey</a:t>
            </a:r>
          </a:p>
        </p:txBody>
      </p:sp>
    </p:spTree>
    <p:extLst>
      <p:ext uri="{BB962C8B-B14F-4D97-AF65-F5344CB8AC3E}">
        <p14:creationId xmlns:p14="http://schemas.microsoft.com/office/powerpoint/2010/main" val="3626404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down)">
                                      <p:cBhvr>
                                        <p:cTn id="24" dur="500"/>
                                        <p:tgtEl>
                                          <p:spTgt spid="3">
                                            <p:txEl>
                                              <p:pRg st="6" end="6"/>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wipe(down)">
                                      <p:cBhvr>
                                        <p:cTn id="30" dur="500"/>
                                        <p:tgtEl>
                                          <p:spTgt spid="3">
                                            <p:txEl>
                                              <p:pRg st="8" end="8"/>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wipe(down)">
                                      <p:cBhvr>
                                        <p:cTn id="33" dur="500"/>
                                        <p:tgtEl>
                                          <p:spTgt spid="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wipe(down)">
                                      <p:cBhvr>
                                        <p:cTn id="38" dur="500"/>
                                        <p:tgtEl>
                                          <p:spTgt spid="3">
                                            <p:txEl>
                                              <p:pRg st="10" end="1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wipe(down)">
                                      <p:cBhvr>
                                        <p:cTn id="43" dur="500"/>
                                        <p:tgtEl>
                                          <p:spTgt spid="3">
                                            <p:txEl>
                                              <p:pRg st="11" end="11"/>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3">
                                            <p:txEl>
                                              <p:pRg st="12" end="12"/>
                                            </p:txEl>
                                          </p:spTgt>
                                        </p:tgtEl>
                                        <p:attrNameLst>
                                          <p:attrName>style.visibility</p:attrName>
                                        </p:attrNameLst>
                                      </p:cBhvr>
                                      <p:to>
                                        <p:strVal val="visible"/>
                                      </p:to>
                                    </p:set>
                                    <p:animEffect transition="in" filter="wipe(down)">
                                      <p:cBhvr>
                                        <p:cTn id="46" dur="500"/>
                                        <p:tgtEl>
                                          <p:spTgt spid="3">
                                            <p:txEl>
                                              <p:pRg st="12" end="1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animEffect transition="in" filter="wipe(down)">
                                      <p:cBhvr>
                                        <p:cTn id="51" dur="500"/>
                                        <p:tgtEl>
                                          <p:spTgt spid="3">
                                            <p:txEl>
                                              <p:pRg st="13" end="13"/>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fade">
                                      <p:cBhvr>
                                        <p:cTn id="5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4" y="327911"/>
            <a:ext cx="11682333" cy="1145408"/>
          </a:xfrm>
        </p:spPr>
        <p:txBody>
          <a:bodyPr>
            <a:normAutofit fontScale="90000"/>
          </a:bodyPr>
          <a:lstStyle/>
          <a:p>
            <a:pPr algn="ctr"/>
            <a:r>
              <a:rPr lang="en-US" dirty="0">
                <a:solidFill>
                  <a:schemeClr val="bg1"/>
                </a:solidFill>
              </a:rPr>
              <a:t>Paul’s Relationship with the Church in Thessalonica</a:t>
            </a:r>
            <a:endParaRPr lang="en-US" sz="3600" dirty="0">
              <a:solidFill>
                <a:schemeClr val="bg1"/>
              </a:solidFill>
            </a:endParaRPr>
          </a:p>
        </p:txBody>
      </p:sp>
      <p:sp>
        <p:nvSpPr>
          <p:cNvPr id="3" name="Content Placeholder 2"/>
          <p:cNvSpPr>
            <a:spLocks noGrp="1"/>
          </p:cNvSpPr>
          <p:nvPr>
            <p:ph idx="1"/>
          </p:nvPr>
        </p:nvSpPr>
        <p:spPr>
          <a:xfrm>
            <a:off x="509668" y="1319136"/>
            <a:ext cx="11427499" cy="5408237"/>
          </a:xfrm>
        </p:spPr>
        <p:txBody>
          <a:bodyPr>
            <a:noAutofit/>
          </a:bodyPr>
          <a:lstStyle/>
          <a:p>
            <a:pPr marL="0" indent="0">
              <a:spcBef>
                <a:spcPct val="5000"/>
              </a:spcBef>
              <a:buNone/>
            </a:pPr>
            <a:r>
              <a:rPr lang="en-US" altLang="en-US" sz="3000" b="1" dirty="0">
                <a:solidFill>
                  <a:schemeClr val="bg1"/>
                </a:solidFill>
              </a:rPr>
              <a:t>Paul’s conduct toward the Thessalonians (2:1-12).</a:t>
            </a:r>
          </a:p>
          <a:p>
            <a:pPr marL="344488" lvl="1" indent="-223838">
              <a:spcBef>
                <a:spcPct val="5000"/>
              </a:spcBef>
            </a:pPr>
            <a:r>
              <a:rPr lang="en-US" altLang="en-US" sz="2900" b="1" i="1" dirty="0">
                <a:solidFill>
                  <a:schemeClr val="accent4">
                    <a:lumMod val="60000"/>
                    <a:lumOff val="40000"/>
                  </a:schemeClr>
                </a:solidFill>
              </a:rPr>
              <a:t>He had spoken the gospel of God to them despite past and current affliction (2:1-2; cf. Acts 16:16-40).</a:t>
            </a:r>
          </a:p>
          <a:p>
            <a:pPr marL="344488" lvl="1" indent="-223838">
              <a:spcBef>
                <a:spcPct val="5000"/>
              </a:spcBef>
            </a:pPr>
            <a:r>
              <a:rPr lang="en-US" altLang="en-US" sz="2900" b="1" i="1" dirty="0">
                <a:solidFill>
                  <a:schemeClr val="accent4">
                    <a:lumMod val="60000"/>
                    <a:lumOff val="40000"/>
                  </a:schemeClr>
                </a:solidFill>
              </a:rPr>
              <a:t>His appeal was not out of error, impure motives, or deception (2:3-6).</a:t>
            </a:r>
          </a:p>
          <a:p>
            <a:pPr marL="630238" lvl="2" indent="-285750">
              <a:spcBef>
                <a:spcPct val="5000"/>
              </a:spcBef>
            </a:pPr>
            <a:r>
              <a:rPr lang="en-US" altLang="en-US" sz="2900" dirty="0">
                <a:solidFill>
                  <a:schemeClr val="accent5">
                    <a:lumMod val="40000"/>
                    <a:lumOff val="60000"/>
                  </a:schemeClr>
                </a:solidFill>
              </a:rPr>
              <a:t>He </a:t>
            </a:r>
            <a:r>
              <a:rPr lang="en-US" altLang="en-US" sz="2900" dirty="0">
                <a:solidFill>
                  <a:schemeClr val="accent5">
                    <a:lumMod val="40000"/>
                    <a:lumOff val="60000"/>
                  </a:schemeClr>
                </a:solidFill>
                <a:effectLst>
                  <a:glow rad="228600">
                    <a:schemeClr val="accent2">
                      <a:satMod val="175000"/>
                      <a:alpha val="40000"/>
                    </a:schemeClr>
                  </a:glow>
                </a:effectLst>
              </a:rPr>
              <a:t>spoke to please God</a:t>
            </a:r>
            <a:r>
              <a:rPr lang="en-US" altLang="en-US" sz="2900" dirty="0">
                <a:solidFill>
                  <a:schemeClr val="accent5">
                    <a:lumMod val="40000"/>
                    <a:lumOff val="60000"/>
                  </a:schemeClr>
                </a:solidFill>
              </a:rPr>
              <a:t>, not men (2:4; cf. Gal. 1:10).</a:t>
            </a:r>
          </a:p>
          <a:p>
            <a:pPr marL="630238" lvl="2" indent="-285750">
              <a:spcBef>
                <a:spcPct val="5000"/>
              </a:spcBef>
            </a:pPr>
            <a:r>
              <a:rPr lang="en-US" altLang="en-US" sz="2900" dirty="0">
                <a:solidFill>
                  <a:schemeClr val="accent5">
                    <a:lumMod val="40000"/>
                    <a:lumOff val="60000"/>
                  </a:schemeClr>
                </a:solidFill>
              </a:rPr>
              <a:t>He </a:t>
            </a:r>
            <a:r>
              <a:rPr lang="en-US" altLang="en-US" sz="2900" dirty="0">
                <a:solidFill>
                  <a:schemeClr val="accent5">
                    <a:lumMod val="40000"/>
                    <a:lumOff val="60000"/>
                  </a:schemeClr>
                </a:solidFill>
                <a:effectLst>
                  <a:glow rad="228600">
                    <a:schemeClr val="accent2">
                      <a:satMod val="175000"/>
                      <a:alpha val="40000"/>
                    </a:schemeClr>
                  </a:glow>
                </a:effectLst>
              </a:rPr>
              <a:t>did not use flattery </a:t>
            </a:r>
            <a:r>
              <a:rPr lang="en-US" altLang="en-US" sz="2900" dirty="0">
                <a:solidFill>
                  <a:schemeClr val="accent5">
                    <a:lumMod val="40000"/>
                    <a:lumOff val="60000"/>
                  </a:schemeClr>
                </a:solidFill>
              </a:rPr>
              <a:t>to gain favor or cloak covetousness (2:5;             Prov. 29:5; Jude 16).</a:t>
            </a:r>
          </a:p>
          <a:p>
            <a:pPr marL="630238" lvl="2" indent="-285750">
              <a:spcBef>
                <a:spcPct val="5000"/>
              </a:spcBef>
            </a:pPr>
            <a:r>
              <a:rPr lang="en-US" altLang="en-US" sz="2900" dirty="0">
                <a:solidFill>
                  <a:schemeClr val="accent5">
                    <a:lumMod val="40000"/>
                    <a:lumOff val="60000"/>
                  </a:schemeClr>
                </a:solidFill>
              </a:rPr>
              <a:t>He </a:t>
            </a:r>
            <a:r>
              <a:rPr lang="en-US" altLang="en-US" sz="2900" dirty="0">
                <a:solidFill>
                  <a:schemeClr val="accent5">
                    <a:lumMod val="40000"/>
                    <a:lumOff val="60000"/>
                  </a:schemeClr>
                </a:solidFill>
                <a:effectLst>
                  <a:glow rad="228600">
                    <a:schemeClr val="accent2">
                      <a:satMod val="175000"/>
                      <a:alpha val="40000"/>
                    </a:schemeClr>
                  </a:glow>
                </a:effectLst>
              </a:rPr>
              <a:t>did not seek glory </a:t>
            </a:r>
            <a:r>
              <a:rPr lang="en-US" altLang="en-US" sz="2900" dirty="0">
                <a:solidFill>
                  <a:schemeClr val="accent5">
                    <a:lumMod val="40000"/>
                    <a:lumOff val="60000"/>
                  </a:schemeClr>
                </a:solidFill>
              </a:rPr>
              <a:t>from men, even though he could have made demands as an apostle of Christ (2:6).</a:t>
            </a:r>
          </a:p>
          <a:p>
            <a:pPr marL="344488" lvl="1" indent="-223838">
              <a:spcBef>
                <a:spcPct val="5000"/>
              </a:spcBef>
            </a:pPr>
            <a:r>
              <a:rPr lang="en-US" altLang="en-US" sz="2900" b="1" i="1" dirty="0">
                <a:solidFill>
                  <a:schemeClr val="accent4">
                    <a:lumMod val="60000"/>
                    <a:lumOff val="40000"/>
                  </a:schemeClr>
                </a:solidFill>
              </a:rPr>
              <a:t>He appealed to them as a </a:t>
            </a:r>
            <a:r>
              <a:rPr lang="en-US" altLang="en-US" sz="2900" b="1" i="1" dirty="0">
                <a:solidFill>
                  <a:schemeClr val="accent4">
                    <a:lumMod val="60000"/>
                    <a:lumOff val="40000"/>
                  </a:schemeClr>
                </a:solidFill>
                <a:effectLst>
                  <a:glow rad="228600">
                    <a:schemeClr val="accent2">
                      <a:satMod val="175000"/>
                      <a:alpha val="40000"/>
                    </a:schemeClr>
                  </a:glow>
                </a:effectLst>
              </a:rPr>
              <a:t>loving parent </a:t>
            </a:r>
            <a:r>
              <a:rPr lang="en-US" altLang="en-US" sz="2900" b="1" i="1" dirty="0">
                <a:solidFill>
                  <a:schemeClr val="accent4">
                    <a:lumMod val="60000"/>
                    <a:lumOff val="40000"/>
                  </a:schemeClr>
                </a:solidFill>
              </a:rPr>
              <a:t>to a child to “walk worthy of God who calls you into His kingdom” (2:7-12).</a:t>
            </a:r>
          </a:p>
          <a:p>
            <a:pPr marL="688975" lvl="2" indent="-284163">
              <a:spcBef>
                <a:spcPct val="5000"/>
              </a:spcBef>
            </a:pPr>
            <a:r>
              <a:rPr lang="en-US" altLang="en-US" sz="2900" dirty="0">
                <a:solidFill>
                  <a:schemeClr val="accent5">
                    <a:lumMod val="40000"/>
                    <a:lumOff val="60000"/>
                  </a:schemeClr>
                </a:solidFill>
              </a:rPr>
              <a:t>He labored diligently so as not to be a burden to them!</a:t>
            </a:r>
          </a:p>
          <a:p>
            <a:pPr lvl="1">
              <a:lnSpc>
                <a:spcPct val="95000"/>
              </a:lnSpc>
              <a:spcBef>
                <a:spcPct val="0"/>
              </a:spcBef>
            </a:pPr>
            <a:endParaRPr lang="en-US" altLang="en-US" dirty="0">
              <a:latin typeface="Arial" panose="020B0604020202020204" pitchFamily="34" charset="0"/>
            </a:endParaRPr>
          </a:p>
        </p:txBody>
      </p:sp>
    </p:spTree>
    <p:extLst>
      <p:ext uri="{BB962C8B-B14F-4D97-AF65-F5344CB8AC3E}">
        <p14:creationId xmlns:p14="http://schemas.microsoft.com/office/powerpoint/2010/main" val="2273605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1" y="119922"/>
            <a:ext cx="11682333" cy="1145408"/>
          </a:xfrm>
        </p:spPr>
        <p:txBody>
          <a:bodyPr>
            <a:normAutofit fontScale="90000"/>
          </a:bodyPr>
          <a:lstStyle/>
          <a:p>
            <a:pPr algn="ctr"/>
            <a:r>
              <a:rPr lang="en-US" dirty="0">
                <a:solidFill>
                  <a:schemeClr val="bg1"/>
                </a:solidFill>
              </a:rPr>
              <a:t>Paul’s Relationship with the Church in Thessalonica</a:t>
            </a:r>
            <a:endParaRPr lang="en-US" sz="3600" dirty="0">
              <a:solidFill>
                <a:schemeClr val="bg1"/>
              </a:solidFill>
            </a:endParaRPr>
          </a:p>
        </p:txBody>
      </p:sp>
      <p:sp>
        <p:nvSpPr>
          <p:cNvPr id="3" name="Content Placeholder 2"/>
          <p:cNvSpPr>
            <a:spLocks noGrp="1"/>
          </p:cNvSpPr>
          <p:nvPr>
            <p:ph idx="1"/>
          </p:nvPr>
        </p:nvSpPr>
        <p:spPr>
          <a:xfrm>
            <a:off x="382249" y="1079292"/>
            <a:ext cx="11682333" cy="5658786"/>
          </a:xfrm>
        </p:spPr>
        <p:txBody>
          <a:bodyPr>
            <a:noAutofit/>
          </a:bodyPr>
          <a:lstStyle/>
          <a:p>
            <a:pPr>
              <a:spcBef>
                <a:spcPct val="5000"/>
              </a:spcBef>
            </a:pPr>
            <a:r>
              <a:rPr lang="en-US" altLang="en-US" sz="3000" b="1" dirty="0">
                <a:solidFill>
                  <a:schemeClr val="bg1"/>
                </a:solidFill>
              </a:rPr>
              <a:t>Paul’s reception by the Thessalonians (2:13-16).</a:t>
            </a:r>
          </a:p>
          <a:p>
            <a:pPr marL="457200" lvl="1">
              <a:spcBef>
                <a:spcPct val="5000"/>
              </a:spcBef>
            </a:pPr>
            <a:r>
              <a:rPr lang="en-US" altLang="en-US" sz="2900" b="1" i="1" dirty="0">
                <a:solidFill>
                  <a:schemeClr val="accent4">
                    <a:lumMod val="60000"/>
                    <a:lumOff val="40000"/>
                  </a:schemeClr>
                </a:solidFill>
              </a:rPr>
              <a:t>They received God’s word as God’s word, not man’s (2:13).</a:t>
            </a:r>
          </a:p>
          <a:p>
            <a:pPr marL="457200" lvl="1">
              <a:spcBef>
                <a:spcPct val="5000"/>
              </a:spcBef>
            </a:pPr>
            <a:r>
              <a:rPr lang="en-US" altLang="en-US" sz="2900" b="1" i="1" dirty="0">
                <a:solidFill>
                  <a:schemeClr val="accent4">
                    <a:lumMod val="60000"/>
                    <a:lumOff val="40000"/>
                  </a:schemeClr>
                </a:solidFill>
              </a:rPr>
              <a:t>They became like the churches of Judea who had suffered persecution at the hands of the Judeans (2:14-16, cf. Acts 8:1).</a:t>
            </a:r>
          </a:p>
          <a:p>
            <a:pPr marL="688975" lvl="2" indent="-284163">
              <a:spcBef>
                <a:spcPct val="5000"/>
              </a:spcBef>
            </a:pPr>
            <a:r>
              <a:rPr lang="en-US" altLang="en-US" sz="2900" dirty="0">
                <a:solidFill>
                  <a:schemeClr val="accent5">
                    <a:lumMod val="40000"/>
                    <a:lumOff val="60000"/>
                  </a:schemeClr>
                </a:solidFill>
              </a:rPr>
              <a:t>The Jews had killed the Christ and the prophets (Acts 7:52).</a:t>
            </a:r>
          </a:p>
          <a:p>
            <a:pPr marL="688975" lvl="2" indent="-284163">
              <a:spcBef>
                <a:spcPct val="5000"/>
              </a:spcBef>
            </a:pPr>
            <a:r>
              <a:rPr lang="en-US" altLang="en-US" sz="2900" dirty="0">
                <a:solidFill>
                  <a:schemeClr val="accent5">
                    <a:lumMod val="40000"/>
                    <a:lumOff val="60000"/>
                  </a:schemeClr>
                </a:solidFill>
              </a:rPr>
              <a:t>They were “contrary to all men” in that they hindered the saving gospel from being preached (2:15-16).</a:t>
            </a:r>
          </a:p>
          <a:p>
            <a:pPr marL="688975" lvl="2" indent="-284163">
              <a:spcBef>
                <a:spcPct val="5000"/>
              </a:spcBef>
            </a:pPr>
            <a:r>
              <a:rPr lang="en-US" altLang="en-US" sz="2900" dirty="0">
                <a:solidFill>
                  <a:schemeClr val="accent5">
                    <a:lumMod val="40000"/>
                    <a:lumOff val="60000"/>
                  </a:schemeClr>
                </a:solidFill>
              </a:rPr>
              <a:t>But “</a:t>
            </a:r>
            <a:r>
              <a:rPr lang="en-US" altLang="en-US" sz="2900" dirty="0">
                <a:solidFill>
                  <a:schemeClr val="accent5">
                    <a:lumMod val="40000"/>
                    <a:lumOff val="60000"/>
                  </a:schemeClr>
                </a:solidFill>
                <a:effectLst>
                  <a:glow rad="228600">
                    <a:schemeClr val="accent2">
                      <a:satMod val="175000"/>
                      <a:alpha val="40000"/>
                    </a:schemeClr>
                  </a:glow>
                </a:effectLst>
              </a:rPr>
              <a:t>God’s wrath </a:t>
            </a:r>
            <a:r>
              <a:rPr lang="en-US" altLang="en-US" sz="2900" dirty="0">
                <a:solidFill>
                  <a:schemeClr val="accent5">
                    <a:lumMod val="40000"/>
                    <a:lumOff val="60000"/>
                  </a:schemeClr>
                </a:solidFill>
              </a:rPr>
              <a:t>has come upon them to the uttermost” (2:16:b).</a:t>
            </a:r>
          </a:p>
          <a:p>
            <a:pPr marL="974725" lvl="3" indent="-285750">
              <a:spcBef>
                <a:spcPct val="5000"/>
              </a:spcBef>
              <a:tabLst>
                <a:tab pos="688975" algn="l"/>
              </a:tabLst>
            </a:pPr>
            <a:r>
              <a:rPr lang="en-US" altLang="en-US" sz="2800" dirty="0">
                <a:solidFill>
                  <a:schemeClr val="accent6">
                    <a:lumMod val="40000"/>
                    <a:lumOff val="60000"/>
                  </a:schemeClr>
                </a:solidFill>
              </a:rPr>
              <a:t>God had already revealed His intention to bring wrath upon the Jews for rejecting the Christ (Luke 19:33-34; Matthew 23:31-38; 24:1-35).</a:t>
            </a:r>
          </a:p>
          <a:p>
            <a:pPr marL="974725" lvl="3" indent="-285750">
              <a:spcBef>
                <a:spcPct val="5000"/>
              </a:spcBef>
              <a:tabLst>
                <a:tab pos="688975" algn="l"/>
              </a:tabLst>
            </a:pPr>
            <a:r>
              <a:rPr lang="en-US" altLang="en-US" sz="2800" b="1" i="1" dirty="0">
                <a:solidFill>
                  <a:schemeClr val="accent6">
                    <a:lumMod val="40000"/>
                    <a:lumOff val="60000"/>
                  </a:schemeClr>
                </a:solidFill>
              </a:rPr>
              <a:t>“The overthrow of Jerusalem and the temple, were but the outward expressions of the divine displeasure at their conduct. Paul describes that wrath as already existing in the divine mind…” (Albert Barnes).</a:t>
            </a:r>
          </a:p>
          <a:p>
            <a:pPr lvl="1">
              <a:lnSpc>
                <a:spcPct val="95000"/>
              </a:lnSpc>
              <a:spcBef>
                <a:spcPct val="0"/>
              </a:spcBef>
            </a:pPr>
            <a:endParaRPr lang="en-US" altLang="en-US" dirty="0">
              <a:latin typeface="Arial" panose="020B0604020202020204" pitchFamily="34" charset="0"/>
            </a:endParaRPr>
          </a:p>
        </p:txBody>
      </p:sp>
    </p:spTree>
    <p:extLst>
      <p:ext uri="{BB962C8B-B14F-4D97-AF65-F5344CB8AC3E}">
        <p14:creationId xmlns:p14="http://schemas.microsoft.com/office/powerpoint/2010/main" val="14269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4" y="327911"/>
            <a:ext cx="11682333" cy="1145408"/>
          </a:xfrm>
        </p:spPr>
        <p:txBody>
          <a:bodyPr>
            <a:normAutofit fontScale="90000"/>
          </a:bodyPr>
          <a:lstStyle/>
          <a:p>
            <a:pPr algn="ctr"/>
            <a:r>
              <a:rPr lang="en-US" dirty="0">
                <a:solidFill>
                  <a:schemeClr val="bg1"/>
                </a:solidFill>
              </a:rPr>
              <a:t>Paul’s Relationship with the Church in Thessalonica</a:t>
            </a:r>
            <a:endParaRPr lang="en-US" sz="3600" dirty="0">
              <a:solidFill>
                <a:schemeClr val="bg1"/>
              </a:solidFill>
            </a:endParaRPr>
          </a:p>
        </p:txBody>
      </p:sp>
      <p:sp>
        <p:nvSpPr>
          <p:cNvPr id="3" name="Content Placeholder 2"/>
          <p:cNvSpPr>
            <a:spLocks noGrp="1"/>
          </p:cNvSpPr>
          <p:nvPr>
            <p:ph idx="1"/>
          </p:nvPr>
        </p:nvSpPr>
        <p:spPr>
          <a:xfrm>
            <a:off x="509668" y="1319136"/>
            <a:ext cx="11427499" cy="5408237"/>
          </a:xfrm>
        </p:spPr>
        <p:txBody>
          <a:bodyPr>
            <a:noAutofit/>
          </a:bodyPr>
          <a:lstStyle/>
          <a:p>
            <a:pPr marL="0" indent="0">
              <a:spcBef>
                <a:spcPct val="5000"/>
              </a:spcBef>
              <a:buNone/>
            </a:pPr>
            <a:r>
              <a:rPr lang="en-US" altLang="en-US" sz="3000" b="1" dirty="0">
                <a:solidFill>
                  <a:schemeClr val="bg1"/>
                </a:solidFill>
              </a:rPr>
              <a:t> Paul’s concern for the church (2:17—3:10).</a:t>
            </a:r>
          </a:p>
          <a:p>
            <a:pPr marL="457200" lvl="1">
              <a:spcBef>
                <a:spcPct val="5000"/>
              </a:spcBef>
            </a:pPr>
            <a:r>
              <a:rPr lang="en-US" altLang="en-US" sz="2900" b="1" i="1" dirty="0">
                <a:solidFill>
                  <a:schemeClr val="accent4">
                    <a:lumMod val="60000"/>
                    <a:lumOff val="40000"/>
                  </a:schemeClr>
                </a:solidFill>
              </a:rPr>
              <a:t>Paul wanted to see them again, but Satan hindered him* (2:17-18).</a:t>
            </a:r>
          </a:p>
          <a:p>
            <a:pPr marL="457200" lvl="1">
              <a:spcBef>
                <a:spcPct val="5000"/>
              </a:spcBef>
            </a:pPr>
            <a:r>
              <a:rPr lang="en-US" altLang="en-US" sz="2900" b="1" i="1" dirty="0">
                <a:solidFill>
                  <a:schemeClr val="accent4">
                    <a:lumMod val="60000"/>
                    <a:lumOff val="40000"/>
                  </a:schemeClr>
                </a:solidFill>
              </a:rPr>
              <a:t>Their presence together before Christ at His coming is Paul’s  hope, joy, and crown of rejoicing (2:19-20). </a:t>
            </a:r>
          </a:p>
          <a:p>
            <a:pPr marL="457200" lvl="1">
              <a:spcBef>
                <a:spcPct val="5000"/>
              </a:spcBef>
            </a:pPr>
            <a:r>
              <a:rPr lang="en-US" altLang="en-US" sz="2900" b="1" i="1" dirty="0">
                <a:solidFill>
                  <a:schemeClr val="accent4">
                    <a:lumMod val="60000"/>
                    <a:lumOff val="40000"/>
                  </a:schemeClr>
                </a:solidFill>
              </a:rPr>
              <a:t>Unable to endure their separation, Paul had sent Timothy to encourage and establish them in their faith (3:1-5).</a:t>
            </a:r>
          </a:p>
          <a:p>
            <a:pPr marL="688975" lvl="2" indent="-284163">
              <a:spcBef>
                <a:spcPct val="5000"/>
              </a:spcBef>
            </a:pPr>
            <a:r>
              <a:rPr lang="en-US" altLang="en-US" sz="2800" dirty="0">
                <a:solidFill>
                  <a:schemeClr val="accent5">
                    <a:lumMod val="40000"/>
                    <a:lumOff val="60000"/>
                  </a:schemeClr>
                </a:solidFill>
              </a:rPr>
              <a:t>Paul’s willingness to be left alone in Athens, and his sending of his most trusted helper (Phil. 2:19-20) show his care and concern.</a:t>
            </a:r>
          </a:p>
          <a:p>
            <a:pPr marL="688975" lvl="2" indent="-284163">
              <a:spcBef>
                <a:spcPct val="5000"/>
              </a:spcBef>
            </a:pPr>
            <a:r>
              <a:rPr lang="en-US" altLang="en-US" sz="2800" dirty="0">
                <a:solidFill>
                  <a:schemeClr val="accent5">
                    <a:lumMod val="40000"/>
                    <a:lumOff val="60000"/>
                  </a:schemeClr>
                </a:solidFill>
              </a:rPr>
              <a:t>Paul was concerned that they would be </a:t>
            </a:r>
            <a:r>
              <a:rPr lang="en-US" altLang="en-US" sz="2800" dirty="0">
                <a:solidFill>
                  <a:schemeClr val="accent5">
                    <a:lumMod val="40000"/>
                    <a:lumOff val="60000"/>
                  </a:schemeClr>
                </a:solidFill>
                <a:effectLst>
                  <a:glow rad="228600">
                    <a:schemeClr val="accent2">
                      <a:satMod val="175000"/>
                      <a:alpha val="40000"/>
                    </a:schemeClr>
                  </a:glow>
                </a:effectLst>
              </a:rPr>
              <a:t>shaken</a:t>
            </a:r>
            <a:r>
              <a:rPr lang="en-US" altLang="en-US" sz="2800" dirty="0">
                <a:solidFill>
                  <a:schemeClr val="accent5">
                    <a:lumMod val="40000"/>
                    <a:lumOff val="60000"/>
                  </a:schemeClr>
                </a:solidFill>
              </a:rPr>
              <a:t> by their afflictions.</a:t>
            </a:r>
          </a:p>
          <a:p>
            <a:pPr marL="688975" lvl="2" indent="-284163">
              <a:spcBef>
                <a:spcPct val="5000"/>
              </a:spcBef>
            </a:pPr>
            <a:r>
              <a:rPr lang="en-US" altLang="en-US" sz="2800" dirty="0">
                <a:solidFill>
                  <a:schemeClr val="accent5">
                    <a:lumMod val="40000"/>
                    <a:lumOff val="60000"/>
                  </a:schemeClr>
                </a:solidFill>
              </a:rPr>
              <a:t>He had clearly told them that tribulations would come, and since they had (Acts 17:1-5), he was now anxious to know that their faith remained and that his </a:t>
            </a:r>
            <a:r>
              <a:rPr lang="en-US" altLang="en-US" sz="2800" dirty="0">
                <a:solidFill>
                  <a:schemeClr val="accent5">
                    <a:lumMod val="40000"/>
                    <a:lumOff val="60000"/>
                  </a:schemeClr>
                </a:solidFill>
                <a:effectLst>
                  <a:glow rad="228600">
                    <a:schemeClr val="accent2">
                      <a:satMod val="175000"/>
                      <a:alpha val="40000"/>
                    </a:schemeClr>
                  </a:glow>
                </a:effectLst>
              </a:rPr>
              <a:t>labor was not in vain </a:t>
            </a:r>
            <a:r>
              <a:rPr lang="en-US" altLang="en-US" sz="2800" dirty="0">
                <a:solidFill>
                  <a:schemeClr val="accent5">
                    <a:lumMod val="40000"/>
                    <a:lumOff val="60000"/>
                  </a:schemeClr>
                </a:solidFill>
              </a:rPr>
              <a:t>(Gal. 4:11; Phil. 2:16).</a:t>
            </a:r>
          </a:p>
          <a:p>
            <a:pPr marL="228600" lvl="1" indent="0">
              <a:spcBef>
                <a:spcPct val="5000"/>
              </a:spcBef>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286155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4" y="327911"/>
            <a:ext cx="11682333" cy="1145408"/>
          </a:xfrm>
        </p:spPr>
        <p:txBody>
          <a:bodyPr>
            <a:normAutofit fontScale="90000"/>
          </a:bodyPr>
          <a:lstStyle/>
          <a:p>
            <a:pPr algn="ctr"/>
            <a:r>
              <a:rPr lang="en-US" dirty="0">
                <a:solidFill>
                  <a:schemeClr val="bg1"/>
                </a:solidFill>
              </a:rPr>
              <a:t>Paul’s Relationship with the Church in Thessalonica</a:t>
            </a:r>
            <a:endParaRPr lang="en-US" sz="3600" dirty="0">
              <a:solidFill>
                <a:schemeClr val="bg1"/>
              </a:solidFill>
            </a:endParaRPr>
          </a:p>
        </p:txBody>
      </p:sp>
      <p:sp>
        <p:nvSpPr>
          <p:cNvPr id="3" name="Content Placeholder 2"/>
          <p:cNvSpPr>
            <a:spLocks noGrp="1"/>
          </p:cNvSpPr>
          <p:nvPr>
            <p:ph idx="1"/>
          </p:nvPr>
        </p:nvSpPr>
        <p:spPr>
          <a:xfrm>
            <a:off x="509667" y="1199213"/>
            <a:ext cx="11427499" cy="5538866"/>
          </a:xfrm>
        </p:spPr>
        <p:txBody>
          <a:bodyPr>
            <a:noAutofit/>
          </a:bodyPr>
          <a:lstStyle/>
          <a:p>
            <a:pPr>
              <a:spcBef>
                <a:spcPct val="5000"/>
              </a:spcBef>
            </a:pPr>
            <a:r>
              <a:rPr lang="en-US" altLang="en-US" sz="3000" b="1" dirty="0">
                <a:solidFill>
                  <a:schemeClr val="bg1"/>
                </a:solidFill>
              </a:rPr>
              <a:t>Paul’s concern for the church (2:17—3:9).</a:t>
            </a:r>
          </a:p>
          <a:p>
            <a:pPr marL="457200" lvl="1">
              <a:spcBef>
                <a:spcPct val="5000"/>
              </a:spcBef>
            </a:pPr>
            <a:r>
              <a:rPr lang="en-US" altLang="en-US" sz="2800" b="1" i="1" dirty="0">
                <a:solidFill>
                  <a:schemeClr val="accent4">
                    <a:lumMod val="60000"/>
                    <a:lumOff val="40000"/>
                  </a:schemeClr>
                </a:solidFill>
              </a:rPr>
              <a:t>Timothy’s report brought much comfort to Paul (3:6-8).</a:t>
            </a:r>
          </a:p>
          <a:p>
            <a:pPr marL="688975" lvl="2" indent="-284163">
              <a:spcBef>
                <a:spcPct val="5000"/>
              </a:spcBef>
            </a:pPr>
            <a:r>
              <a:rPr lang="en-US" altLang="en-US" sz="2800" dirty="0">
                <a:solidFill>
                  <a:schemeClr val="accent5">
                    <a:lumMod val="40000"/>
                    <a:lumOff val="60000"/>
                  </a:schemeClr>
                </a:solidFill>
              </a:rPr>
              <a:t>They longed to see him as much as he longed to see them.</a:t>
            </a:r>
          </a:p>
          <a:p>
            <a:pPr marL="688975" lvl="2" indent="-284163">
              <a:spcBef>
                <a:spcPct val="5000"/>
              </a:spcBef>
            </a:pPr>
            <a:r>
              <a:rPr lang="en-US" altLang="en-US" sz="2800" dirty="0">
                <a:solidFill>
                  <a:schemeClr val="accent5">
                    <a:lumMod val="40000"/>
                    <a:lumOff val="60000"/>
                  </a:schemeClr>
                </a:solidFill>
              </a:rPr>
              <a:t>This is a great comfort to Paul in all his afflictions and distresses.</a:t>
            </a:r>
            <a:endParaRPr lang="en-US" altLang="en-US" sz="2800" b="1" i="1" dirty="0">
              <a:solidFill>
                <a:srgbClr val="FFC000">
                  <a:lumMod val="60000"/>
                  <a:lumOff val="40000"/>
                </a:srgbClr>
              </a:solidFill>
            </a:endParaRPr>
          </a:p>
          <a:p>
            <a:pPr lvl="0">
              <a:spcBef>
                <a:spcPct val="5000"/>
              </a:spcBef>
            </a:pPr>
            <a:r>
              <a:rPr lang="en-US" altLang="en-US" sz="3000" b="1" dirty="0">
                <a:solidFill>
                  <a:prstClr val="white"/>
                </a:solidFill>
              </a:rPr>
              <a:t>Paul’s prayer for the church (3:10-13).</a:t>
            </a:r>
          </a:p>
          <a:p>
            <a:pPr marL="457200" lvl="1">
              <a:spcBef>
                <a:spcPct val="5000"/>
              </a:spcBef>
            </a:pPr>
            <a:r>
              <a:rPr lang="en-US" altLang="en-US" sz="2800" b="1" i="1" dirty="0">
                <a:solidFill>
                  <a:srgbClr val="FFC000">
                    <a:lumMod val="60000"/>
                    <a:lumOff val="40000"/>
                  </a:srgbClr>
                </a:solidFill>
              </a:rPr>
              <a:t>Paul’s constant prayer is to see them and build up their faith (3:10).</a:t>
            </a:r>
          </a:p>
          <a:p>
            <a:pPr marL="688975" lvl="2" indent="-284163">
              <a:spcBef>
                <a:spcPct val="5000"/>
              </a:spcBef>
            </a:pPr>
            <a:r>
              <a:rPr lang="en-US" altLang="en-US" sz="2800" dirty="0">
                <a:solidFill>
                  <a:schemeClr val="accent5">
                    <a:lumMod val="40000"/>
                    <a:lumOff val="60000"/>
                  </a:schemeClr>
                </a:solidFill>
              </a:rPr>
              <a:t>Constant prayer for brethren is a hallmark of Paul’s spiritual life and should be for us as well (cf. Rom. 1:9;  Col. 1:3; 2 Tim. 1:3; Eph. 6:18).</a:t>
            </a:r>
          </a:p>
          <a:p>
            <a:pPr marL="457200" lvl="1">
              <a:spcBef>
                <a:spcPct val="5000"/>
              </a:spcBef>
            </a:pPr>
            <a:r>
              <a:rPr lang="en-US" altLang="en-US" sz="2800" b="1" i="1" dirty="0">
                <a:solidFill>
                  <a:srgbClr val="FFC000">
                    <a:lumMod val="60000"/>
                    <a:lumOff val="40000"/>
                  </a:srgbClr>
                </a:solidFill>
              </a:rPr>
              <a:t>Specifically, he prays that… (3:11-13).</a:t>
            </a:r>
          </a:p>
          <a:p>
            <a:pPr marL="688975" lvl="2" indent="-284163">
              <a:spcBef>
                <a:spcPct val="5000"/>
              </a:spcBef>
            </a:pPr>
            <a:r>
              <a:rPr lang="en-US" altLang="en-US" sz="2800" dirty="0">
                <a:solidFill>
                  <a:schemeClr val="accent5">
                    <a:lumMod val="40000"/>
                    <a:lumOff val="60000"/>
                  </a:schemeClr>
                </a:solidFill>
              </a:rPr>
              <a:t>God would </a:t>
            </a:r>
            <a:r>
              <a:rPr lang="en-US" altLang="en-US" sz="2800" dirty="0">
                <a:solidFill>
                  <a:schemeClr val="accent5">
                    <a:lumMod val="40000"/>
                    <a:lumOff val="60000"/>
                  </a:schemeClr>
                </a:solidFill>
                <a:effectLst>
                  <a:glow rad="228600">
                    <a:schemeClr val="accent2">
                      <a:satMod val="175000"/>
                      <a:alpha val="40000"/>
                    </a:schemeClr>
                  </a:glow>
                </a:effectLst>
              </a:rPr>
              <a:t>direct his way </a:t>
            </a:r>
            <a:r>
              <a:rPr lang="en-US" altLang="en-US" sz="2800" dirty="0">
                <a:solidFill>
                  <a:schemeClr val="accent5">
                    <a:lumMod val="40000"/>
                    <a:lumOff val="60000"/>
                  </a:schemeClr>
                </a:solidFill>
              </a:rPr>
              <a:t>to them.</a:t>
            </a:r>
          </a:p>
          <a:p>
            <a:pPr marL="688975" lvl="2" indent="-284163">
              <a:spcBef>
                <a:spcPct val="5000"/>
              </a:spcBef>
            </a:pPr>
            <a:r>
              <a:rPr lang="en-US" altLang="en-US" sz="2800" dirty="0">
                <a:solidFill>
                  <a:schemeClr val="accent5">
                    <a:lumMod val="40000"/>
                    <a:lumOff val="60000"/>
                  </a:schemeClr>
                </a:solidFill>
              </a:rPr>
              <a:t>God would make them to increase and </a:t>
            </a:r>
            <a:r>
              <a:rPr lang="en-US" altLang="en-US" sz="2800" dirty="0">
                <a:solidFill>
                  <a:schemeClr val="accent5">
                    <a:lumMod val="40000"/>
                    <a:lumOff val="60000"/>
                  </a:schemeClr>
                </a:solidFill>
                <a:effectLst>
                  <a:glow rad="228600">
                    <a:schemeClr val="accent2">
                      <a:satMod val="175000"/>
                      <a:alpha val="40000"/>
                    </a:schemeClr>
                  </a:glow>
                </a:effectLst>
              </a:rPr>
              <a:t>abound in love </a:t>
            </a:r>
            <a:r>
              <a:rPr lang="en-US" altLang="en-US" sz="2800" dirty="0">
                <a:solidFill>
                  <a:schemeClr val="accent5">
                    <a:lumMod val="40000"/>
                    <a:lumOff val="60000"/>
                  </a:schemeClr>
                </a:solidFill>
              </a:rPr>
              <a:t>toward one another and all. </a:t>
            </a:r>
          </a:p>
          <a:p>
            <a:pPr marL="688975" lvl="2" indent="-284163">
              <a:spcBef>
                <a:spcPct val="5000"/>
              </a:spcBef>
            </a:pPr>
            <a:r>
              <a:rPr lang="en-US" altLang="en-US" sz="2800" dirty="0">
                <a:solidFill>
                  <a:schemeClr val="accent5">
                    <a:lumMod val="40000"/>
                    <a:lumOff val="60000"/>
                  </a:schemeClr>
                </a:solidFill>
              </a:rPr>
              <a:t>God would establish them </a:t>
            </a:r>
            <a:r>
              <a:rPr lang="en-US" altLang="en-US" sz="2800" dirty="0">
                <a:solidFill>
                  <a:schemeClr val="accent5">
                    <a:lumMod val="40000"/>
                    <a:lumOff val="60000"/>
                  </a:schemeClr>
                </a:solidFill>
                <a:effectLst>
                  <a:glow rad="228600">
                    <a:schemeClr val="accent2">
                      <a:satMod val="175000"/>
                      <a:alpha val="40000"/>
                    </a:schemeClr>
                  </a:glow>
                </a:effectLst>
              </a:rPr>
              <a:t>blameless in holiness </a:t>
            </a:r>
            <a:r>
              <a:rPr lang="en-US" altLang="en-US" sz="2800" dirty="0">
                <a:solidFill>
                  <a:schemeClr val="accent5">
                    <a:lumMod val="40000"/>
                    <a:lumOff val="60000"/>
                  </a:schemeClr>
                </a:solidFill>
              </a:rPr>
              <a:t>when Christ returns.</a:t>
            </a:r>
          </a:p>
          <a:p>
            <a:pPr marL="0" lvl="1" indent="0">
              <a:spcBef>
                <a:spcPct val="5000"/>
              </a:spcBef>
              <a:buNone/>
            </a:pPr>
            <a:endParaRPr lang="en-US" altLang="en-US" sz="2800" dirty="0">
              <a:solidFill>
                <a:schemeClr val="accent5">
                  <a:lumMod val="40000"/>
                  <a:lumOff val="60000"/>
                </a:schemeClr>
              </a:solidFill>
            </a:endParaRPr>
          </a:p>
        </p:txBody>
      </p:sp>
    </p:spTree>
    <p:extLst>
      <p:ext uri="{BB962C8B-B14F-4D97-AF65-F5344CB8AC3E}">
        <p14:creationId xmlns:p14="http://schemas.microsoft.com/office/powerpoint/2010/main" val="3981398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fade">
                                      <p:cBhvr>
                                        <p:cTn id="61" dur="1000"/>
                                        <p:tgtEl>
                                          <p:spTgt spid="3">
                                            <p:txEl>
                                              <p:pRg st="10" end="10"/>
                                            </p:txEl>
                                          </p:spTgt>
                                        </p:tgtEl>
                                      </p:cBhvr>
                                    </p:animEffect>
                                    <p:anim calcmode="lin" valueType="num">
                                      <p:cBhvr>
                                        <p:cTn id="6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4" y="327911"/>
            <a:ext cx="11682333" cy="1145408"/>
          </a:xfrm>
        </p:spPr>
        <p:txBody>
          <a:bodyPr>
            <a:normAutofit/>
          </a:bodyPr>
          <a:lstStyle/>
          <a:p>
            <a:pPr algn="ctr"/>
            <a:r>
              <a:rPr lang="en-US" sz="4000" dirty="0">
                <a:solidFill>
                  <a:schemeClr val="bg1"/>
                </a:solidFill>
              </a:rPr>
              <a:t>The Problems of the Church</a:t>
            </a:r>
          </a:p>
        </p:txBody>
      </p:sp>
      <p:sp>
        <p:nvSpPr>
          <p:cNvPr id="3" name="Content Placeholder 2"/>
          <p:cNvSpPr>
            <a:spLocks noGrp="1"/>
          </p:cNvSpPr>
          <p:nvPr>
            <p:ph idx="1"/>
          </p:nvPr>
        </p:nvSpPr>
        <p:spPr>
          <a:xfrm>
            <a:off x="509668" y="1319134"/>
            <a:ext cx="11557414" cy="5538866"/>
          </a:xfrm>
        </p:spPr>
        <p:txBody>
          <a:bodyPr>
            <a:noAutofit/>
          </a:bodyPr>
          <a:lstStyle/>
          <a:p>
            <a:pPr>
              <a:spcBef>
                <a:spcPct val="5000"/>
              </a:spcBef>
            </a:pPr>
            <a:r>
              <a:rPr lang="en-US" altLang="en-US" sz="3000" b="1" dirty="0">
                <a:solidFill>
                  <a:schemeClr val="bg1"/>
                </a:solidFill>
              </a:rPr>
              <a:t>Problems with sexual immorality (4:1-8).</a:t>
            </a:r>
          </a:p>
          <a:p>
            <a:pPr marL="457200" lvl="1">
              <a:spcBef>
                <a:spcPct val="5000"/>
              </a:spcBef>
            </a:pPr>
            <a:r>
              <a:rPr lang="en-US" altLang="en-US" sz="2900" b="1" i="1" dirty="0">
                <a:solidFill>
                  <a:schemeClr val="accent4">
                    <a:lumMod val="60000"/>
                    <a:lumOff val="40000"/>
                  </a:schemeClr>
                </a:solidFill>
              </a:rPr>
              <a:t>Paul urges them to follow “more and more” the commandments he had delivered to them concerning how to </a:t>
            </a:r>
            <a:r>
              <a:rPr lang="en-US" altLang="en-US" sz="2900" b="1" i="1" dirty="0">
                <a:solidFill>
                  <a:schemeClr val="accent4">
                    <a:lumMod val="60000"/>
                    <a:lumOff val="40000"/>
                  </a:schemeClr>
                </a:solidFill>
                <a:effectLst>
                  <a:glow rad="228600">
                    <a:schemeClr val="accent2">
                      <a:satMod val="175000"/>
                      <a:alpha val="40000"/>
                    </a:schemeClr>
                  </a:glow>
                </a:effectLst>
              </a:rPr>
              <a:t>walk </a:t>
            </a:r>
            <a:r>
              <a:rPr lang="en-US" altLang="en-US" sz="2900" b="1" i="1" dirty="0">
                <a:solidFill>
                  <a:schemeClr val="accent4">
                    <a:lumMod val="60000"/>
                    <a:lumOff val="40000"/>
                  </a:schemeClr>
                </a:solidFill>
              </a:rPr>
              <a:t>and please God (4:1-2).</a:t>
            </a:r>
          </a:p>
          <a:p>
            <a:pPr marL="457200" lvl="1">
              <a:spcBef>
                <a:spcPct val="5000"/>
              </a:spcBef>
            </a:pPr>
            <a:r>
              <a:rPr lang="en-US" altLang="en-US" sz="2900" b="1" i="1" dirty="0">
                <a:solidFill>
                  <a:schemeClr val="accent4">
                    <a:lumMod val="60000"/>
                    <a:lumOff val="40000"/>
                  </a:schemeClr>
                </a:solidFill>
              </a:rPr>
              <a:t>God’s will is their sanctification (4:3-8).</a:t>
            </a:r>
          </a:p>
          <a:p>
            <a:pPr marL="688975" lvl="2" indent="-284163">
              <a:spcBef>
                <a:spcPct val="5000"/>
              </a:spcBef>
            </a:pPr>
            <a:r>
              <a:rPr lang="en-US" altLang="en-US" sz="2800" dirty="0">
                <a:solidFill>
                  <a:schemeClr val="accent5">
                    <a:lumMod val="40000"/>
                    <a:lumOff val="60000"/>
                  </a:schemeClr>
                </a:solidFill>
              </a:rPr>
              <a:t>They must abstain from sexual immorality,</a:t>
            </a:r>
          </a:p>
          <a:p>
            <a:pPr marL="688975" lvl="2" indent="-284163">
              <a:spcBef>
                <a:spcPct val="5000"/>
              </a:spcBef>
            </a:pPr>
            <a:r>
              <a:rPr lang="en-US" altLang="en-US" sz="2800" dirty="0">
                <a:solidFill>
                  <a:schemeClr val="accent5">
                    <a:lumMod val="40000"/>
                    <a:lumOff val="60000"/>
                  </a:schemeClr>
                </a:solidFill>
              </a:rPr>
              <a:t>Each must </a:t>
            </a:r>
            <a:r>
              <a:rPr lang="en-US" altLang="en-US" sz="2800" i="1" dirty="0">
                <a:solidFill>
                  <a:schemeClr val="accent5">
                    <a:lumMod val="40000"/>
                    <a:lumOff val="60000"/>
                  </a:schemeClr>
                </a:solidFill>
              </a:rPr>
              <a:t>“possess his own vessel” </a:t>
            </a:r>
            <a:r>
              <a:rPr lang="en-US" altLang="en-US" sz="2800" dirty="0">
                <a:solidFill>
                  <a:schemeClr val="accent5">
                    <a:lumMod val="40000"/>
                    <a:lumOff val="60000"/>
                  </a:schemeClr>
                </a:solidFill>
              </a:rPr>
              <a:t>or </a:t>
            </a:r>
            <a:r>
              <a:rPr lang="en-US" altLang="en-US" sz="2800" i="1" dirty="0">
                <a:solidFill>
                  <a:schemeClr val="accent5">
                    <a:lumMod val="40000"/>
                    <a:lumOff val="60000"/>
                  </a:schemeClr>
                </a:solidFill>
              </a:rPr>
              <a:t>“control his own body” </a:t>
            </a:r>
            <a:r>
              <a:rPr lang="en-US" altLang="en-US" sz="2800" dirty="0">
                <a:solidFill>
                  <a:schemeClr val="accent5">
                    <a:lumMod val="40000"/>
                    <a:lumOff val="60000"/>
                  </a:schemeClr>
                </a:solidFill>
              </a:rPr>
              <a:t>(ESV) in sanctification and honor (1 Cor. 6:18-19).</a:t>
            </a:r>
          </a:p>
          <a:p>
            <a:pPr marL="688975" lvl="2" indent="-284163">
              <a:spcBef>
                <a:spcPct val="5000"/>
              </a:spcBef>
            </a:pPr>
            <a:r>
              <a:rPr lang="en-US" altLang="en-US" sz="2800" dirty="0">
                <a:solidFill>
                  <a:schemeClr val="accent5">
                    <a:lumMod val="40000"/>
                    <a:lumOff val="60000"/>
                  </a:schemeClr>
                </a:solidFill>
              </a:rPr>
              <a:t>Brethren must not be guilty of defrauding one another out of lust and evil desire – this would apply to the marital rights under discussion but other things as well (cf. Exo. 20:7).</a:t>
            </a:r>
          </a:p>
          <a:p>
            <a:pPr marL="688975" lvl="2" indent="-284163">
              <a:spcBef>
                <a:spcPct val="5000"/>
              </a:spcBef>
            </a:pPr>
            <a:r>
              <a:rPr lang="en-US" altLang="en-US" sz="2800" dirty="0">
                <a:solidFill>
                  <a:schemeClr val="accent5">
                    <a:lumMod val="40000"/>
                    <a:lumOff val="60000"/>
                  </a:schemeClr>
                </a:solidFill>
              </a:rPr>
              <a:t>This life of holiness is in direct contrast to the norm in the Gentile world (1 Peter 4:2-4), and to reject it is to reject God.  </a:t>
            </a:r>
            <a:endParaRPr lang="en-US" altLang="en-US" sz="2600" dirty="0">
              <a:solidFill>
                <a:schemeClr val="accent5">
                  <a:lumMod val="40000"/>
                  <a:lumOff val="60000"/>
                </a:schemeClr>
              </a:solidFill>
            </a:endParaRPr>
          </a:p>
          <a:p>
            <a:pPr marL="0" lvl="1" indent="0">
              <a:spcBef>
                <a:spcPct val="5000"/>
              </a:spcBef>
              <a:buNone/>
            </a:pPr>
            <a:endParaRPr lang="en-US" altLang="en-US" sz="2800" dirty="0">
              <a:solidFill>
                <a:schemeClr val="accent5">
                  <a:lumMod val="40000"/>
                  <a:lumOff val="60000"/>
                </a:schemeClr>
              </a:solidFill>
            </a:endParaRPr>
          </a:p>
        </p:txBody>
      </p:sp>
    </p:spTree>
    <p:extLst>
      <p:ext uri="{BB962C8B-B14F-4D97-AF65-F5344CB8AC3E}">
        <p14:creationId xmlns:p14="http://schemas.microsoft.com/office/powerpoint/2010/main" val="2712458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4" y="327911"/>
            <a:ext cx="11682333" cy="1145408"/>
          </a:xfrm>
        </p:spPr>
        <p:txBody>
          <a:bodyPr>
            <a:normAutofit/>
          </a:bodyPr>
          <a:lstStyle/>
          <a:p>
            <a:pPr algn="ctr"/>
            <a:r>
              <a:rPr lang="en-US" sz="4000" dirty="0">
                <a:solidFill>
                  <a:schemeClr val="bg1"/>
                </a:solidFill>
              </a:rPr>
              <a:t>The Problems of the Church</a:t>
            </a:r>
          </a:p>
        </p:txBody>
      </p:sp>
      <p:sp>
        <p:nvSpPr>
          <p:cNvPr id="3" name="Content Placeholder 2"/>
          <p:cNvSpPr>
            <a:spLocks noGrp="1"/>
          </p:cNvSpPr>
          <p:nvPr>
            <p:ph idx="1"/>
          </p:nvPr>
        </p:nvSpPr>
        <p:spPr>
          <a:xfrm>
            <a:off x="509668" y="1319134"/>
            <a:ext cx="11427499" cy="5538866"/>
          </a:xfrm>
        </p:spPr>
        <p:txBody>
          <a:bodyPr>
            <a:noAutofit/>
          </a:bodyPr>
          <a:lstStyle/>
          <a:p>
            <a:pPr>
              <a:spcBef>
                <a:spcPct val="5000"/>
              </a:spcBef>
            </a:pPr>
            <a:r>
              <a:rPr lang="en-US" altLang="en-US" sz="3000" b="1" dirty="0">
                <a:solidFill>
                  <a:schemeClr val="bg1"/>
                </a:solidFill>
              </a:rPr>
              <a:t>Problems with social conduct (4:9-12).</a:t>
            </a:r>
          </a:p>
          <a:p>
            <a:pPr marL="457200" lvl="1">
              <a:spcBef>
                <a:spcPct val="5000"/>
              </a:spcBef>
            </a:pPr>
            <a:r>
              <a:rPr lang="en-US" altLang="en-US" sz="2800" b="1" i="1" dirty="0">
                <a:solidFill>
                  <a:schemeClr val="accent4">
                    <a:lumMod val="60000"/>
                    <a:lumOff val="40000"/>
                  </a:schemeClr>
                </a:solidFill>
              </a:rPr>
              <a:t>God has taught the Thessalonians about love, and Paul desires that they increase “more and more” (4:9-11; 1 John 3:16).</a:t>
            </a:r>
          </a:p>
          <a:p>
            <a:pPr marL="457200" lvl="1">
              <a:spcBef>
                <a:spcPct val="5000"/>
              </a:spcBef>
            </a:pPr>
            <a:r>
              <a:rPr lang="en-US" altLang="en-US" sz="2800" b="1" i="1" dirty="0">
                <a:solidFill>
                  <a:schemeClr val="accent4">
                    <a:lumMod val="60000"/>
                    <a:lumOff val="40000"/>
                  </a:schemeClr>
                </a:solidFill>
              </a:rPr>
              <a:t>Love for others leads to honorable living in society (4:12-13).</a:t>
            </a:r>
          </a:p>
          <a:p>
            <a:pPr marL="688975" lvl="2" indent="-284163">
              <a:spcBef>
                <a:spcPct val="5000"/>
              </a:spcBef>
            </a:pPr>
            <a:r>
              <a:rPr lang="en-US" altLang="en-US" sz="2800" b="1" dirty="0">
                <a:solidFill>
                  <a:schemeClr val="accent5">
                    <a:lumMod val="40000"/>
                    <a:lumOff val="60000"/>
                  </a:schemeClr>
                </a:solidFill>
              </a:rPr>
              <a:t>Lead a quiet life.</a:t>
            </a:r>
          </a:p>
          <a:p>
            <a:pPr marL="688975" lvl="2" indent="-284163">
              <a:spcBef>
                <a:spcPct val="5000"/>
              </a:spcBef>
            </a:pPr>
            <a:r>
              <a:rPr lang="en-US" altLang="en-US" sz="2800" b="1" dirty="0">
                <a:solidFill>
                  <a:schemeClr val="accent5">
                    <a:lumMod val="40000"/>
                    <a:lumOff val="60000"/>
                  </a:schemeClr>
                </a:solidFill>
              </a:rPr>
              <a:t>Mind your own business </a:t>
            </a:r>
            <a:r>
              <a:rPr lang="en-US" altLang="en-US" sz="2800" dirty="0">
                <a:solidFill>
                  <a:schemeClr val="accent5">
                    <a:lumMod val="40000"/>
                    <a:lumOff val="60000"/>
                  </a:schemeClr>
                </a:solidFill>
              </a:rPr>
              <a:t>(2 Thess. 3:11; 1 Tim. 5:13; 1 Peter 4:13).</a:t>
            </a:r>
          </a:p>
          <a:p>
            <a:pPr marL="688975" lvl="2" indent="-284163">
              <a:spcBef>
                <a:spcPct val="5000"/>
              </a:spcBef>
            </a:pPr>
            <a:r>
              <a:rPr lang="en-US" altLang="en-US" sz="2800" b="1" dirty="0">
                <a:solidFill>
                  <a:schemeClr val="accent5">
                    <a:lumMod val="40000"/>
                    <a:lumOff val="60000"/>
                  </a:schemeClr>
                </a:solidFill>
              </a:rPr>
              <a:t>Work to support yourself so that you may “walk properly” toward those who are outside of Christ, lacking nothing </a:t>
            </a:r>
            <a:r>
              <a:rPr lang="en-US" altLang="en-US" sz="2800" dirty="0">
                <a:solidFill>
                  <a:schemeClr val="accent5">
                    <a:lumMod val="40000"/>
                    <a:lumOff val="60000"/>
                  </a:schemeClr>
                </a:solidFill>
              </a:rPr>
              <a:t>(Eph. 4:28).</a:t>
            </a:r>
          </a:p>
          <a:p>
            <a:pPr marL="1146175" lvl="3" indent="-284163">
              <a:spcBef>
                <a:spcPct val="5000"/>
              </a:spcBef>
            </a:pPr>
            <a:endParaRPr lang="en-US" altLang="en-US" sz="2600" dirty="0">
              <a:solidFill>
                <a:schemeClr val="accent5">
                  <a:lumMod val="40000"/>
                  <a:lumOff val="60000"/>
                </a:schemeClr>
              </a:solidFill>
            </a:endParaRPr>
          </a:p>
          <a:p>
            <a:pPr marL="688975" lvl="2" indent="-284163">
              <a:spcBef>
                <a:spcPct val="5000"/>
              </a:spcBef>
            </a:pPr>
            <a:endParaRPr lang="en-US" altLang="en-US" sz="2600" dirty="0">
              <a:solidFill>
                <a:schemeClr val="accent5">
                  <a:lumMod val="40000"/>
                  <a:lumOff val="60000"/>
                </a:schemeClr>
              </a:solidFill>
            </a:endParaRPr>
          </a:p>
          <a:p>
            <a:pPr marL="0" lvl="1" indent="0">
              <a:spcBef>
                <a:spcPct val="5000"/>
              </a:spcBef>
              <a:buNone/>
            </a:pPr>
            <a:endParaRPr lang="en-US" altLang="en-US" sz="2800" dirty="0">
              <a:solidFill>
                <a:schemeClr val="accent5">
                  <a:lumMod val="40000"/>
                  <a:lumOff val="60000"/>
                </a:schemeClr>
              </a:solidFill>
            </a:endParaRPr>
          </a:p>
        </p:txBody>
      </p:sp>
    </p:spTree>
    <p:extLst>
      <p:ext uri="{BB962C8B-B14F-4D97-AF65-F5344CB8AC3E}">
        <p14:creationId xmlns:p14="http://schemas.microsoft.com/office/powerpoint/2010/main" val="150383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BC5F6-819B-451E-9C4B-ACA90164CECE}"/>
              </a:ext>
            </a:extLst>
          </p:cNvPr>
          <p:cNvSpPr>
            <a:spLocks noGrp="1"/>
          </p:cNvSpPr>
          <p:nvPr>
            <p:ph type="title"/>
          </p:nvPr>
        </p:nvSpPr>
        <p:spPr>
          <a:xfrm>
            <a:off x="710877" y="196771"/>
            <a:ext cx="10515600" cy="856526"/>
          </a:xfrm>
        </p:spPr>
        <p:txBody>
          <a:bodyPr>
            <a:normAutofit/>
          </a:bodyPr>
          <a:lstStyle/>
          <a:p>
            <a:r>
              <a:rPr lang="en-US" dirty="0">
                <a:solidFill>
                  <a:schemeClr val="bg1"/>
                </a:solidFill>
              </a:rPr>
              <a:t>Key concepts: 1 Thessalonians 1-3</a:t>
            </a:r>
          </a:p>
        </p:txBody>
      </p:sp>
      <p:sp>
        <p:nvSpPr>
          <p:cNvPr id="3" name="Content Placeholder 2">
            <a:extLst>
              <a:ext uri="{FF2B5EF4-FFF2-40B4-BE49-F238E27FC236}">
                <a16:creationId xmlns:a16="http://schemas.microsoft.com/office/drawing/2014/main" id="{84739013-B2EC-4009-9549-EC88E927629C}"/>
              </a:ext>
            </a:extLst>
          </p:cNvPr>
          <p:cNvSpPr>
            <a:spLocks noGrp="1"/>
          </p:cNvSpPr>
          <p:nvPr>
            <p:ph idx="1"/>
          </p:nvPr>
        </p:nvSpPr>
        <p:spPr>
          <a:xfrm>
            <a:off x="710878" y="1053297"/>
            <a:ext cx="11206303" cy="5804705"/>
          </a:xfrm>
        </p:spPr>
        <p:txBody>
          <a:bodyPr>
            <a:normAutofit/>
          </a:bodyPr>
          <a:lstStyle/>
          <a:p>
            <a:r>
              <a:rPr lang="en-US" sz="3000" dirty="0">
                <a:solidFill>
                  <a:schemeClr val="bg1"/>
                </a:solidFill>
              </a:rPr>
              <a:t>Like the Thessalonians, we should </a:t>
            </a:r>
            <a:r>
              <a:rPr lang="en-US" sz="3000" dirty="0">
                <a:solidFill>
                  <a:schemeClr val="bg1"/>
                </a:solidFill>
                <a:effectLst>
                  <a:glow rad="228600">
                    <a:schemeClr val="accent2">
                      <a:satMod val="175000"/>
                      <a:alpha val="40000"/>
                    </a:schemeClr>
                  </a:glow>
                </a:effectLst>
              </a:rPr>
              <a:t>spread the gospel and our faith </a:t>
            </a:r>
            <a:r>
              <a:rPr lang="en-US" sz="3000" dirty="0">
                <a:solidFill>
                  <a:schemeClr val="bg1"/>
                </a:solidFill>
              </a:rPr>
              <a:t>everywhere.</a:t>
            </a:r>
          </a:p>
          <a:p>
            <a:r>
              <a:rPr lang="en-US" sz="3000" dirty="0">
                <a:solidFill>
                  <a:schemeClr val="bg1"/>
                </a:solidFill>
              </a:rPr>
              <a:t>We should accept the </a:t>
            </a:r>
            <a:r>
              <a:rPr lang="en-US" sz="3000" dirty="0">
                <a:solidFill>
                  <a:schemeClr val="bg1"/>
                </a:solidFill>
                <a:effectLst>
                  <a:glow rad="228600">
                    <a:schemeClr val="accent2">
                      <a:satMod val="175000"/>
                      <a:alpha val="40000"/>
                    </a:schemeClr>
                  </a:glow>
                </a:effectLst>
              </a:rPr>
              <a:t>word of God </a:t>
            </a:r>
            <a:r>
              <a:rPr lang="en-US" sz="3000" dirty="0">
                <a:solidFill>
                  <a:schemeClr val="bg1"/>
                </a:solidFill>
              </a:rPr>
              <a:t>spoken by the apostles as the word of God, and not merely the word of man.</a:t>
            </a:r>
          </a:p>
          <a:p>
            <a:r>
              <a:rPr lang="en-US" sz="3000" dirty="0">
                <a:solidFill>
                  <a:schemeClr val="bg1"/>
                </a:solidFill>
              </a:rPr>
              <a:t>We must </a:t>
            </a:r>
            <a:r>
              <a:rPr lang="en-US" sz="3000" dirty="0">
                <a:solidFill>
                  <a:schemeClr val="bg1"/>
                </a:solidFill>
                <a:effectLst>
                  <a:glow rad="228600">
                    <a:schemeClr val="accent2">
                      <a:satMod val="175000"/>
                      <a:alpha val="40000"/>
                    </a:schemeClr>
                  </a:glow>
                </a:effectLst>
              </a:rPr>
              <a:t>not back down from speaking God’s word </a:t>
            </a:r>
            <a:r>
              <a:rPr lang="en-US" sz="3000" dirty="0">
                <a:solidFill>
                  <a:schemeClr val="bg1"/>
                </a:solidFill>
              </a:rPr>
              <a:t>due to hardship or persecution.</a:t>
            </a:r>
          </a:p>
          <a:p>
            <a:r>
              <a:rPr lang="en-US" sz="3000" dirty="0">
                <a:solidFill>
                  <a:schemeClr val="bg1"/>
                </a:solidFill>
              </a:rPr>
              <a:t>The goal in sharing the gospel is to </a:t>
            </a:r>
            <a:r>
              <a:rPr lang="en-US" sz="3000" dirty="0">
                <a:solidFill>
                  <a:schemeClr val="bg1"/>
                </a:solidFill>
                <a:effectLst>
                  <a:glow rad="228600">
                    <a:schemeClr val="accent2">
                      <a:satMod val="175000"/>
                      <a:alpha val="40000"/>
                    </a:schemeClr>
                  </a:glow>
                </a:effectLst>
              </a:rPr>
              <a:t>please God and save souls</a:t>
            </a:r>
            <a:r>
              <a:rPr lang="en-US" sz="3000" dirty="0">
                <a:solidFill>
                  <a:schemeClr val="bg1"/>
                </a:solidFill>
              </a:rPr>
              <a:t>; it is not personal glory or gain.</a:t>
            </a:r>
          </a:p>
          <a:p>
            <a:r>
              <a:rPr lang="en-US" sz="3000" dirty="0">
                <a:solidFill>
                  <a:schemeClr val="bg1"/>
                </a:solidFill>
              </a:rPr>
              <a:t>We must not be influenced by persecution or pressure from others to reject God’s word.</a:t>
            </a:r>
          </a:p>
          <a:p>
            <a:pPr marL="0" indent="0">
              <a:buNone/>
            </a:pPr>
            <a:endParaRPr lang="en-US" sz="3000" dirty="0">
              <a:solidFill>
                <a:schemeClr val="bg1"/>
              </a:solidFill>
            </a:endParaRPr>
          </a:p>
          <a:p>
            <a:endParaRPr lang="en-US" sz="3000" dirty="0">
              <a:solidFill>
                <a:schemeClr val="bg1"/>
              </a:solidFill>
            </a:endParaRPr>
          </a:p>
          <a:p>
            <a:endParaRPr lang="en-US" sz="3200" dirty="0">
              <a:solidFill>
                <a:schemeClr val="bg1"/>
              </a:solidFill>
            </a:endParaRPr>
          </a:p>
          <a:p>
            <a:endParaRPr lang="en-US" dirty="0"/>
          </a:p>
        </p:txBody>
      </p:sp>
    </p:spTree>
    <p:extLst>
      <p:ext uri="{BB962C8B-B14F-4D97-AF65-F5344CB8AC3E}">
        <p14:creationId xmlns:p14="http://schemas.microsoft.com/office/powerpoint/2010/main" val="1945813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11813</TotalTime>
  <Words>2330</Words>
  <Application>Microsoft Office PowerPoint</Application>
  <PresentationFormat>Widescreen</PresentationFormat>
  <Paragraphs>130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Constantia</vt:lpstr>
      <vt:lpstr>Franklin Gothic Book</vt:lpstr>
      <vt:lpstr>Office Theme</vt:lpstr>
      <vt:lpstr>Studies in the Epistles</vt:lpstr>
      <vt:lpstr>Outline of First Thessalonians </vt:lpstr>
      <vt:lpstr>Paul’s Relationship with the Church in Thessalonica</vt:lpstr>
      <vt:lpstr>Paul’s Relationship with the Church in Thessalonica</vt:lpstr>
      <vt:lpstr>Paul’s Relationship with the Church in Thessalonica</vt:lpstr>
      <vt:lpstr>Paul’s Relationship with the Church in Thessalonica</vt:lpstr>
      <vt:lpstr>The Problems of the Church</vt:lpstr>
      <vt:lpstr>The Problems of the Church</vt:lpstr>
      <vt:lpstr>Key concepts: 1 Thessalonians 1-3</vt:lpstr>
      <vt:lpstr>Key concepts: 1 Thessalonians 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in the Epistles</dc:title>
  <dc:creator>Steve</dc:creator>
  <cp:lastModifiedBy>Eastside Enlightener</cp:lastModifiedBy>
  <cp:revision>286</cp:revision>
  <cp:lastPrinted>2022-01-19T16:54:55Z</cp:lastPrinted>
  <dcterms:created xsi:type="dcterms:W3CDTF">2021-08-25T18:02:30Z</dcterms:created>
  <dcterms:modified xsi:type="dcterms:W3CDTF">2022-01-20T01:57:43Z</dcterms:modified>
</cp:coreProperties>
</file>