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1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2" y="1826710"/>
            <a:ext cx="1492499" cy="44844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10"/>
            <a:ext cx="5241476" cy="44844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2601"/>
            <a:ext cx="81534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1"/>
            <a:ext cx="8229600" cy="44043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8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2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3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10"/>
            <a:ext cx="4207848" cy="4476615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6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4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C8E4CA4-CB0D-4070-B727-F063F98AD8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7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E1F5A53-6C00-4521-B968-58539E96C1D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90" y="855957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93801"/>
            <a:ext cx="7315200" cy="2595025"/>
          </a:xfrm>
        </p:spPr>
        <p:txBody>
          <a:bodyPr/>
          <a:lstStyle/>
          <a:p>
            <a:r>
              <a:rPr lang="en-US" dirty="0" smtClean="0"/>
              <a:t>Fleeing Sexual Immorality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038600"/>
            <a:ext cx="7315200" cy="11446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Avoid Fornication and Adultery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65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Things We Need to </a:t>
            </a:r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1"/>
            <a:ext cx="8229600" cy="4673599"/>
          </a:xfrm>
        </p:spPr>
        <p:txBody>
          <a:bodyPr>
            <a:normAutofit/>
          </a:bodyPr>
          <a:lstStyle/>
          <a:p>
            <a:r>
              <a:rPr lang="en-US" dirty="0" smtClean="0"/>
              <a:t>Know the high cost of adultery. </a:t>
            </a:r>
          </a:p>
          <a:p>
            <a:r>
              <a:rPr lang="en-US" dirty="0" smtClean="0"/>
              <a:t>Don’t fall for flattery. Prov. 6:24; 7:21</a:t>
            </a:r>
          </a:p>
          <a:p>
            <a:r>
              <a:rPr lang="en-US" dirty="0" smtClean="0"/>
              <a:t>Establish and respect boundaries. Prov. 5:8; 7:6-8</a:t>
            </a:r>
          </a:p>
          <a:p>
            <a:r>
              <a:rPr lang="en-US" dirty="0" smtClean="0"/>
              <a:t>Strengthen your marriage. </a:t>
            </a:r>
          </a:p>
          <a:p>
            <a:pPr lvl="1"/>
            <a:r>
              <a:rPr lang="en-US" dirty="0" smtClean="0"/>
              <a:t>Eph. 5; 1 Cor. 7:2-5; Prov. 5:15-20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 as saints should. Eph. 3:3-5</a:t>
            </a:r>
          </a:p>
          <a:p>
            <a:r>
              <a:rPr lang="en-US" dirty="0" smtClean="0"/>
              <a:t>Flee sexual immorality. 1 Cor. 6:18</a:t>
            </a:r>
          </a:p>
          <a:p>
            <a:r>
              <a:rPr lang="en-US" dirty="0" smtClean="0"/>
              <a:t>Know that these sins can be forgiven.        1 Cor. 6:9-11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2601"/>
            <a:ext cx="8153400" cy="1346199"/>
          </a:xfrm>
        </p:spPr>
        <p:txBody>
          <a:bodyPr>
            <a:normAutofit/>
          </a:bodyPr>
          <a:lstStyle/>
          <a:p>
            <a:r>
              <a:rPr lang="en-US" dirty="0" smtClean="0"/>
              <a:t>Premarital </a:t>
            </a:r>
            <a:r>
              <a:rPr lang="en-US" dirty="0" smtClean="0"/>
              <a:t>Sex Is Prevalent and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799"/>
            <a:ext cx="8229600" cy="4099561"/>
          </a:xfrm>
        </p:spPr>
        <p:txBody>
          <a:bodyPr/>
          <a:lstStyle/>
          <a:p>
            <a:r>
              <a:rPr lang="en-US" dirty="0" smtClean="0"/>
              <a:t>70% by age 19.</a:t>
            </a:r>
          </a:p>
          <a:p>
            <a:r>
              <a:rPr lang="en-US" dirty="0" smtClean="0"/>
              <a:t>Approximately 30% of babies born outside marriage.</a:t>
            </a:r>
          </a:p>
          <a:p>
            <a:r>
              <a:rPr lang="en-US" dirty="0" smtClean="0"/>
              <a:t>STDs are rampant.</a:t>
            </a:r>
          </a:p>
          <a:p>
            <a:r>
              <a:rPr lang="en-US" dirty="0" smtClean="0"/>
              <a:t>It is sin!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8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Heb. 13:4; 1 Cor. 6:9, </a:t>
            </a:r>
            <a:r>
              <a:rPr lang="en-US" dirty="0" smtClean="0"/>
              <a:t>10; Matt. 19:4, 5</a:t>
            </a:r>
            <a:endParaRPr lang="en-US" dirty="0" smtClean="0"/>
          </a:p>
          <a:p>
            <a:r>
              <a:rPr lang="en-US" dirty="0" smtClean="0"/>
              <a:t>It’s not the “normal, natural thing to do.” </a:t>
            </a:r>
          </a:p>
          <a:p>
            <a:r>
              <a:rPr lang="en-US" dirty="0" smtClean="0"/>
              <a:t>Are you committed to fleeing? Do you really want to escape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Too many simply “hope” for purity.</a:t>
            </a:r>
            <a:endParaRPr lang="en-US" dirty="0" smtClean="0"/>
          </a:p>
          <a:p>
            <a:r>
              <a:rPr lang="en-US" dirty="0" smtClean="0"/>
              <a:t>Be like Joseph. Gen. </a:t>
            </a:r>
            <a:r>
              <a:rPr lang="en-US" dirty="0" smtClean="0"/>
              <a:t>39:6-13</a:t>
            </a:r>
          </a:p>
          <a:p>
            <a:pPr lvl="1"/>
            <a:r>
              <a:rPr lang="en-US" dirty="0" smtClean="0"/>
              <a:t>Have convictions and act on them.</a:t>
            </a:r>
          </a:p>
          <a:p>
            <a:pPr lvl="1"/>
            <a:r>
              <a:rPr lang="en-US" dirty="0" smtClean="0"/>
              <a:t>You can do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1"/>
            <a:ext cx="8229600" cy="4775199"/>
          </a:xfrm>
        </p:spPr>
        <p:txBody>
          <a:bodyPr>
            <a:normAutofit/>
          </a:bodyPr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“Unlawful sexual intercourse with the spouse of another.” Heb. 13:4</a:t>
            </a:r>
          </a:p>
          <a:p>
            <a:pPr lvl="1"/>
            <a:r>
              <a:rPr lang="en-US" dirty="0" smtClean="0"/>
              <a:t>Special usage in Matt. 5:32; 19:9; et al.</a:t>
            </a:r>
          </a:p>
          <a:p>
            <a:r>
              <a:rPr lang="en-US" dirty="0" smtClean="0"/>
              <a:t>A widespread problem in America. </a:t>
            </a:r>
          </a:p>
          <a:p>
            <a:pPr lvl="1"/>
            <a:r>
              <a:rPr lang="en-US" dirty="0" smtClean="0"/>
              <a:t>Perhaps half of all marriages.</a:t>
            </a:r>
          </a:p>
          <a:p>
            <a:pPr lvl="1"/>
            <a:r>
              <a:rPr lang="en-US" dirty="0" smtClean="0"/>
              <a:t>1/3 of men and 1/4 of women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40% of Americans do not find it morally unacceptable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7801"/>
            <a:ext cx="8153400" cy="1117600"/>
          </a:xfrm>
        </p:spPr>
        <p:txBody>
          <a:bodyPr>
            <a:normAutofit/>
          </a:bodyPr>
          <a:lstStyle/>
          <a:p>
            <a:r>
              <a:rPr lang="en-US" dirty="0" smtClean="0"/>
              <a:t>Adultery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080000"/>
          </a:xfrm>
        </p:spPr>
        <p:txBody>
          <a:bodyPr>
            <a:normAutofit/>
          </a:bodyPr>
          <a:lstStyle/>
          <a:p>
            <a:r>
              <a:rPr lang="en-US" dirty="0" smtClean="0"/>
              <a:t>A widespread problem in America. </a:t>
            </a:r>
          </a:p>
          <a:p>
            <a:pPr lvl="1"/>
            <a:r>
              <a:rPr lang="en-US" dirty="0" smtClean="0"/>
              <a:t>Perhaps half of all marriages.</a:t>
            </a:r>
          </a:p>
          <a:p>
            <a:pPr lvl="1"/>
            <a:r>
              <a:rPr lang="en-US" dirty="0" smtClean="0"/>
              <a:t>1/3 of men and 1/4 of women.</a:t>
            </a:r>
          </a:p>
          <a:p>
            <a:pPr lvl="1"/>
            <a:r>
              <a:rPr lang="en-US" dirty="0" smtClean="0"/>
              <a:t>40% of Americans do not find it morally unacceptable.</a:t>
            </a:r>
          </a:p>
          <a:p>
            <a:pPr lvl="1"/>
            <a:r>
              <a:rPr lang="en-US" i="1" dirty="0" smtClean="0"/>
              <a:t>Christianity Today</a:t>
            </a:r>
            <a:r>
              <a:rPr lang="en-US" dirty="0" smtClean="0"/>
              <a:t>: 45% admitted to inappropriate behavior and 23% to adultery.</a:t>
            </a:r>
          </a:p>
          <a:p>
            <a:pPr lvl="1"/>
            <a:r>
              <a:rPr lang="en-US" dirty="0" smtClean="0"/>
              <a:t>A major contributor to divorce and poverty.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3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and Adultery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condemnation of sexual immorality (fornication) condemns adultery. 1 Cor. 5:1; 6:18; et al</a:t>
            </a:r>
          </a:p>
          <a:p>
            <a:r>
              <a:rPr lang="en-US" dirty="0" smtClean="0"/>
              <a:t>Specified in 1 Cor. 6:9, 10; Heb. 13:4</a:t>
            </a:r>
          </a:p>
          <a:p>
            <a:r>
              <a:rPr lang="en-US" dirty="0" smtClean="0"/>
              <a:t>One allowable cause for divorce. Matt. 5:32; 19:9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Adultery Occurs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Kelly </a:t>
            </a:r>
            <a:r>
              <a:rPr lang="en-US" dirty="0" err="1" smtClean="0"/>
              <a:t>Bonewell</a:t>
            </a:r>
            <a:r>
              <a:rPr lang="en-US" dirty="0" smtClean="0"/>
              <a:t>, psychologist:</a:t>
            </a:r>
          </a:p>
          <a:p>
            <a:pPr lvl="1"/>
            <a:r>
              <a:rPr lang="en-US" dirty="0" smtClean="0"/>
              <a:t>Men are looking for a new, better, different sexual experience</a:t>
            </a:r>
            <a:r>
              <a:rPr lang="en-US" dirty="0" smtClean="0"/>
              <a:t>. Prov. </a:t>
            </a:r>
            <a:r>
              <a:rPr lang="en-US" dirty="0" smtClean="0"/>
              <a:t>6:25; 9:17</a:t>
            </a:r>
            <a:endParaRPr lang="en-US" dirty="0" smtClean="0"/>
          </a:p>
          <a:p>
            <a:pPr lvl="1"/>
            <a:r>
              <a:rPr lang="en-US" dirty="0" smtClean="0"/>
              <a:t>Women are seeking friendship and an emotional attachment.</a:t>
            </a:r>
          </a:p>
          <a:p>
            <a:pPr lvl="1"/>
            <a:r>
              <a:rPr lang="en-US" dirty="0" smtClean="0"/>
              <a:t>For both, it’s all about self. Luke 9:23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7801"/>
            <a:ext cx="8153400" cy="1016000"/>
          </a:xfrm>
        </p:spPr>
        <p:txBody>
          <a:bodyPr/>
          <a:lstStyle/>
          <a:p>
            <a:r>
              <a:rPr lang="en-US" dirty="0" smtClean="0"/>
              <a:t>Why Adultery Occurs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1"/>
            <a:ext cx="8229600" cy="5486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Kelly </a:t>
            </a:r>
            <a:r>
              <a:rPr lang="en-US" dirty="0" err="1" smtClean="0"/>
              <a:t>Bonewell</a:t>
            </a:r>
            <a:r>
              <a:rPr lang="en-US" dirty="0" smtClean="0"/>
              <a:t>: some “just fall into an affair.”</a:t>
            </a:r>
          </a:p>
          <a:p>
            <a:pPr lvl="1"/>
            <a:r>
              <a:rPr lang="en-US" i="1" dirty="0"/>
              <a:t>She began </a:t>
            </a:r>
            <a:r>
              <a:rPr lang="en-US" i="1" dirty="0" smtClean="0"/>
              <a:t>having personal conversations with </a:t>
            </a:r>
            <a:r>
              <a:rPr lang="en-US" i="1" dirty="0"/>
              <a:t>him on the same floor that they worked.</a:t>
            </a:r>
            <a:endParaRPr lang="en-US" sz="2400" dirty="0"/>
          </a:p>
          <a:p>
            <a:pPr lvl="1"/>
            <a:r>
              <a:rPr lang="en-US" i="1" dirty="0"/>
              <a:t>The </a:t>
            </a:r>
            <a:r>
              <a:rPr lang="en-US" i="1" dirty="0" smtClean="0"/>
              <a:t>conversations </a:t>
            </a:r>
            <a:r>
              <a:rPr lang="en-US" i="1" dirty="0"/>
              <a:t>moved to </a:t>
            </a:r>
            <a:r>
              <a:rPr lang="en-US" i="1" dirty="0" smtClean="0"/>
              <a:t>having </a:t>
            </a:r>
            <a:r>
              <a:rPr lang="en-US" i="1" dirty="0"/>
              <a:t>lunch </a:t>
            </a:r>
            <a:r>
              <a:rPr lang="en-US" i="1" dirty="0" smtClean="0"/>
              <a:t>regularly </a:t>
            </a:r>
            <a:r>
              <a:rPr lang="en-US" i="1" dirty="0"/>
              <a:t>at the hospital.</a:t>
            </a:r>
            <a:endParaRPr lang="en-US" sz="2400" dirty="0"/>
          </a:p>
          <a:p>
            <a:pPr lvl="1"/>
            <a:r>
              <a:rPr lang="en-US" i="1" dirty="0" smtClean="0"/>
              <a:t>Eventually, </a:t>
            </a:r>
            <a:r>
              <a:rPr lang="en-US" i="1" dirty="0"/>
              <a:t>they began to meet for lunch or </a:t>
            </a:r>
            <a:r>
              <a:rPr lang="en-US" i="1" dirty="0" smtClean="0"/>
              <a:t>coffee </a:t>
            </a:r>
            <a:r>
              <a:rPr lang="en-US" i="1" dirty="0"/>
              <a:t>off-site. More and more, a </a:t>
            </a:r>
            <a:r>
              <a:rPr lang="en-US" i="1" dirty="0" smtClean="0"/>
              <a:t>sexual </a:t>
            </a:r>
            <a:r>
              <a:rPr lang="en-US" i="1" dirty="0"/>
              <a:t>theme </a:t>
            </a:r>
            <a:r>
              <a:rPr lang="en-US" i="1" dirty="0" smtClean="0"/>
              <a:t>covered </a:t>
            </a:r>
            <a:r>
              <a:rPr lang="en-US" i="1" dirty="0"/>
              <a:t>their conversation.</a:t>
            </a:r>
            <a:endParaRPr lang="en-US" sz="2400" dirty="0"/>
          </a:p>
          <a:p>
            <a:pPr lvl="1"/>
            <a:r>
              <a:rPr lang="en-US" i="1" dirty="0"/>
              <a:t>She </a:t>
            </a:r>
            <a:r>
              <a:rPr lang="en-US" i="1" dirty="0" smtClean="0"/>
              <a:t>ultimately </a:t>
            </a:r>
            <a:r>
              <a:rPr lang="en-US" i="1" dirty="0"/>
              <a:t>ended up at his apart­ment </a:t>
            </a:r>
            <a:r>
              <a:rPr lang="en-US" i="1" dirty="0" smtClean="0"/>
              <a:t>contin­u­ing </a:t>
            </a:r>
            <a:r>
              <a:rPr lang="en-US" i="1" dirty="0"/>
              <a:t>these “conversations</a:t>
            </a:r>
            <a:r>
              <a:rPr lang="en-US" i="1" dirty="0" smtClean="0"/>
              <a:t>.”</a:t>
            </a:r>
          </a:p>
          <a:p>
            <a:pPr lvl="1"/>
            <a:r>
              <a:rPr lang="en-US" dirty="0" smtClean="0"/>
              <a:t>Recognize the danger.</a:t>
            </a:r>
          </a:p>
        </p:txBody>
      </p:sp>
    </p:spTree>
    <p:extLst>
      <p:ext uri="{BB962C8B-B14F-4D97-AF65-F5344CB8AC3E}">
        <p14:creationId xmlns:p14="http://schemas.microsoft.com/office/powerpoint/2010/main" val="423493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Things We Need to </a:t>
            </a:r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1"/>
            <a:ext cx="8229600" cy="4673599"/>
          </a:xfrm>
        </p:spPr>
        <p:txBody>
          <a:bodyPr>
            <a:normAutofit/>
          </a:bodyPr>
          <a:lstStyle/>
          <a:p>
            <a:r>
              <a:rPr lang="en-US" dirty="0" smtClean="0"/>
              <a:t>Know the high cost of adultery. </a:t>
            </a:r>
          </a:p>
          <a:p>
            <a:pPr lvl="1"/>
            <a:r>
              <a:rPr lang="en-US" dirty="0" smtClean="0"/>
              <a:t>1Cor. 6:9, 10; Mark 9:47, 48</a:t>
            </a:r>
          </a:p>
          <a:p>
            <a:pPr lvl="1"/>
            <a:r>
              <a:rPr lang="en-US" dirty="0" smtClean="0"/>
              <a:t>Marriage, children, job, financial, etc. </a:t>
            </a:r>
            <a:r>
              <a:rPr lang="en-US" dirty="0" smtClean="0"/>
              <a:t>         Prov</a:t>
            </a:r>
            <a:r>
              <a:rPr lang="en-US" dirty="0" smtClean="0"/>
              <a:t>. 5:10-14; 6:25-35</a:t>
            </a:r>
          </a:p>
          <a:p>
            <a:r>
              <a:rPr lang="en-US" dirty="0" smtClean="0"/>
              <a:t>Don’t fall for flattery. Prov. 6:24; 7:21</a:t>
            </a:r>
          </a:p>
          <a:p>
            <a:r>
              <a:rPr lang="en-US" dirty="0" smtClean="0"/>
              <a:t>Establish and respect boundaries. Prov. 5:8; 7:6-8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5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150</TotalTime>
  <Words>526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Perspective</vt:lpstr>
      <vt:lpstr>Fleeing Sexual Immorality</vt:lpstr>
      <vt:lpstr>Premarital Sex Is Prevalent and a Problem</vt:lpstr>
      <vt:lpstr>Sin</vt:lpstr>
      <vt:lpstr>Adultery</vt:lpstr>
      <vt:lpstr>Adultery</vt:lpstr>
      <vt:lpstr>The Bible and Adultery</vt:lpstr>
      <vt:lpstr>Why Adultery Occurs</vt:lpstr>
      <vt:lpstr>Why Adultery Occurs</vt:lpstr>
      <vt:lpstr>Four Things We Need to Do</vt:lpstr>
      <vt:lpstr>Four Things We Need to Do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Fleeing Sexual Immorality</dc:title>
  <dc:creator>John</dc:creator>
  <cp:lastModifiedBy>John</cp:lastModifiedBy>
  <cp:revision>11</cp:revision>
  <dcterms:created xsi:type="dcterms:W3CDTF">2013-01-20T00:58:55Z</dcterms:created>
  <dcterms:modified xsi:type="dcterms:W3CDTF">2013-03-01T19:35:55Z</dcterms:modified>
</cp:coreProperties>
</file>