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DDD9C3"/>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D3E734-D6ED-42AD-A9D9-142541DEF906}"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160154295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3E734-D6ED-42AD-A9D9-142541DEF906}"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200704860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3E734-D6ED-42AD-A9D9-142541DEF906}"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338455292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D3E734-D6ED-42AD-A9D9-142541DEF906}"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35679712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3E734-D6ED-42AD-A9D9-142541DEF906}" type="datetimeFigureOut">
              <a:rPr lang="en-US" smtClean="0"/>
              <a:t>6/11/2018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55154219"/>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D3E734-D6ED-42AD-A9D9-142541DEF906}"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157812661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D3E734-D6ED-42AD-A9D9-142541DEF906}" type="datetimeFigureOut">
              <a:rPr lang="en-US" smtClean="0"/>
              <a:t>6/11/2018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284271105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D3E734-D6ED-42AD-A9D9-142541DEF906}" type="datetimeFigureOut">
              <a:rPr lang="en-US" smtClean="0"/>
              <a:t>6/11/2018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409052976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3E734-D6ED-42AD-A9D9-142541DEF906}" type="datetimeFigureOut">
              <a:rPr lang="en-US" smtClean="0"/>
              <a:t>6/11/2018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400654418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3E734-D6ED-42AD-A9D9-142541DEF906}"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242422118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3E734-D6ED-42AD-A9D9-142541DEF906}" type="datetimeFigureOut">
              <a:rPr lang="en-US" smtClean="0"/>
              <a:t>6/11/2018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7242F-A1CD-419F-A3BA-97E597EB21EC}" type="slidenum">
              <a:rPr lang="en-US" smtClean="0"/>
              <a:t>‹#›</a:t>
            </a:fld>
            <a:endParaRPr lang="en-US"/>
          </a:p>
        </p:txBody>
      </p:sp>
    </p:spTree>
    <p:extLst>
      <p:ext uri="{BB962C8B-B14F-4D97-AF65-F5344CB8AC3E}">
        <p14:creationId xmlns:p14="http://schemas.microsoft.com/office/powerpoint/2010/main" val="3782572800"/>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3E734-D6ED-42AD-A9D9-142541DEF906}" type="datetimeFigureOut">
              <a:rPr lang="en-US" smtClean="0"/>
              <a:t>6/11/2018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7242F-A1CD-419F-A3BA-97E597EB21EC}" type="slidenum">
              <a:rPr lang="en-US" smtClean="0"/>
              <a:t>‹#›</a:t>
            </a:fld>
            <a:endParaRPr lang="en-US"/>
          </a:p>
        </p:txBody>
      </p:sp>
    </p:spTree>
    <p:extLst>
      <p:ext uri="{BB962C8B-B14F-4D97-AF65-F5344CB8AC3E}">
        <p14:creationId xmlns:p14="http://schemas.microsoft.com/office/powerpoint/2010/main" val="3703948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https://cdn.adleakscdn.com/wp-content/uploads/2017/11/BacktoBasicsPixelPart3-1240x7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57200" y="751344"/>
            <a:ext cx="3810000" cy="3108543"/>
          </a:xfrm>
          <a:prstGeom prst="rect">
            <a:avLst/>
          </a:prstGeom>
          <a:noFill/>
        </p:spPr>
        <p:txBody>
          <a:bodyPr wrap="square" rtlCol="0">
            <a:spAutoFit/>
          </a:bodyPr>
          <a:lstStyle/>
          <a:p>
            <a:r>
              <a:rPr lang="en-US" sz="2800" dirty="0">
                <a:solidFill>
                  <a:schemeClr val="bg1"/>
                </a:solidFill>
              </a:rPr>
              <a:t>Therefore I intend always to remind you of these qualities, though you know them and are established in the truth that you have</a:t>
            </a:r>
            <a:r>
              <a:rPr lang="en-US" sz="2800" dirty="0" smtClean="0">
                <a:solidFill>
                  <a:schemeClr val="bg1"/>
                </a:solidFill>
              </a:rPr>
              <a:t>.</a:t>
            </a:r>
          </a:p>
          <a:p>
            <a:r>
              <a:rPr lang="en-US" sz="2800" dirty="0">
                <a:solidFill>
                  <a:schemeClr val="bg1"/>
                </a:solidFill>
              </a:rPr>
              <a:t> </a:t>
            </a:r>
            <a:r>
              <a:rPr lang="en-US" sz="2800" dirty="0" smtClean="0">
                <a:solidFill>
                  <a:schemeClr val="bg1"/>
                </a:solidFill>
              </a:rPr>
              <a:t>-- II Peter 1:12</a:t>
            </a:r>
            <a:endParaRPr lang="en-US" sz="2800" dirty="0">
              <a:solidFill>
                <a:schemeClr val="bg1"/>
              </a:solidFill>
            </a:endParaRPr>
          </a:p>
        </p:txBody>
      </p:sp>
    </p:spTree>
    <p:extLst>
      <p:ext uri="{BB962C8B-B14F-4D97-AF65-F5344CB8AC3E}">
        <p14:creationId xmlns:p14="http://schemas.microsoft.com/office/powerpoint/2010/main" val="248177424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fontScale="92500" lnSpcReduction="10000"/>
          </a:bodyPr>
          <a:lstStyle/>
          <a:p>
            <a:pPr marL="0" indent="0">
              <a:buNone/>
            </a:pPr>
            <a:r>
              <a:rPr lang="en-US" dirty="0"/>
              <a:t>For I </a:t>
            </a:r>
            <a:r>
              <a:rPr lang="en-US" dirty="0" smtClean="0"/>
              <a:t>know </a:t>
            </a:r>
            <a:r>
              <a:rPr lang="en-US" dirty="0"/>
              <a:t>their works and their thoughts, and the time is </a:t>
            </a:r>
            <a:r>
              <a:rPr lang="en-US" dirty="0" smtClean="0"/>
              <a:t>coming</a:t>
            </a:r>
            <a:r>
              <a:rPr lang="en-US" baseline="30000" dirty="0"/>
              <a:t> </a:t>
            </a:r>
            <a:r>
              <a:rPr lang="en-US" dirty="0" smtClean="0"/>
              <a:t>to </a:t>
            </a:r>
            <a:r>
              <a:rPr lang="en-US" dirty="0"/>
              <a:t>gather all nations and tongues. And they shall come and shall see my glory, </a:t>
            </a:r>
            <a:r>
              <a:rPr lang="en-US" b="1" baseline="30000" dirty="0"/>
              <a:t> </a:t>
            </a:r>
            <a:r>
              <a:rPr lang="en-US" dirty="0"/>
              <a:t>and I will set a sign among them. And from them I will send survivors to the nations, to </a:t>
            </a:r>
            <a:r>
              <a:rPr lang="en-US" dirty="0" err="1"/>
              <a:t>Tarshish</a:t>
            </a:r>
            <a:r>
              <a:rPr lang="en-US" dirty="0"/>
              <a:t>, </a:t>
            </a:r>
            <a:r>
              <a:rPr lang="en-US" dirty="0" err="1"/>
              <a:t>Pul</a:t>
            </a:r>
            <a:r>
              <a:rPr lang="en-US" dirty="0"/>
              <a:t>, and </a:t>
            </a:r>
            <a:r>
              <a:rPr lang="en-US" dirty="0" err="1"/>
              <a:t>Lud</a:t>
            </a:r>
            <a:r>
              <a:rPr lang="en-US" dirty="0"/>
              <a:t>, who draw the bow, to Tubal and </a:t>
            </a:r>
            <a:r>
              <a:rPr lang="en-US" dirty="0" err="1"/>
              <a:t>Javan</a:t>
            </a:r>
            <a:r>
              <a:rPr lang="en-US" dirty="0"/>
              <a:t>, to the coastlands far away, that have not heard my fame or seen my glory. And they shall declare my glory among the nations. </a:t>
            </a:r>
            <a:r>
              <a:rPr lang="en-US" dirty="0" smtClean="0">
                <a:solidFill>
                  <a:srgbClr val="C00000"/>
                </a:solidFill>
              </a:rPr>
              <a:t>And </a:t>
            </a:r>
            <a:r>
              <a:rPr lang="en-US" dirty="0">
                <a:solidFill>
                  <a:srgbClr val="C00000"/>
                </a:solidFill>
              </a:rPr>
              <a:t>they shall bring all your </a:t>
            </a:r>
            <a:r>
              <a:rPr lang="en-US" u="sng" dirty="0">
                <a:solidFill>
                  <a:srgbClr val="C00000"/>
                </a:solidFill>
              </a:rPr>
              <a:t>brothers </a:t>
            </a:r>
            <a:r>
              <a:rPr lang="en-US" dirty="0">
                <a:solidFill>
                  <a:srgbClr val="C00000"/>
                </a:solidFill>
              </a:rPr>
              <a:t>from all the nations</a:t>
            </a:r>
            <a:r>
              <a:rPr lang="en-US" dirty="0"/>
              <a:t> as an offering to the </a:t>
            </a:r>
            <a:r>
              <a:rPr lang="en-US" cap="small" dirty="0" smtClean="0"/>
              <a:t>Lord 		</a:t>
            </a:r>
            <a:r>
              <a:rPr lang="en-US" cap="small" dirty="0" smtClean="0"/>
              <a:t>– </a:t>
            </a:r>
            <a:r>
              <a:rPr lang="en-US" cap="small" dirty="0" smtClean="0"/>
              <a:t>Isaiah 66:18-20a</a:t>
            </a:r>
            <a:endParaRPr lang="en-US" dirty="0"/>
          </a:p>
        </p:txBody>
      </p:sp>
    </p:spTree>
    <p:extLst>
      <p:ext uri="{BB962C8B-B14F-4D97-AF65-F5344CB8AC3E}">
        <p14:creationId xmlns:p14="http://schemas.microsoft.com/office/powerpoint/2010/main" val="3704837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279400"/>
            <a:ext cx="8839200" cy="6400800"/>
          </a:xfrm>
          <a:solidFill>
            <a:schemeClr val="bg1">
              <a:lumMod val="95000"/>
            </a:schemeClr>
          </a:solidFill>
        </p:spPr>
        <p:txBody>
          <a:bodyPr>
            <a:normAutofit fontScale="92500"/>
          </a:bodyPr>
          <a:lstStyle/>
          <a:p>
            <a:pPr marL="0" indent="0">
              <a:buNone/>
            </a:pPr>
            <a:r>
              <a:rPr lang="en-US" dirty="0"/>
              <a:t>So the saying spread abroad among the </a:t>
            </a:r>
            <a:r>
              <a:rPr lang="en-US" dirty="0" smtClean="0">
                <a:solidFill>
                  <a:srgbClr val="C00000"/>
                </a:solidFill>
              </a:rPr>
              <a:t>brothers</a:t>
            </a:r>
            <a:r>
              <a:rPr lang="en-US" dirty="0" smtClean="0"/>
              <a:t> </a:t>
            </a:r>
            <a:r>
              <a:rPr lang="en-US" dirty="0"/>
              <a:t>that this disciple was not to die; yet Jesus did not say to him that he was not to die, but, “If it is my will that he remain until I come, what is that to you</a:t>
            </a:r>
            <a:r>
              <a:rPr lang="en-US" dirty="0" smtClean="0"/>
              <a:t>? -- John 21:23</a:t>
            </a:r>
          </a:p>
          <a:p>
            <a:pPr marL="0" indent="0">
              <a:buNone/>
            </a:pPr>
            <a:r>
              <a:rPr lang="en-US" dirty="0" smtClean="0"/>
              <a:t>Therefore</a:t>
            </a:r>
            <a:r>
              <a:rPr lang="en-US" dirty="0"/>
              <a:t>, </a:t>
            </a:r>
            <a:r>
              <a:rPr lang="en-US" dirty="0">
                <a:solidFill>
                  <a:srgbClr val="C00000"/>
                </a:solidFill>
              </a:rPr>
              <a:t>brothers</a:t>
            </a:r>
            <a:r>
              <a:rPr lang="en-US" dirty="0" smtClean="0"/>
              <a:t>, </a:t>
            </a:r>
            <a:r>
              <a:rPr lang="en-US" dirty="0"/>
              <a:t>pick out from among you seven men of good repute, full of the Spirit and of wisdom, whom we will appoint to this duty</a:t>
            </a:r>
            <a:r>
              <a:rPr lang="en-US" dirty="0" smtClean="0"/>
              <a:t>. – Acts 6:3</a:t>
            </a:r>
          </a:p>
          <a:p>
            <a:pPr marL="0" indent="0">
              <a:buNone/>
            </a:pPr>
            <a:r>
              <a:rPr lang="en-US" b="1" baseline="30000" dirty="0"/>
              <a:t> </a:t>
            </a:r>
            <a:r>
              <a:rPr lang="en-US" dirty="0"/>
              <a:t>I appeal to you, </a:t>
            </a:r>
            <a:r>
              <a:rPr lang="en-US" dirty="0" smtClean="0">
                <a:solidFill>
                  <a:srgbClr val="C00000"/>
                </a:solidFill>
              </a:rPr>
              <a:t>brothers</a:t>
            </a:r>
            <a:r>
              <a:rPr lang="en-US" dirty="0" smtClean="0"/>
              <a:t>,</a:t>
            </a:r>
            <a:r>
              <a:rPr lang="en-US" baseline="30000" dirty="0"/>
              <a:t> </a:t>
            </a:r>
            <a:r>
              <a:rPr lang="en-US" dirty="0" smtClean="0"/>
              <a:t>by </a:t>
            </a:r>
            <a:r>
              <a:rPr lang="en-US" dirty="0"/>
              <a:t>the name of our Lord Jesus Christ, that all of you agree, and that there be no divisions among you, but that you be united in the same mind and the same judgment. </a:t>
            </a:r>
            <a:r>
              <a:rPr lang="en-US" dirty="0" smtClean="0"/>
              <a:t>– I Corinthians1:10</a:t>
            </a:r>
            <a:endParaRPr lang="en-US" dirty="0"/>
          </a:p>
        </p:txBody>
      </p:sp>
    </p:spTree>
    <p:extLst>
      <p:ext uri="{BB962C8B-B14F-4D97-AF65-F5344CB8AC3E}">
        <p14:creationId xmlns:p14="http://schemas.microsoft.com/office/powerpoint/2010/main" val="332497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279400"/>
            <a:ext cx="8839200" cy="6400800"/>
          </a:xfrm>
          <a:solidFill>
            <a:schemeClr val="bg1">
              <a:lumMod val="95000"/>
            </a:schemeClr>
          </a:solidFill>
        </p:spPr>
        <p:txBody>
          <a:bodyPr>
            <a:normAutofit fontScale="92500"/>
          </a:bodyPr>
          <a:lstStyle/>
          <a:p>
            <a:pPr marL="0" indent="0">
              <a:buNone/>
            </a:pPr>
            <a:r>
              <a:rPr lang="en-US" dirty="0"/>
              <a:t>But now I am writing to you not to associate with anyone who bears the name of</a:t>
            </a:r>
            <a:r>
              <a:rPr lang="en-US" dirty="0">
                <a:solidFill>
                  <a:srgbClr val="C00000"/>
                </a:solidFill>
              </a:rPr>
              <a:t> brother </a:t>
            </a:r>
            <a:r>
              <a:rPr lang="en-US" dirty="0"/>
              <a:t>if he is guilty of sexual immorality or greed, or is an idolater, reviler, drunkard, or swindler—not even to eat with such a one</a:t>
            </a:r>
            <a:r>
              <a:rPr lang="en-US" dirty="0" smtClean="0"/>
              <a:t>.					-- I Corinthians 5:11</a:t>
            </a:r>
          </a:p>
          <a:p>
            <a:pPr marL="0" indent="0">
              <a:buNone/>
            </a:pPr>
            <a:r>
              <a:rPr lang="en-US" dirty="0" smtClean="0"/>
              <a:t>And </a:t>
            </a:r>
            <a:r>
              <a:rPr lang="en-US" dirty="0"/>
              <a:t>all the </a:t>
            </a:r>
            <a:r>
              <a:rPr lang="en-US" dirty="0" smtClean="0">
                <a:solidFill>
                  <a:srgbClr val="C00000"/>
                </a:solidFill>
              </a:rPr>
              <a:t>brothers</a:t>
            </a:r>
            <a:r>
              <a:rPr lang="en-US" dirty="0" smtClean="0"/>
              <a:t> </a:t>
            </a:r>
            <a:r>
              <a:rPr lang="en-US" dirty="0"/>
              <a:t>who are with </a:t>
            </a:r>
            <a:r>
              <a:rPr lang="en-US" dirty="0" smtClean="0"/>
              <a:t>me,: To </a:t>
            </a:r>
            <a:r>
              <a:rPr lang="en-US" dirty="0"/>
              <a:t>the churches of </a:t>
            </a:r>
            <a:r>
              <a:rPr lang="en-US" dirty="0" smtClean="0"/>
              <a:t>Galatia – Galatians 6:1</a:t>
            </a:r>
            <a:endParaRPr lang="en-US" dirty="0"/>
          </a:p>
          <a:p>
            <a:pPr marL="0" indent="0">
              <a:buNone/>
            </a:pPr>
            <a:r>
              <a:rPr lang="en-US" b="1" baseline="30000" dirty="0"/>
              <a:t> </a:t>
            </a:r>
            <a:r>
              <a:rPr lang="en-US" dirty="0"/>
              <a:t>And most of the </a:t>
            </a:r>
            <a:r>
              <a:rPr lang="en-US" dirty="0">
                <a:solidFill>
                  <a:srgbClr val="C00000"/>
                </a:solidFill>
              </a:rPr>
              <a:t>brothers</a:t>
            </a:r>
            <a:r>
              <a:rPr lang="en-US" dirty="0"/>
              <a:t>, having become confident in the Lord by my imprisonment, are much more bold to speak the </a:t>
            </a:r>
            <a:r>
              <a:rPr lang="en-US" dirty="0" smtClean="0"/>
              <a:t>word </a:t>
            </a:r>
            <a:r>
              <a:rPr lang="en-US" dirty="0"/>
              <a:t>without fear</a:t>
            </a:r>
            <a:r>
              <a:rPr lang="en-US" dirty="0" smtClean="0"/>
              <a:t>. – Philippians 1:14</a:t>
            </a:r>
          </a:p>
          <a:p>
            <a:pPr marL="0" indent="0">
              <a:buNone/>
            </a:pPr>
            <a:r>
              <a:rPr lang="en-US" dirty="0"/>
              <a:t>Whoever says he is in the light and hates his </a:t>
            </a:r>
            <a:r>
              <a:rPr lang="en-US" dirty="0">
                <a:solidFill>
                  <a:srgbClr val="C00000"/>
                </a:solidFill>
              </a:rPr>
              <a:t>brother</a:t>
            </a:r>
            <a:r>
              <a:rPr lang="en-US" dirty="0"/>
              <a:t> is still in darkness. </a:t>
            </a:r>
            <a:r>
              <a:rPr lang="en-US" dirty="0" smtClean="0"/>
              <a:t> -- I John 2:9</a:t>
            </a:r>
            <a:endParaRPr lang="en-US" dirty="0"/>
          </a:p>
        </p:txBody>
      </p:sp>
    </p:spTree>
    <p:extLst>
      <p:ext uri="{BB962C8B-B14F-4D97-AF65-F5344CB8AC3E}">
        <p14:creationId xmlns:p14="http://schemas.microsoft.com/office/powerpoint/2010/main" val="23538014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a:bodyPr>
          <a:lstStyle/>
          <a:p>
            <a:r>
              <a:rPr lang="en-US" dirty="0" smtClean="0"/>
              <a:t>How is one included in this number?</a:t>
            </a:r>
          </a:p>
          <a:p>
            <a:pPr lvl="1"/>
            <a:r>
              <a:rPr lang="en-US" dirty="0" smtClean="0"/>
              <a:t>How is one included in a physical family?</a:t>
            </a:r>
          </a:p>
          <a:p>
            <a:r>
              <a:rPr lang="en-US" dirty="0" smtClean="0"/>
              <a:t>“Physical” terms in a “spiritual” family</a:t>
            </a:r>
          </a:p>
          <a:p>
            <a:pPr lvl="1"/>
            <a:r>
              <a:rPr lang="en-US" dirty="0" smtClean="0"/>
              <a:t>God – the Father</a:t>
            </a:r>
          </a:p>
          <a:p>
            <a:pPr lvl="2"/>
            <a:r>
              <a:rPr lang="en-US" dirty="0"/>
              <a:t>Blessed be the God and </a:t>
            </a:r>
            <a:r>
              <a:rPr lang="en-US" dirty="0">
                <a:solidFill>
                  <a:srgbClr val="C00000"/>
                </a:solidFill>
              </a:rPr>
              <a:t>Father</a:t>
            </a:r>
            <a:r>
              <a:rPr lang="en-US" dirty="0"/>
              <a:t> of our Lord Jesus Christ, the </a:t>
            </a:r>
            <a:r>
              <a:rPr lang="en-US" dirty="0">
                <a:solidFill>
                  <a:srgbClr val="C00000"/>
                </a:solidFill>
              </a:rPr>
              <a:t>Father</a:t>
            </a:r>
            <a:r>
              <a:rPr lang="en-US" dirty="0"/>
              <a:t> of mercies and God of all </a:t>
            </a:r>
            <a:r>
              <a:rPr lang="en-US" dirty="0" smtClean="0"/>
              <a:t>comfort					-- II Corinthians 1:3</a:t>
            </a:r>
            <a:endParaRPr lang="en-US" dirty="0"/>
          </a:p>
        </p:txBody>
      </p:sp>
    </p:spTree>
    <p:extLst>
      <p:ext uri="{BB962C8B-B14F-4D97-AF65-F5344CB8AC3E}">
        <p14:creationId xmlns:p14="http://schemas.microsoft.com/office/powerpoint/2010/main" val="295543147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a:bodyPr>
          <a:lstStyle/>
          <a:p>
            <a:r>
              <a:rPr lang="en-US" dirty="0" smtClean="0"/>
              <a:t>How is one included in this number?</a:t>
            </a:r>
          </a:p>
          <a:p>
            <a:pPr lvl="1"/>
            <a:r>
              <a:rPr lang="en-US" dirty="0" smtClean="0"/>
              <a:t>How is one included in a physical family?</a:t>
            </a:r>
          </a:p>
          <a:p>
            <a:r>
              <a:rPr lang="en-US" dirty="0" smtClean="0"/>
              <a:t>“Physical” terms in a “spiritual” family</a:t>
            </a:r>
          </a:p>
          <a:p>
            <a:pPr lvl="1"/>
            <a:r>
              <a:rPr lang="en-US" dirty="0" smtClean="0"/>
              <a:t>Born into the family</a:t>
            </a:r>
          </a:p>
          <a:p>
            <a:pPr lvl="2"/>
            <a:r>
              <a:rPr lang="en-US" dirty="0" smtClean="0"/>
              <a:t>Since </a:t>
            </a:r>
            <a:r>
              <a:rPr lang="en-US" dirty="0"/>
              <a:t>you have been </a:t>
            </a:r>
            <a:r>
              <a:rPr lang="en-US" dirty="0">
                <a:solidFill>
                  <a:srgbClr val="C00000"/>
                </a:solidFill>
              </a:rPr>
              <a:t>born again</a:t>
            </a:r>
            <a:r>
              <a:rPr lang="en-US" dirty="0"/>
              <a:t>, not of perishable seed but of imperishable, through the living and abiding word of </a:t>
            </a:r>
            <a:r>
              <a:rPr lang="en-US" dirty="0" smtClean="0"/>
              <a:t>God – I Peter 1:23</a:t>
            </a:r>
            <a:endParaRPr lang="en-US" dirty="0"/>
          </a:p>
        </p:txBody>
      </p:sp>
    </p:spTree>
    <p:extLst>
      <p:ext uri="{BB962C8B-B14F-4D97-AF65-F5344CB8AC3E}">
        <p14:creationId xmlns:p14="http://schemas.microsoft.com/office/powerpoint/2010/main" val="3071873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a:bodyPr>
          <a:lstStyle/>
          <a:p>
            <a:r>
              <a:rPr lang="en-US" dirty="0" smtClean="0"/>
              <a:t>How is one included in this number?</a:t>
            </a:r>
          </a:p>
          <a:p>
            <a:pPr lvl="1"/>
            <a:r>
              <a:rPr lang="en-US" dirty="0" smtClean="0"/>
              <a:t>How is one included in a physical family?</a:t>
            </a:r>
          </a:p>
          <a:p>
            <a:r>
              <a:rPr lang="en-US" dirty="0" smtClean="0"/>
              <a:t>“Physical” terms in a “spiritual” family</a:t>
            </a:r>
          </a:p>
          <a:p>
            <a:pPr lvl="1"/>
            <a:r>
              <a:rPr lang="en-US" dirty="0" smtClean="0"/>
              <a:t>Children of the Father</a:t>
            </a:r>
          </a:p>
          <a:p>
            <a:pPr lvl="2"/>
            <a:r>
              <a:rPr lang="en-US" dirty="0"/>
              <a:t>See what kind of love the </a:t>
            </a:r>
            <a:r>
              <a:rPr lang="en-US" dirty="0">
                <a:solidFill>
                  <a:srgbClr val="C00000"/>
                </a:solidFill>
              </a:rPr>
              <a:t>Father</a:t>
            </a:r>
            <a:r>
              <a:rPr lang="en-US" dirty="0"/>
              <a:t> has given to us, that we should be called </a:t>
            </a:r>
            <a:r>
              <a:rPr lang="en-US" dirty="0">
                <a:solidFill>
                  <a:srgbClr val="C00000"/>
                </a:solidFill>
              </a:rPr>
              <a:t>children of </a:t>
            </a:r>
            <a:r>
              <a:rPr lang="en-US" dirty="0" smtClean="0">
                <a:solidFill>
                  <a:srgbClr val="C00000"/>
                </a:solidFill>
              </a:rPr>
              <a:t>God </a:t>
            </a:r>
            <a:r>
              <a:rPr lang="en-US" dirty="0" smtClean="0"/>
              <a:t>– I John 3:1a</a:t>
            </a:r>
            <a:endParaRPr lang="en-US" dirty="0"/>
          </a:p>
        </p:txBody>
      </p:sp>
    </p:spTree>
    <p:extLst>
      <p:ext uri="{BB962C8B-B14F-4D97-AF65-F5344CB8AC3E}">
        <p14:creationId xmlns:p14="http://schemas.microsoft.com/office/powerpoint/2010/main" val="2049243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fontScale="92500"/>
          </a:bodyPr>
          <a:lstStyle/>
          <a:p>
            <a:r>
              <a:rPr lang="en-US" dirty="0" smtClean="0"/>
              <a:t>When Is One Born Into This Family?</a:t>
            </a:r>
          </a:p>
          <a:p>
            <a:pPr lvl="1"/>
            <a:r>
              <a:rPr lang="en-US" b="1" dirty="0"/>
              <a:t>Everyone</a:t>
            </a:r>
            <a:r>
              <a:rPr lang="en-US" dirty="0"/>
              <a:t> who </a:t>
            </a:r>
            <a:r>
              <a:rPr lang="en-US" u="sng" dirty="0"/>
              <a:t>believes that Jesus is the Christ </a:t>
            </a:r>
            <a:r>
              <a:rPr lang="en-US" dirty="0"/>
              <a:t>has been </a:t>
            </a:r>
            <a:r>
              <a:rPr lang="en-US" dirty="0">
                <a:solidFill>
                  <a:srgbClr val="C00000"/>
                </a:solidFill>
              </a:rPr>
              <a:t>born</a:t>
            </a:r>
            <a:r>
              <a:rPr lang="en-US" dirty="0"/>
              <a:t> of God, and </a:t>
            </a:r>
            <a:r>
              <a:rPr lang="en-US" b="1" dirty="0"/>
              <a:t>everyone</a:t>
            </a:r>
            <a:r>
              <a:rPr lang="en-US" dirty="0"/>
              <a:t> who </a:t>
            </a:r>
            <a:r>
              <a:rPr lang="en-US" u="sng" dirty="0"/>
              <a:t>loves the Father </a:t>
            </a:r>
            <a:r>
              <a:rPr lang="en-US" dirty="0"/>
              <a:t>loves whoever has been </a:t>
            </a:r>
            <a:r>
              <a:rPr lang="en-US" b="1" dirty="0"/>
              <a:t>born</a:t>
            </a:r>
            <a:r>
              <a:rPr lang="en-US" dirty="0"/>
              <a:t> of him. </a:t>
            </a:r>
            <a:r>
              <a:rPr lang="en-US" b="1" baseline="30000" dirty="0"/>
              <a:t> </a:t>
            </a:r>
            <a:r>
              <a:rPr lang="en-US" dirty="0">
                <a:solidFill>
                  <a:schemeClr val="bg2">
                    <a:lumMod val="75000"/>
                  </a:schemeClr>
                </a:solidFill>
              </a:rPr>
              <a:t>By this we know that we love the children of God, when we love God and obey his commandments. </a:t>
            </a:r>
            <a:r>
              <a:rPr lang="en-US" dirty="0" smtClean="0">
                <a:solidFill>
                  <a:schemeClr val="bg2">
                    <a:lumMod val="75000"/>
                  </a:schemeClr>
                </a:solidFill>
              </a:rPr>
              <a:t>For </a:t>
            </a:r>
            <a:r>
              <a:rPr lang="en-US" dirty="0">
                <a:solidFill>
                  <a:schemeClr val="bg2">
                    <a:lumMod val="75000"/>
                  </a:schemeClr>
                </a:solidFill>
              </a:rPr>
              <a:t>this is the love of God, that we keep his commandments. And his commandments are not burdensome</a:t>
            </a:r>
            <a:r>
              <a:rPr lang="en-US" dirty="0" smtClean="0">
                <a:solidFill>
                  <a:schemeClr val="bg2">
                    <a:lumMod val="75000"/>
                  </a:schemeClr>
                </a:solidFill>
              </a:rPr>
              <a:t>. – I John 5:1-3</a:t>
            </a:r>
            <a:endParaRPr lang="en-US" dirty="0">
              <a:solidFill>
                <a:schemeClr val="bg2">
                  <a:lumMod val="75000"/>
                </a:schemeClr>
              </a:solidFill>
            </a:endParaRPr>
          </a:p>
        </p:txBody>
      </p:sp>
    </p:spTree>
    <p:extLst>
      <p:ext uri="{BB962C8B-B14F-4D97-AF65-F5344CB8AC3E}">
        <p14:creationId xmlns:p14="http://schemas.microsoft.com/office/powerpoint/2010/main" val="2975586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4775200"/>
          </a:xfrm>
          <a:solidFill>
            <a:srgbClr val="DDD9C3">
              <a:alpha val="83922"/>
            </a:srgbClr>
          </a:solidFill>
        </p:spPr>
        <p:txBody>
          <a:bodyPr>
            <a:normAutofit fontScale="92500"/>
          </a:bodyPr>
          <a:lstStyle/>
          <a:p>
            <a:r>
              <a:rPr lang="en-US" dirty="0" smtClean="0"/>
              <a:t>When Is One Born Into This Family?</a:t>
            </a:r>
          </a:p>
          <a:p>
            <a:pPr lvl="1"/>
            <a:r>
              <a:rPr lang="en-US" b="1" dirty="0"/>
              <a:t>Everyone</a:t>
            </a:r>
            <a:r>
              <a:rPr lang="en-US" dirty="0"/>
              <a:t> who </a:t>
            </a:r>
            <a:r>
              <a:rPr lang="en-US" u="sng" dirty="0"/>
              <a:t>believes that Jesus is the Christ </a:t>
            </a:r>
            <a:r>
              <a:rPr lang="en-US" dirty="0"/>
              <a:t>has been </a:t>
            </a:r>
            <a:r>
              <a:rPr lang="en-US" dirty="0">
                <a:solidFill>
                  <a:srgbClr val="C00000"/>
                </a:solidFill>
              </a:rPr>
              <a:t>born</a:t>
            </a:r>
            <a:r>
              <a:rPr lang="en-US" dirty="0"/>
              <a:t> of God, and </a:t>
            </a:r>
            <a:r>
              <a:rPr lang="en-US" b="1" dirty="0"/>
              <a:t>everyone</a:t>
            </a:r>
            <a:r>
              <a:rPr lang="en-US" dirty="0"/>
              <a:t> who </a:t>
            </a:r>
            <a:r>
              <a:rPr lang="en-US" u="sng" dirty="0"/>
              <a:t>loves the Father </a:t>
            </a:r>
            <a:r>
              <a:rPr lang="en-US" dirty="0"/>
              <a:t>loves whoever has been </a:t>
            </a:r>
            <a:r>
              <a:rPr lang="en-US" b="1" dirty="0"/>
              <a:t>born</a:t>
            </a:r>
            <a:r>
              <a:rPr lang="en-US" dirty="0"/>
              <a:t> of him. </a:t>
            </a:r>
            <a:r>
              <a:rPr lang="en-US" b="1" baseline="30000" dirty="0"/>
              <a:t> </a:t>
            </a:r>
            <a:r>
              <a:rPr lang="en-US" dirty="0"/>
              <a:t>By this we know that we love the children of God, when we love God and </a:t>
            </a:r>
            <a:r>
              <a:rPr lang="en-US" u="sng" dirty="0"/>
              <a:t>obey his commandments</a:t>
            </a:r>
            <a:r>
              <a:rPr lang="en-US" dirty="0"/>
              <a:t>. </a:t>
            </a:r>
            <a:r>
              <a:rPr lang="en-US" dirty="0" smtClean="0"/>
              <a:t>For </a:t>
            </a:r>
            <a:r>
              <a:rPr lang="en-US" dirty="0"/>
              <a:t>this is the love of God, that we </a:t>
            </a:r>
            <a:r>
              <a:rPr lang="en-US" u="sng" dirty="0"/>
              <a:t>keep his commandments</a:t>
            </a:r>
            <a:r>
              <a:rPr lang="en-US" dirty="0"/>
              <a:t>. And his commandments are not burdensome</a:t>
            </a:r>
            <a:r>
              <a:rPr lang="en-US" dirty="0" smtClean="0"/>
              <a:t>. – I John 5:1-3</a:t>
            </a:r>
            <a:endParaRPr lang="en-US" dirty="0"/>
          </a:p>
        </p:txBody>
      </p:sp>
    </p:spTree>
    <p:extLst>
      <p:ext uri="{BB962C8B-B14F-4D97-AF65-F5344CB8AC3E}">
        <p14:creationId xmlns:p14="http://schemas.microsoft.com/office/powerpoint/2010/main" val="1645725634"/>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5080000"/>
          </a:xfrm>
          <a:solidFill>
            <a:srgbClr val="DDD9C3">
              <a:alpha val="83922"/>
            </a:srgbClr>
          </a:solidFill>
        </p:spPr>
        <p:txBody>
          <a:bodyPr>
            <a:normAutofit/>
          </a:bodyPr>
          <a:lstStyle/>
          <a:p>
            <a:r>
              <a:rPr lang="en-US" sz="3000" dirty="0" smtClean="0"/>
              <a:t>When Is One Born Into This Family?</a:t>
            </a:r>
          </a:p>
          <a:p>
            <a:pPr lvl="1"/>
            <a:r>
              <a:rPr lang="en-US" sz="2600" dirty="0"/>
              <a:t>Jesus answered him, “Truly, truly, I say to you, unless one is </a:t>
            </a:r>
            <a:r>
              <a:rPr lang="en-US" sz="2600" dirty="0">
                <a:solidFill>
                  <a:srgbClr val="C00000"/>
                </a:solidFill>
              </a:rPr>
              <a:t>born </a:t>
            </a:r>
            <a:r>
              <a:rPr lang="en-US" sz="2600" dirty="0" smtClean="0">
                <a:solidFill>
                  <a:srgbClr val="C00000"/>
                </a:solidFill>
              </a:rPr>
              <a:t>again</a:t>
            </a:r>
            <a:r>
              <a:rPr lang="en-US" sz="2600" baseline="30000" dirty="0">
                <a:solidFill>
                  <a:srgbClr val="C00000"/>
                </a:solidFill>
              </a:rPr>
              <a:t> </a:t>
            </a:r>
            <a:r>
              <a:rPr lang="en-US" sz="2600" dirty="0" smtClean="0"/>
              <a:t>he </a:t>
            </a:r>
            <a:r>
              <a:rPr lang="en-US" sz="2600" dirty="0"/>
              <a:t>cannot see the kingdom of God.” </a:t>
            </a:r>
            <a:r>
              <a:rPr lang="en-US" sz="2600" dirty="0" smtClean="0"/>
              <a:t>Nicodemus </a:t>
            </a:r>
            <a:r>
              <a:rPr lang="en-US" sz="2600" dirty="0"/>
              <a:t>said to him, “How can a man be born when he is old? Can he enter a second time into his mother's womb and be born?” </a:t>
            </a:r>
            <a:r>
              <a:rPr lang="en-US" sz="2600" b="1" baseline="30000" dirty="0"/>
              <a:t> </a:t>
            </a:r>
            <a:r>
              <a:rPr lang="en-US" sz="2600" dirty="0"/>
              <a:t>Jesus answered, “Truly, truly, I say to you, unless one is </a:t>
            </a:r>
            <a:r>
              <a:rPr lang="en-US" sz="2600" dirty="0">
                <a:solidFill>
                  <a:srgbClr val="C00000"/>
                </a:solidFill>
              </a:rPr>
              <a:t>born</a:t>
            </a:r>
            <a:r>
              <a:rPr lang="en-US" sz="2600" dirty="0"/>
              <a:t> of </a:t>
            </a:r>
            <a:r>
              <a:rPr lang="en-US" sz="2600" u="sng" dirty="0"/>
              <a:t>water</a:t>
            </a:r>
            <a:r>
              <a:rPr lang="en-US" sz="2600" dirty="0"/>
              <a:t> and the </a:t>
            </a:r>
            <a:r>
              <a:rPr lang="en-US" sz="2600" u="sng" dirty="0"/>
              <a:t>Spirit</a:t>
            </a:r>
            <a:r>
              <a:rPr lang="en-US" sz="2600" dirty="0"/>
              <a:t>, he cannot enter the kingdom of God</a:t>
            </a:r>
            <a:r>
              <a:rPr lang="en-US" sz="2600" dirty="0" smtClean="0"/>
              <a:t>. 					– John 3:3-5</a:t>
            </a:r>
            <a:endParaRPr lang="en-US" sz="2600" dirty="0"/>
          </a:p>
        </p:txBody>
      </p:sp>
    </p:spTree>
    <p:extLst>
      <p:ext uri="{BB962C8B-B14F-4D97-AF65-F5344CB8AC3E}">
        <p14:creationId xmlns:p14="http://schemas.microsoft.com/office/powerpoint/2010/main" val="15634986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5080000"/>
          </a:xfrm>
          <a:solidFill>
            <a:srgbClr val="DDD9C3">
              <a:alpha val="83922"/>
            </a:srgbClr>
          </a:solidFill>
        </p:spPr>
        <p:txBody>
          <a:bodyPr>
            <a:normAutofit/>
          </a:bodyPr>
          <a:lstStyle/>
          <a:p>
            <a:r>
              <a:rPr lang="en-US" sz="3000" dirty="0" smtClean="0"/>
              <a:t>When Is One Born Into This Family?</a:t>
            </a:r>
          </a:p>
          <a:p>
            <a:pPr lvl="1"/>
            <a:r>
              <a:rPr lang="en-US" dirty="0" smtClean="0"/>
              <a:t>And Peter said to them, “Repent and be </a:t>
            </a:r>
            <a:r>
              <a:rPr lang="en-US" dirty="0" smtClean="0">
                <a:solidFill>
                  <a:srgbClr val="C00000"/>
                </a:solidFill>
              </a:rPr>
              <a:t>baptized</a:t>
            </a:r>
            <a:r>
              <a:rPr lang="en-US" dirty="0" smtClean="0"/>
              <a:t> every one of you in the name of Jesus Christ for the forgiveness of your sins, and you will receive the gift of the Holy </a:t>
            </a:r>
            <a:r>
              <a:rPr lang="en-US" dirty="0" smtClean="0">
                <a:solidFill>
                  <a:srgbClr val="C00000"/>
                </a:solidFill>
              </a:rPr>
              <a:t>Spirit</a:t>
            </a:r>
            <a:r>
              <a:rPr lang="en-US" dirty="0" smtClean="0"/>
              <a:t>. – Acts 2:38</a:t>
            </a:r>
          </a:p>
          <a:p>
            <a:pPr lvl="1"/>
            <a:r>
              <a:rPr lang="en-US" dirty="0" smtClean="0"/>
              <a:t>For </a:t>
            </a:r>
            <a:r>
              <a:rPr lang="en-US" dirty="0"/>
              <a:t>as many of you as were </a:t>
            </a:r>
            <a:r>
              <a:rPr lang="en-US" u="sng" dirty="0"/>
              <a:t>baptized into Christ </a:t>
            </a:r>
            <a:r>
              <a:rPr lang="en-US" dirty="0"/>
              <a:t>have put on Christ. </a:t>
            </a:r>
            <a:r>
              <a:rPr lang="en-US" dirty="0" smtClean="0"/>
              <a:t>– Galatians 3:27</a:t>
            </a:r>
          </a:p>
        </p:txBody>
      </p:sp>
    </p:spTree>
    <p:extLst>
      <p:ext uri="{BB962C8B-B14F-4D97-AF65-F5344CB8AC3E}">
        <p14:creationId xmlns:p14="http://schemas.microsoft.com/office/powerpoint/2010/main" val="20069631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8718"/>
            <a:ext cx="7470524" cy="6812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rot="20762496">
            <a:off x="-20855" y="1001610"/>
            <a:ext cx="5257800" cy="1470025"/>
          </a:xfrm>
        </p:spPr>
        <p:txBody>
          <a:bodyPr/>
          <a:lstStyle/>
          <a:p>
            <a:r>
              <a:rPr lang="en-US" dirty="0" smtClean="0"/>
              <a:t>Who Is My Brother?</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72731848"/>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New Testa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1"/>
            <a:ext cx="8229600" cy="4495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Finding Brothers in the New Testament</a:t>
            </a:r>
            <a:endParaRPr lang="en-US" dirty="0"/>
          </a:p>
        </p:txBody>
      </p:sp>
      <p:sp>
        <p:nvSpPr>
          <p:cNvPr id="3" name="Content Placeholder 2"/>
          <p:cNvSpPr>
            <a:spLocks noGrp="1"/>
          </p:cNvSpPr>
          <p:nvPr>
            <p:ph idx="1"/>
          </p:nvPr>
        </p:nvSpPr>
        <p:spPr>
          <a:xfrm>
            <a:off x="457200" y="1600200"/>
            <a:ext cx="8229600" cy="5080000"/>
          </a:xfrm>
          <a:solidFill>
            <a:srgbClr val="DDD9C3">
              <a:alpha val="83922"/>
            </a:srgbClr>
          </a:solidFill>
        </p:spPr>
        <p:txBody>
          <a:bodyPr>
            <a:normAutofit/>
          </a:bodyPr>
          <a:lstStyle/>
          <a:p>
            <a:r>
              <a:rPr lang="en-US" dirty="0" smtClean="0"/>
              <a:t>Who is My Brother?</a:t>
            </a:r>
          </a:p>
          <a:p>
            <a:pPr lvl="1"/>
            <a:r>
              <a:rPr lang="en-US" dirty="0" smtClean="0"/>
              <a:t>One who </a:t>
            </a:r>
            <a:r>
              <a:rPr lang="en-US" dirty="0" smtClean="0">
                <a:solidFill>
                  <a:srgbClr val="C00000"/>
                </a:solidFill>
              </a:rPr>
              <a:t>believes</a:t>
            </a:r>
            <a:r>
              <a:rPr lang="en-US" dirty="0" smtClean="0"/>
              <a:t> in God</a:t>
            </a:r>
          </a:p>
          <a:p>
            <a:pPr lvl="1"/>
            <a:r>
              <a:rPr lang="en-US" dirty="0" smtClean="0"/>
              <a:t>One who </a:t>
            </a:r>
            <a:r>
              <a:rPr lang="en-US" dirty="0" smtClean="0">
                <a:solidFill>
                  <a:srgbClr val="C00000"/>
                </a:solidFill>
              </a:rPr>
              <a:t>submits</a:t>
            </a:r>
            <a:r>
              <a:rPr lang="en-US" dirty="0" smtClean="0"/>
              <a:t> to God</a:t>
            </a:r>
          </a:p>
          <a:p>
            <a:pPr lvl="1"/>
            <a:r>
              <a:rPr lang="en-US" smtClean="0"/>
              <a:t>One </a:t>
            </a:r>
            <a:r>
              <a:rPr lang="en-US" smtClean="0">
                <a:solidFill>
                  <a:srgbClr val="C00000"/>
                </a:solidFill>
              </a:rPr>
              <a:t>baptized</a:t>
            </a:r>
            <a:r>
              <a:rPr lang="en-US" smtClean="0"/>
              <a:t> </a:t>
            </a:r>
            <a:r>
              <a:rPr lang="en-US" dirty="0" smtClean="0"/>
              <a:t>into Christ for forgiveness of sins</a:t>
            </a:r>
          </a:p>
          <a:p>
            <a:pPr marL="457200" lvl="1" indent="0" algn="ctr">
              <a:buNone/>
            </a:pPr>
            <a:endParaRPr lang="en-US" dirty="0" smtClean="0"/>
          </a:p>
          <a:p>
            <a:pPr marL="457200" lvl="1" indent="0" algn="ctr">
              <a:buNone/>
            </a:pPr>
            <a:r>
              <a:rPr lang="en-US" dirty="0" smtClean="0"/>
              <a:t>Brethren Who Share the </a:t>
            </a:r>
            <a:r>
              <a:rPr lang="en-US" b="1" u="sng" dirty="0" smtClean="0"/>
              <a:t>Same</a:t>
            </a:r>
            <a:r>
              <a:rPr lang="en-US" dirty="0" smtClean="0"/>
              <a:t> </a:t>
            </a:r>
            <a:r>
              <a:rPr lang="en-US" dirty="0" smtClean="0">
                <a:solidFill>
                  <a:srgbClr val="C00000"/>
                </a:solidFill>
              </a:rPr>
              <a:t>Father</a:t>
            </a:r>
            <a:r>
              <a:rPr lang="en-US" dirty="0" smtClean="0"/>
              <a:t>, </a:t>
            </a:r>
            <a:r>
              <a:rPr lang="en-US" dirty="0" smtClean="0">
                <a:solidFill>
                  <a:srgbClr val="C00000"/>
                </a:solidFill>
              </a:rPr>
              <a:t>Ancestry</a:t>
            </a:r>
            <a:r>
              <a:rPr lang="en-US" dirty="0" smtClean="0"/>
              <a:t>, and </a:t>
            </a:r>
            <a:r>
              <a:rPr lang="en-US" dirty="0" smtClean="0">
                <a:solidFill>
                  <a:srgbClr val="C00000"/>
                </a:solidFill>
              </a:rPr>
              <a:t>Common Situation</a:t>
            </a:r>
          </a:p>
        </p:txBody>
      </p:sp>
    </p:spTree>
    <p:extLst>
      <p:ext uri="{BB962C8B-B14F-4D97-AF65-F5344CB8AC3E}">
        <p14:creationId xmlns:p14="http://schemas.microsoft.com/office/powerpoint/2010/main" val="4055971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solidFill>
            <a:srgbClr val="FFFFFF">
              <a:alpha val="89020"/>
            </a:srgbClr>
          </a:solidFill>
        </p:spPr>
        <p:txBody>
          <a:bodyPr/>
          <a:lstStyle/>
          <a:p>
            <a:pPr marL="342900" lvl="1" indent="-342900">
              <a:buFont typeface="Arial" panose="020B0604020202020204" pitchFamily="34" charset="0"/>
              <a:buChar char="•"/>
            </a:pPr>
            <a:r>
              <a:rPr lang="en-US" i="1" dirty="0"/>
              <a:t>Exclusive</a:t>
            </a:r>
            <a:r>
              <a:rPr lang="en-US" dirty="0"/>
              <a:t>. They may say, "We're the only ones with the truth; everyone else is wrong; and if you leave our group your salvation is in danger</a:t>
            </a:r>
            <a:r>
              <a:rPr lang="en-US" dirty="0" smtClean="0"/>
              <a:t>.“						- </a:t>
            </a:r>
            <a:r>
              <a:rPr lang="en-US" sz="2000" dirty="0" smtClean="0"/>
              <a:t>Christianity Today Website</a:t>
            </a:r>
            <a:endParaRPr lang="en-US" sz="2000"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Tree>
    <p:extLst>
      <p:ext uri="{BB962C8B-B14F-4D97-AF65-F5344CB8AC3E}">
        <p14:creationId xmlns:p14="http://schemas.microsoft.com/office/powerpoint/2010/main" val="1500747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xfrm>
            <a:off x="457200" y="1600200"/>
            <a:ext cx="8229600" cy="5080000"/>
          </a:xfrm>
          <a:solidFill>
            <a:srgbClr val="FFFFFF">
              <a:alpha val="89020"/>
            </a:srgbClr>
          </a:solidFill>
        </p:spPr>
        <p:txBody>
          <a:bodyPr>
            <a:normAutofit fontScale="92500"/>
          </a:bodyPr>
          <a:lstStyle/>
          <a:p>
            <a:r>
              <a:rPr lang="en-US" dirty="0" smtClean="0"/>
              <a:t>“Unlike </a:t>
            </a:r>
            <a:r>
              <a:rPr lang="en-US" dirty="0"/>
              <a:t>that, Christians accept Jesus as their Savior and Lord. Still, they recognize that he has followers in many different Christian denominations and nondenominational churches who accept Christ. We don't believe that the truth is available only to a select few—instead, salvation through Jesus is open to everyone. We also believe that God is above any human leader</a:t>
            </a:r>
            <a:r>
              <a:rPr lang="en-US" dirty="0" smtClean="0"/>
              <a:t>.”</a:t>
            </a:r>
            <a:endParaRPr lang="en-US" sz="4000"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Tree>
    <p:extLst>
      <p:ext uri="{BB962C8B-B14F-4D97-AF65-F5344CB8AC3E}">
        <p14:creationId xmlns:p14="http://schemas.microsoft.com/office/powerpoint/2010/main" val="15474416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solidFill>
            <a:srgbClr val="FFFFFF">
              <a:alpha val="89020"/>
            </a:srgbClr>
          </a:solidFill>
        </p:spPr>
        <p:txBody>
          <a:bodyPr/>
          <a:lstStyle/>
          <a:p>
            <a:pPr marL="342900" lvl="1" indent="-342900">
              <a:buFont typeface="Arial" panose="020B0604020202020204" pitchFamily="34" charset="0"/>
              <a:buChar char="•"/>
            </a:pPr>
            <a:r>
              <a:rPr lang="en-US" i="1" dirty="0"/>
              <a:t>Exclusive</a:t>
            </a:r>
            <a:r>
              <a:rPr lang="en-US" dirty="0"/>
              <a:t>. They may say, "</a:t>
            </a:r>
            <a:r>
              <a:rPr lang="en-US" dirty="0">
                <a:solidFill>
                  <a:srgbClr val="C00000"/>
                </a:solidFill>
              </a:rPr>
              <a:t>We're the only ones with the truth</a:t>
            </a:r>
            <a:r>
              <a:rPr lang="en-US" dirty="0"/>
              <a:t>; everyone else is wrong; and if you leave our group your salvation is in danger</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
        <p:nvSpPr>
          <p:cNvPr id="4" name="TextBox 3"/>
          <p:cNvSpPr txBox="1"/>
          <p:nvPr/>
        </p:nvSpPr>
        <p:spPr>
          <a:xfrm>
            <a:off x="838200" y="4445001"/>
            <a:ext cx="7391400" cy="1384995"/>
          </a:xfrm>
          <a:prstGeom prst="rect">
            <a:avLst/>
          </a:prstGeom>
          <a:noFill/>
        </p:spPr>
        <p:txBody>
          <a:bodyPr wrap="square" rtlCol="0">
            <a:spAutoFit/>
          </a:bodyPr>
          <a:lstStyle/>
          <a:p>
            <a:r>
              <a:rPr lang="en-US" sz="2800" dirty="0" smtClean="0"/>
              <a:t>“Christians accept Jesus as their Savior and Lord”</a:t>
            </a:r>
          </a:p>
          <a:p>
            <a:r>
              <a:rPr lang="en-US" sz="2800" dirty="0"/>
              <a:t>	</a:t>
            </a:r>
            <a:r>
              <a:rPr lang="en-US" sz="2800" dirty="0" smtClean="0"/>
              <a:t>-- Eliminates those following Muhammad,  	    Buddha, etc. as having truth? </a:t>
            </a:r>
            <a:endParaRPr lang="en-US" sz="2800" dirty="0"/>
          </a:p>
        </p:txBody>
      </p:sp>
    </p:spTree>
    <p:extLst>
      <p:ext uri="{BB962C8B-B14F-4D97-AF65-F5344CB8AC3E}">
        <p14:creationId xmlns:p14="http://schemas.microsoft.com/office/powerpoint/2010/main" val="2825647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solidFill>
            <a:srgbClr val="FFFFFF">
              <a:alpha val="89020"/>
            </a:srgbClr>
          </a:solidFill>
        </p:spPr>
        <p:txBody>
          <a:bodyPr/>
          <a:lstStyle/>
          <a:p>
            <a:pPr marL="342900" lvl="1" indent="-342900">
              <a:buFont typeface="Arial" panose="020B0604020202020204" pitchFamily="34" charset="0"/>
              <a:buChar char="•"/>
            </a:pPr>
            <a:r>
              <a:rPr lang="en-US" i="1" dirty="0"/>
              <a:t>Exclusive</a:t>
            </a:r>
            <a:r>
              <a:rPr lang="en-US" dirty="0"/>
              <a:t>. They may say, "We're the only ones with the truth; </a:t>
            </a:r>
            <a:r>
              <a:rPr lang="en-US" dirty="0">
                <a:solidFill>
                  <a:srgbClr val="C00000"/>
                </a:solidFill>
              </a:rPr>
              <a:t>everyone else is wrong</a:t>
            </a:r>
            <a:r>
              <a:rPr lang="en-US" dirty="0"/>
              <a:t>; and if you leave our group your salvation is in danger</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
        <p:nvSpPr>
          <p:cNvPr id="4" name="TextBox 3"/>
          <p:cNvSpPr txBox="1"/>
          <p:nvPr/>
        </p:nvSpPr>
        <p:spPr>
          <a:xfrm>
            <a:off x="457200" y="4445001"/>
            <a:ext cx="8305800" cy="1384995"/>
          </a:xfrm>
          <a:prstGeom prst="rect">
            <a:avLst/>
          </a:prstGeom>
          <a:noFill/>
        </p:spPr>
        <p:txBody>
          <a:bodyPr wrap="square" rtlCol="0">
            <a:spAutoFit/>
          </a:bodyPr>
          <a:lstStyle/>
          <a:p>
            <a:r>
              <a:rPr lang="en-US" sz="2800" dirty="0" smtClean="0"/>
              <a:t>“Followers in many different Christian denominations and nondenominational churches who accept Christ”</a:t>
            </a:r>
          </a:p>
          <a:p>
            <a:r>
              <a:rPr lang="en-US" sz="2800" dirty="0"/>
              <a:t>	</a:t>
            </a:r>
            <a:r>
              <a:rPr lang="en-US" sz="2800" dirty="0" smtClean="0"/>
              <a:t>-- Does this mean Jews and Muslims are wrong?</a:t>
            </a:r>
            <a:endParaRPr lang="en-US" sz="2800" dirty="0"/>
          </a:p>
        </p:txBody>
      </p:sp>
    </p:spTree>
    <p:extLst>
      <p:ext uri="{BB962C8B-B14F-4D97-AF65-F5344CB8AC3E}">
        <p14:creationId xmlns:p14="http://schemas.microsoft.com/office/powerpoint/2010/main" val="3331617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solidFill>
            <a:srgbClr val="FFFFFF">
              <a:alpha val="89020"/>
            </a:srgbClr>
          </a:solidFill>
        </p:spPr>
        <p:txBody>
          <a:bodyPr/>
          <a:lstStyle/>
          <a:p>
            <a:pPr marL="342900" lvl="1" indent="-342900">
              <a:buFont typeface="Arial" panose="020B0604020202020204" pitchFamily="34" charset="0"/>
              <a:buChar char="•"/>
            </a:pPr>
            <a:r>
              <a:rPr lang="en-US" i="1" dirty="0"/>
              <a:t>Exclusive</a:t>
            </a:r>
            <a:r>
              <a:rPr lang="en-US" dirty="0"/>
              <a:t>. They may say, "We're the only ones with the truth; everyone else is wrong; and </a:t>
            </a:r>
            <a:r>
              <a:rPr lang="en-US" dirty="0">
                <a:solidFill>
                  <a:srgbClr val="C00000"/>
                </a:solidFill>
              </a:rPr>
              <a:t>if you leave our group your salvation is in danger</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
        <p:nvSpPr>
          <p:cNvPr id="4" name="TextBox 3"/>
          <p:cNvSpPr txBox="1"/>
          <p:nvPr/>
        </p:nvSpPr>
        <p:spPr>
          <a:xfrm>
            <a:off x="457200" y="4445001"/>
            <a:ext cx="8305800" cy="954107"/>
          </a:xfrm>
          <a:prstGeom prst="rect">
            <a:avLst/>
          </a:prstGeom>
          <a:noFill/>
        </p:spPr>
        <p:txBody>
          <a:bodyPr wrap="square" rtlCol="0">
            <a:spAutoFit/>
          </a:bodyPr>
          <a:lstStyle/>
          <a:p>
            <a:r>
              <a:rPr lang="en-US" sz="2800" dirty="0" smtClean="0"/>
              <a:t>“</a:t>
            </a:r>
            <a:r>
              <a:rPr lang="en-US" sz="2800" dirty="0"/>
              <a:t>S</a:t>
            </a:r>
            <a:r>
              <a:rPr lang="en-US" sz="2800" dirty="0" smtClean="0"/>
              <a:t>alvation through Jesus is open to everyone”</a:t>
            </a:r>
          </a:p>
          <a:p>
            <a:r>
              <a:rPr lang="en-US" sz="2800" dirty="0"/>
              <a:t>	</a:t>
            </a:r>
            <a:r>
              <a:rPr lang="en-US" sz="2800" dirty="0" smtClean="0"/>
              <a:t>-- Does this mean atheists are not saved?</a:t>
            </a:r>
            <a:endParaRPr lang="en-US" sz="2800" dirty="0"/>
          </a:p>
        </p:txBody>
      </p:sp>
    </p:spTree>
    <p:extLst>
      <p:ext uri="{BB962C8B-B14F-4D97-AF65-F5344CB8AC3E}">
        <p14:creationId xmlns:p14="http://schemas.microsoft.com/office/powerpoint/2010/main" val="9668623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ap.lanexdev.com/user_images/image/rr/2011/Exclusivism-and-the-Churc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57685"/>
            <a:ext cx="8229600" cy="4438316"/>
          </a:xfrm>
          <a:prstGeom prst="rect">
            <a:avLst/>
          </a:prstGeom>
          <a:solidFill>
            <a:srgbClr val="000000">
              <a:alpha val="72941"/>
            </a:srgbClr>
          </a:solidFill>
          <a:effectLst>
            <a:softEdge rad="317500"/>
          </a:effectLst>
        </p:spPr>
      </p:pic>
      <p:sp>
        <p:nvSpPr>
          <p:cNvPr id="3" name="Content Placeholder 2"/>
          <p:cNvSpPr>
            <a:spLocks noGrp="1"/>
          </p:cNvSpPr>
          <p:nvPr>
            <p:ph idx="1"/>
          </p:nvPr>
        </p:nvSpPr>
        <p:spPr>
          <a:xfrm>
            <a:off x="457200" y="1600201"/>
            <a:ext cx="8305800" cy="4525963"/>
          </a:xfrm>
          <a:solidFill>
            <a:srgbClr val="FFFFFF">
              <a:alpha val="89020"/>
            </a:srgbClr>
          </a:solidFill>
        </p:spPr>
        <p:txBody>
          <a:bodyPr/>
          <a:lstStyle/>
          <a:p>
            <a:pPr marL="342900" lvl="1" indent="-342900">
              <a:buFont typeface="Arial" panose="020B0604020202020204" pitchFamily="34" charset="0"/>
              <a:buChar char="•"/>
            </a:pPr>
            <a:r>
              <a:rPr lang="en-US" dirty="0" smtClean="0"/>
              <a:t>Is </a:t>
            </a:r>
            <a:r>
              <a:rPr lang="en-US" sz="3200" dirty="0" smtClean="0"/>
              <a:t>Christianity</a:t>
            </a:r>
            <a:r>
              <a:rPr lang="en-US" dirty="0" smtClean="0"/>
              <a:t> Exclusive?</a:t>
            </a:r>
          </a:p>
          <a:p>
            <a:pPr marL="742950" lvl="2" indent="-342900"/>
            <a:r>
              <a:rPr lang="en-US" sz="2800" dirty="0" smtClean="0"/>
              <a:t>God desires that all be saved</a:t>
            </a:r>
          </a:p>
          <a:p>
            <a:pPr marL="742950" lvl="2" indent="-342900"/>
            <a:r>
              <a:rPr lang="en-US" sz="2800" dirty="0" smtClean="0"/>
              <a:t>Salvation excludes any who will not submit to Him</a:t>
            </a:r>
          </a:p>
          <a:p>
            <a:pPr marL="1200150" lvl="3" indent="-342900"/>
            <a:r>
              <a:rPr lang="en-US" sz="2600" dirty="0" smtClean="0"/>
              <a:t>Determined by </a:t>
            </a:r>
            <a:r>
              <a:rPr lang="en-US" sz="2600" b="1" dirty="0" smtClean="0">
                <a:solidFill>
                  <a:srgbClr val="FF0000"/>
                </a:solidFill>
              </a:rPr>
              <a:t>His</a:t>
            </a:r>
            <a:r>
              <a:rPr lang="en-US" sz="2600" dirty="0" smtClean="0"/>
              <a:t> Standards, not human standards</a:t>
            </a:r>
            <a:r>
              <a:rPr lang="en-US" dirty="0" smtClean="0"/>
              <a:t>						</a:t>
            </a:r>
            <a:endParaRPr lang="en-US" dirty="0"/>
          </a:p>
        </p:txBody>
      </p:sp>
      <p:sp>
        <p:nvSpPr>
          <p:cNvPr id="2" name="Title 1"/>
          <p:cNvSpPr>
            <a:spLocks noGrp="1"/>
          </p:cNvSpPr>
          <p:nvPr>
            <p:ph type="title"/>
          </p:nvPr>
        </p:nvSpPr>
        <p:spPr/>
        <p:txBody>
          <a:bodyPr>
            <a:normAutofit fontScale="90000"/>
          </a:bodyPr>
          <a:lstStyle/>
          <a:p>
            <a:r>
              <a:rPr lang="en-US" dirty="0" smtClean="0"/>
              <a:t>Answering the Charge of Exclusivism</a:t>
            </a:r>
            <a:endParaRPr lang="en-US" dirty="0"/>
          </a:p>
        </p:txBody>
      </p:sp>
      <p:sp>
        <p:nvSpPr>
          <p:cNvPr id="5" name="TextBox 4"/>
          <p:cNvSpPr txBox="1"/>
          <p:nvPr/>
        </p:nvSpPr>
        <p:spPr>
          <a:xfrm>
            <a:off x="228600" y="5040035"/>
            <a:ext cx="8686800" cy="892552"/>
          </a:xfrm>
          <a:prstGeom prst="rect">
            <a:avLst/>
          </a:prstGeom>
          <a:noFill/>
        </p:spPr>
        <p:txBody>
          <a:bodyPr wrap="square" rtlCol="0">
            <a:spAutoFit/>
          </a:bodyPr>
          <a:lstStyle/>
          <a:p>
            <a:pPr algn="ctr"/>
            <a:r>
              <a:rPr lang="en-US" sz="2600" dirty="0" smtClean="0"/>
              <a:t>God’s Children Are Those Who Submit To Their Father</a:t>
            </a:r>
          </a:p>
          <a:p>
            <a:pPr algn="ctr"/>
            <a:r>
              <a:rPr lang="en-US" sz="2600" dirty="0" smtClean="0"/>
              <a:t>Those Who Submit To The Father Are Brethren To One Another</a:t>
            </a:r>
            <a:endParaRPr lang="en-US" sz="2600" dirty="0"/>
          </a:p>
        </p:txBody>
      </p:sp>
    </p:spTree>
    <p:extLst>
      <p:ext uri="{BB962C8B-B14F-4D97-AF65-F5344CB8AC3E}">
        <p14:creationId xmlns:p14="http://schemas.microsoft.com/office/powerpoint/2010/main" val="26226673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fade">
                                      <p:cBhvr>
                                        <p:cTn id="3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9458" name="Picture 2" descr="http://go4god.ca/wp-content/uploads/2012/12/familyofgod-p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78359"/>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Those From the Same Parent(s)</a:t>
            </a:r>
          </a:p>
          <a:p>
            <a:pPr lvl="1"/>
            <a:r>
              <a:rPr lang="en-US" dirty="0">
                <a:solidFill>
                  <a:schemeClr val="bg1"/>
                </a:solidFill>
              </a:rPr>
              <a:t>Then the </a:t>
            </a:r>
            <a:r>
              <a:rPr lang="en-US" cap="small" dirty="0">
                <a:solidFill>
                  <a:schemeClr val="bg1"/>
                </a:solidFill>
              </a:rPr>
              <a:t>Lord</a:t>
            </a:r>
            <a:r>
              <a:rPr lang="en-US" dirty="0">
                <a:solidFill>
                  <a:schemeClr val="bg1"/>
                </a:solidFill>
              </a:rPr>
              <a:t> said to Cain, “Where is Abel your </a:t>
            </a:r>
            <a:r>
              <a:rPr lang="en-US" b="1" dirty="0">
                <a:solidFill>
                  <a:schemeClr val="bg1"/>
                </a:solidFill>
              </a:rPr>
              <a:t>brother</a:t>
            </a:r>
            <a:r>
              <a:rPr lang="en-US" dirty="0">
                <a:solidFill>
                  <a:schemeClr val="bg1"/>
                </a:solidFill>
              </a:rPr>
              <a:t>?” He said, “I do not know; am I my </a:t>
            </a:r>
            <a:r>
              <a:rPr lang="en-US" b="1" dirty="0">
                <a:solidFill>
                  <a:schemeClr val="bg1"/>
                </a:solidFill>
              </a:rPr>
              <a:t>brother's</a:t>
            </a:r>
            <a:r>
              <a:rPr lang="en-US" dirty="0">
                <a:solidFill>
                  <a:schemeClr val="bg1"/>
                </a:solidFill>
              </a:rPr>
              <a:t> keeper</a:t>
            </a:r>
            <a:r>
              <a:rPr lang="en-US" dirty="0" smtClean="0">
                <a:solidFill>
                  <a:schemeClr val="bg1"/>
                </a:solidFill>
              </a:rPr>
              <a:t>?” – Genesis 4:9</a:t>
            </a:r>
            <a:endParaRPr lang="en-US" dirty="0">
              <a:solidFill>
                <a:schemeClr val="bg1"/>
              </a:solidFill>
            </a:endParaRPr>
          </a:p>
        </p:txBody>
      </p:sp>
      <p:pic>
        <p:nvPicPr>
          <p:cNvPr id="2054" name="Picture 6" descr="A painting by Robert T. Barrett of Cain leaning on a staff and Abel holding a lamb, with storm clouds gathering over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12849">
            <a:off x="6340355" y="3368847"/>
            <a:ext cx="1429793" cy="255136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79375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Those From the Same Parent(s)</a:t>
            </a:r>
          </a:p>
          <a:p>
            <a:pPr lvl="1"/>
            <a:r>
              <a:rPr lang="en-US" dirty="0">
                <a:solidFill>
                  <a:schemeClr val="bg1"/>
                </a:solidFill>
              </a:rPr>
              <a:t>So ten of Joseph's</a:t>
            </a:r>
            <a:r>
              <a:rPr lang="en-US" b="1" dirty="0">
                <a:solidFill>
                  <a:schemeClr val="bg1"/>
                </a:solidFill>
              </a:rPr>
              <a:t> brothers </a:t>
            </a:r>
            <a:r>
              <a:rPr lang="en-US" dirty="0">
                <a:solidFill>
                  <a:schemeClr val="bg1"/>
                </a:solidFill>
              </a:rPr>
              <a:t>went down to buy grain in Egypt. </a:t>
            </a:r>
            <a:r>
              <a:rPr lang="en-US" b="1" baseline="30000" dirty="0">
                <a:solidFill>
                  <a:schemeClr val="bg1"/>
                </a:solidFill>
              </a:rPr>
              <a:t> </a:t>
            </a:r>
            <a:r>
              <a:rPr lang="en-US" dirty="0">
                <a:solidFill>
                  <a:schemeClr val="bg1"/>
                </a:solidFill>
              </a:rPr>
              <a:t>But Jacob did not send Benjamin, Joseph's brother, with his brothers, for he feared that harm might happen to him</a:t>
            </a:r>
            <a:r>
              <a:rPr lang="en-US" dirty="0" smtClean="0">
                <a:solidFill>
                  <a:schemeClr val="bg1"/>
                </a:solidFill>
              </a:rPr>
              <a:t>.						-- Genesis 42:3-4 </a:t>
            </a:r>
            <a:endParaRPr lang="en-US" dirty="0">
              <a:solidFill>
                <a:schemeClr val="bg1"/>
              </a:solidFill>
            </a:endParaRPr>
          </a:p>
        </p:txBody>
      </p:sp>
      <p:pic>
        <p:nvPicPr>
          <p:cNvPr id="3074" name="Picture 2" descr="A painting by Harry Anderson of an elderly Jacob placing his hand on the head of one of his sons, who kneels before him, while the other sons look 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58628">
            <a:off x="6032453" y="4394035"/>
            <a:ext cx="2412877" cy="19961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777956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Those From the Same Parent(s)</a:t>
            </a:r>
          </a:p>
          <a:p>
            <a:pPr lvl="1"/>
            <a:r>
              <a:rPr lang="en-US" dirty="0">
                <a:solidFill>
                  <a:schemeClr val="bg1"/>
                </a:solidFill>
              </a:rPr>
              <a:t>Then the anger of the </a:t>
            </a:r>
            <a:r>
              <a:rPr lang="en-US" cap="small" dirty="0">
                <a:solidFill>
                  <a:schemeClr val="bg1"/>
                </a:solidFill>
              </a:rPr>
              <a:t>Lord</a:t>
            </a:r>
            <a:r>
              <a:rPr lang="en-US" dirty="0">
                <a:solidFill>
                  <a:schemeClr val="bg1"/>
                </a:solidFill>
              </a:rPr>
              <a:t> was kindled against Moses and he said, “Is there not Aaron, your </a:t>
            </a:r>
            <a:r>
              <a:rPr lang="en-US" b="1" dirty="0">
                <a:solidFill>
                  <a:schemeClr val="bg1"/>
                </a:solidFill>
              </a:rPr>
              <a:t>brother</a:t>
            </a:r>
            <a:r>
              <a:rPr lang="en-US" dirty="0">
                <a:solidFill>
                  <a:schemeClr val="bg1"/>
                </a:solidFill>
              </a:rPr>
              <a:t>, the Levite? I know that he can speak well. Behold, he is coming out to meet you, and when he sees you, he will be glad in his heart. </a:t>
            </a:r>
            <a:r>
              <a:rPr lang="en-US" dirty="0" smtClean="0">
                <a:solidFill>
                  <a:schemeClr val="bg1"/>
                </a:solidFill>
              </a:rPr>
              <a:t>					-- Exodus 4:14</a:t>
            </a:r>
            <a:endParaRPr lang="en-US" dirty="0">
              <a:solidFill>
                <a:schemeClr val="bg1"/>
              </a:solidFill>
            </a:endParaRPr>
          </a:p>
        </p:txBody>
      </p:sp>
      <p:pic>
        <p:nvPicPr>
          <p:cNvPr id="4098" name="Picture 2" descr="http://abidinginthevine.net/wp-content/uploads/2014/11/MOSES-AND-AARON-672x37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4876799"/>
            <a:ext cx="1981200" cy="14623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1015827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Those of Common Ancestry</a:t>
            </a:r>
          </a:p>
          <a:p>
            <a:pPr lvl="1"/>
            <a:r>
              <a:rPr lang="en-US" dirty="0">
                <a:solidFill>
                  <a:schemeClr val="bg1"/>
                </a:solidFill>
              </a:rPr>
              <a:t>If your </a:t>
            </a:r>
            <a:r>
              <a:rPr lang="en-US" b="1" dirty="0">
                <a:solidFill>
                  <a:schemeClr val="bg1"/>
                </a:solidFill>
              </a:rPr>
              <a:t>brother</a:t>
            </a:r>
            <a:r>
              <a:rPr lang="en-US" dirty="0">
                <a:solidFill>
                  <a:schemeClr val="bg1"/>
                </a:solidFill>
              </a:rPr>
              <a:t> becomes poor and cannot maintain himself with you, you shall support him as though he were a stranger and a sojourner, and he shall live with you. </a:t>
            </a:r>
            <a:r>
              <a:rPr lang="en-US" dirty="0" smtClean="0">
                <a:solidFill>
                  <a:schemeClr val="bg1"/>
                </a:solidFill>
              </a:rPr>
              <a:t>– Leviticus 25:35</a:t>
            </a:r>
            <a:endParaRPr lang="en-US" dirty="0">
              <a:solidFill>
                <a:schemeClr val="bg1"/>
              </a:solidFill>
            </a:endParaRPr>
          </a:p>
        </p:txBody>
      </p:sp>
    </p:spTree>
    <p:extLst>
      <p:ext uri="{BB962C8B-B14F-4D97-AF65-F5344CB8AC3E}">
        <p14:creationId xmlns:p14="http://schemas.microsoft.com/office/powerpoint/2010/main" val="8239152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Those Sharing a Common Situation</a:t>
            </a:r>
          </a:p>
          <a:p>
            <a:pPr lvl="1"/>
            <a:r>
              <a:rPr lang="en-US" dirty="0" smtClean="0">
                <a:solidFill>
                  <a:schemeClr val="bg1"/>
                </a:solidFill>
              </a:rPr>
              <a:t>Sometimes used metaphorically</a:t>
            </a:r>
          </a:p>
          <a:p>
            <a:pPr lvl="2"/>
            <a:r>
              <a:rPr lang="en-US" dirty="0">
                <a:solidFill>
                  <a:schemeClr val="bg1"/>
                </a:solidFill>
              </a:rPr>
              <a:t>I am a </a:t>
            </a:r>
            <a:r>
              <a:rPr lang="en-US" b="1" dirty="0">
                <a:solidFill>
                  <a:schemeClr val="bg1"/>
                </a:solidFill>
              </a:rPr>
              <a:t>brother</a:t>
            </a:r>
            <a:r>
              <a:rPr lang="en-US" dirty="0">
                <a:solidFill>
                  <a:schemeClr val="bg1"/>
                </a:solidFill>
              </a:rPr>
              <a:t> of </a:t>
            </a:r>
            <a:r>
              <a:rPr lang="en-US" dirty="0" smtClean="0">
                <a:solidFill>
                  <a:schemeClr val="bg1"/>
                </a:solidFill>
              </a:rPr>
              <a:t>jackals</a:t>
            </a:r>
            <a:r>
              <a:rPr lang="en-US" dirty="0">
                <a:solidFill>
                  <a:schemeClr val="bg1"/>
                </a:solidFill>
              </a:rPr>
              <a:t> </a:t>
            </a:r>
            <a:r>
              <a:rPr lang="en-US" dirty="0" smtClean="0">
                <a:solidFill>
                  <a:schemeClr val="bg1"/>
                </a:solidFill>
              </a:rPr>
              <a:t>and </a:t>
            </a:r>
            <a:r>
              <a:rPr lang="en-US" dirty="0">
                <a:solidFill>
                  <a:schemeClr val="bg1"/>
                </a:solidFill>
              </a:rPr>
              <a:t>a companion of ostriches</a:t>
            </a:r>
            <a:r>
              <a:rPr lang="en-US" dirty="0" smtClean="0">
                <a:solidFill>
                  <a:schemeClr val="bg1"/>
                </a:solidFill>
              </a:rPr>
              <a:t>.				-- Job 30:29</a:t>
            </a:r>
          </a:p>
          <a:p>
            <a:pPr lvl="2"/>
            <a:r>
              <a:rPr lang="en-US" dirty="0">
                <a:solidFill>
                  <a:schemeClr val="bg1"/>
                </a:solidFill>
              </a:rPr>
              <a:t>Whoever is slack in his </a:t>
            </a:r>
            <a:r>
              <a:rPr lang="en-US" dirty="0" smtClean="0">
                <a:solidFill>
                  <a:schemeClr val="bg1"/>
                </a:solidFill>
              </a:rPr>
              <a:t>work</a:t>
            </a:r>
            <a:r>
              <a:rPr lang="en-US" dirty="0">
                <a:solidFill>
                  <a:schemeClr val="bg1"/>
                </a:solidFill>
              </a:rPr>
              <a:t> </a:t>
            </a:r>
            <a:r>
              <a:rPr lang="en-US" dirty="0" smtClean="0">
                <a:solidFill>
                  <a:schemeClr val="bg1"/>
                </a:solidFill>
              </a:rPr>
              <a:t>is </a:t>
            </a:r>
            <a:r>
              <a:rPr lang="en-US" dirty="0">
                <a:solidFill>
                  <a:schemeClr val="bg1"/>
                </a:solidFill>
              </a:rPr>
              <a:t>a </a:t>
            </a:r>
            <a:r>
              <a:rPr lang="en-US" b="1" dirty="0">
                <a:solidFill>
                  <a:schemeClr val="bg1"/>
                </a:solidFill>
              </a:rPr>
              <a:t>brother</a:t>
            </a:r>
            <a:r>
              <a:rPr lang="en-US" dirty="0">
                <a:solidFill>
                  <a:schemeClr val="bg1"/>
                </a:solidFill>
              </a:rPr>
              <a:t> to him who destroys</a:t>
            </a:r>
            <a:r>
              <a:rPr lang="en-US" dirty="0" smtClean="0">
                <a:solidFill>
                  <a:schemeClr val="bg1"/>
                </a:solidFill>
              </a:rPr>
              <a:t>. – Proverbs 18:9</a:t>
            </a:r>
            <a:endParaRPr lang="en-US" dirty="0">
              <a:solidFill>
                <a:schemeClr val="bg1"/>
              </a:solidFill>
            </a:endParaRPr>
          </a:p>
        </p:txBody>
      </p:sp>
    </p:spTree>
    <p:extLst>
      <p:ext uri="{BB962C8B-B14F-4D97-AF65-F5344CB8AC3E}">
        <p14:creationId xmlns:p14="http://schemas.microsoft.com/office/powerpoint/2010/main" val="593317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133600" y="279400"/>
            <a:ext cx="4876800" cy="1143000"/>
          </a:xfrm>
          <a:solidFill>
            <a:schemeClr val="bg1">
              <a:lumMod val="85000"/>
            </a:schemeClr>
          </a:solidFill>
          <a:effectLst>
            <a:softEdge rad="317500"/>
          </a:effectLst>
        </p:spPr>
        <p:txBody>
          <a:bodyPr/>
          <a:lstStyle/>
          <a:p>
            <a:r>
              <a:rPr lang="en-US" dirty="0" smtClean="0"/>
              <a:t>Defining Terms</a:t>
            </a:r>
            <a:endParaRPr lang="en-US" dirty="0"/>
          </a:p>
        </p:txBody>
      </p:sp>
      <p:sp>
        <p:nvSpPr>
          <p:cNvPr id="3" name="Content Placeholder 2"/>
          <p:cNvSpPr>
            <a:spLocks noGrp="1"/>
          </p:cNvSpPr>
          <p:nvPr>
            <p:ph idx="1"/>
          </p:nvPr>
        </p:nvSpPr>
        <p:spPr>
          <a:solidFill>
            <a:srgbClr val="17375E">
              <a:alpha val="85882"/>
            </a:srgbClr>
          </a:solidFill>
        </p:spPr>
        <p:txBody>
          <a:bodyPr/>
          <a:lstStyle/>
          <a:p>
            <a:r>
              <a:rPr lang="en-US" dirty="0" smtClean="0">
                <a:solidFill>
                  <a:schemeClr val="bg1"/>
                </a:solidFill>
              </a:rPr>
              <a:t>Sometimes Alludes to “Sameness”</a:t>
            </a:r>
          </a:p>
          <a:p>
            <a:pPr lvl="1"/>
            <a:r>
              <a:rPr lang="en-US" dirty="0">
                <a:solidFill>
                  <a:schemeClr val="bg1"/>
                </a:solidFill>
              </a:rPr>
              <a:t>So they tied sackcloth around their waists and put ropes on their heads and went to the king of Israel and said, “Your servant Ben-</a:t>
            </a:r>
            <a:r>
              <a:rPr lang="en-US" dirty="0" err="1">
                <a:solidFill>
                  <a:schemeClr val="bg1"/>
                </a:solidFill>
              </a:rPr>
              <a:t>hadad</a:t>
            </a:r>
            <a:r>
              <a:rPr lang="en-US" dirty="0">
                <a:solidFill>
                  <a:schemeClr val="bg1"/>
                </a:solidFill>
              </a:rPr>
              <a:t> says, ‘Please, let me live.’” And he said, “Does he still live? He is my</a:t>
            </a:r>
            <a:r>
              <a:rPr lang="en-US" b="1" dirty="0">
                <a:solidFill>
                  <a:schemeClr val="bg1"/>
                </a:solidFill>
              </a:rPr>
              <a:t> brother</a:t>
            </a:r>
            <a:r>
              <a:rPr lang="en-US" dirty="0">
                <a:solidFill>
                  <a:schemeClr val="bg1"/>
                </a:solidFill>
              </a:rPr>
              <a:t>.” </a:t>
            </a:r>
            <a:r>
              <a:rPr lang="en-US" dirty="0" smtClean="0">
                <a:solidFill>
                  <a:schemeClr val="bg1"/>
                </a:solidFill>
              </a:rPr>
              <a:t>– I Kings 20:32</a:t>
            </a:r>
            <a:endParaRPr lang="en-US" dirty="0">
              <a:solidFill>
                <a:schemeClr val="bg1"/>
              </a:solidFill>
            </a:endParaRPr>
          </a:p>
        </p:txBody>
      </p:sp>
    </p:spTree>
    <p:extLst>
      <p:ext uri="{BB962C8B-B14F-4D97-AF65-F5344CB8AC3E}">
        <p14:creationId xmlns:p14="http://schemas.microsoft.com/office/powerpoint/2010/main" val="41183271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s://www.distek.com/blog/wp-content/uploads/2014/03/dictionary.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a2zscraplets.com.au/images/super/Img_73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229600" cy="4597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solidFill>
            <a:srgbClr val="17375E">
              <a:alpha val="85882"/>
            </a:srgbClr>
          </a:solidFill>
        </p:spPr>
        <p:txBody>
          <a:bodyPr>
            <a:normAutofit/>
          </a:bodyPr>
          <a:lstStyle/>
          <a:p>
            <a:pPr marL="0" indent="0" algn="ctr">
              <a:buNone/>
            </a:pPr>
            <a:endParaRPr lang="en-US" sz="4400" dirty="0" smtClean="0">
              <a:solidFill>
                <a:schemeClr val="bg1"/>
              </a:solidFill>
            </a:endParaRPr>
          </a:p>
          <a:p>
            <a:pPr marL="0" indent="0" algn="ctr">
              <a:buNone/>
            </a:pPr>
            <a:r>
              <a:rPr lang="en-US" sz="4400" dirty="0" smtClean="0">
                <a:solidFill>
                  <a:schemeClr val="bg1"/>
                </a:solidFill>
              </a:rPr>
              <a:t>Every Usage Implies Some Type of </a:t>
            </a:r>
            <a:r>
              <a:rPr lang="en-US" sz="5400" dirty="0" smtClean="0">
                <a:solidFill>
                  <a:schemeClr val="bg1"/>
                </a:solidFill>
              </a:rPr>
              <a:t>Commonality</a:t>
            </a:r>
            <a:endParaRPr lang="en-US" sz="5400" dirty="0">
              <a:solidFill>
                <a:schemeClr val="bg1"/>
              </a:solidFill>
            </a:endParaRPr>
          </a:p>
        </p:txBody>
      </p:sp>
    </p:spTree>
    <p:extLst>
      <p:ext uri="{BB962C8B-B14F-4D97-AF65-F5344CB8AC3E}">
        <p14:creationId xmlns:p14="http://schemas.microsoft.com/office/powerpoint/2010/main" val="1011058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1226</Words>
  <Application>Microsoft Office PowerPoint</Application>
  <PresentationFormat>On-screen Show (4:3)</PresentationFormat>
  <Paragraphs>95</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Who Is My Brother?</vt:lpstr>
      <vt:lpstr>Defining Terms</vt:lpstr>
      <vt:lpstr>Defining Terms</vt:lpstr>
      <vt:lpstr>Defining Terms</vt:lpstr>
      <vt:lpstr>Defining Terms</vt:lpstr>
      <vt:lpstr>Defining Terms</vt:lpstr>
      <vt:lpstr>Defining Terms</vt:lpstr>
      <vt:lpstr>PowerPoint Presentation</vt:lpstr>
      <vt:lpstr>Finding Brothers in the New Testament</vt:lpstr>
      <vt:lpstr>PowerPoint Presentation</vt:lpstr>
      <vt:lpstr>PowerPoint Presentation</vt:lpstr>
      <vt:lpstr>Finding Brothers in the New Testament</vt:lpstr>
      <vt:lpstr>Finding Brothers in the New Testament</vt:lpstr>
      <vt:lpstr>Finding Brothers in the New Testament</vt:lpstr>
      <vt:lpstr>Finding Brothers in the New Testament</vt:lpstr>
      <vt:lpstr>Finding Brothers in the New Testament</vt:lpstr>
      <vt:lpstr>Finding Brothers in the New Testament</vt:lpstr>
      <vt:lpstr>Finding Brothers in the New Testament</vt:lpstr>
      <vt:lpstr>Finding Brothers in the New Testament</vt:lpstr>
      <vt:lpstr>Answering the Charge of Exclusivism</vt:lpstr>
      <vt:lpstr>Answering the Charge of Exclusivism</vt:lpstr>
      <vt:lpstr>Answering the Charge of Exclusivism</vt:lpstr>
      <vt:lpstr>Answering the Charge of Exclusivism</vt:lpstr>
      <vt:lpstr>Answering the Charge of Exclusivism</vt:lpstr>
      <vt:lpstr>Answering the Charge of Exclusivism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My Brother?</dc:title>
  <dc:creator>Greg Chandler</dc:creator>
  <cp:lastModifiedBy>Greg Chandler</cp:lastModifiedBy>
  <cp:revision>11</cp:revision>
  <dcterms:created xsi:type="dcterms:W3CDTF">2018-04-04T18:38:44Z</dcterms:created>
  <dcterms:modified xsi:type="dcterms:W3CDTF">2018-06-11T21:59:30Z</dcterms:modified>
</cp:coreProperties>
</file>