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4110" r:id="rId3"/>
  </p:sldMasterIdLst>
  <p:notesMasterIdLst>
    <p:notesMasterId r:id="rId67"/>
  </p:notesMasterIdLst>
  <p:sldIdLst>
    <p:sldId id="335" r:id="rId4"/>
    <p:sldId id="336" r:id="rId5"/>
    <p:sldId id="256" r:id="rId6"/>
    <p:sldId id="470" r:id="rId7"/>
    <p:sldId id="471" r:id="rId8"/>
    <p:sldId id="472" r:id="rId9"/>
    <p:sldId id="484" r:id="rId10"/>
    <p:sldId id="485" r:id="rId11"/>
    <p:sldId id="294" r:id="rId12"/>
    <p:sldId id="489" r:id="rId13"/>
    <p:sldId id="490" r:id="rId14"/>
    <p:sldId id="487" r:id="rId15"/>
    <p:sldId id="295" r:id="rId16"/>
    <p:sldId id="296" r:id="rId17"/>
    <p:sldId id="297" r:id="rId18"/>
    <p:sldId id="494" r:id="rId19"/>
    <p:sldId id="298" r:id="rId20"/>
    <p:sldId id="299" r:id="rId21"/>
    <p:sldId id="300" r:id="rId22"/>
    <p:sldId id="301" r:id="rId23"/>
    <p:sldId id="498" r:id="rId24"/>
    <p:sldId id="481" r:id="rId25"/>
    <p:sldId id="499" r:id="rId26"/>
    <p:sldId id="500" r:id="rId27"/>
    <p:sldId id="501" r:id="rId28"/>
    <p:sldId id="502" r:id="rId29"/>
    <p:sldId id="257" r:id="rId30"/>
    <p:sldId id="503" r:id="rId31"/>
    <p:sldId id="504" r:id="rId32"/>
    <p:sldId id="505" r:id="rId33"/>
    <p:sldId id="261" r:id="rId34"/>
    <p:sldId id="260" r:id="rId35"/>
    <p:sldId id="263" r:id="rId36"/>
    <p:sldId id="288" r:id="rId37"/>
    <p:sldId id="509" r:id="rId38"/>
    <p:sldId id="264" r:id="rId39"/>
    <p:sldId id="506" r:id="rId40"/>
    <p:sldId id="331" r:id="rId41"/>
    <p:sldId id="265" r:id="rId42"/>
    <p:sldId id="507" r:id="rId43"/>
    <p:sldId id="508" r:id="rId44"/>
    <p:sldId id="510" r:id="rId45"/>
    <p:sldId id="511" r:id="rId46"/>
    <p:sldId id="266" r:id="rId47"/>
    <p:sldId id="325" r:id="rId48"/>
    <p:sldId id="515" r:id="rId49"/>
    <p:sldId id="516" r:id="rId50"/>
    <p:sldId id="512" r:id="rId51"/>
    <p:sldId id="268" r:id="rId52"/>
    <p:sldId id="326" r:id="rId53"/>
    <p:sldId id="513" r:id="rId54"/>
    <p:sldId id="514" r:id="rId55"/>
    <p:sldId id="269" r:id="rId56"/>
    <p:sldId id="270" r:id="rId57"/>
    <p:sldId id="271" r:id="rId58"/>
    <p:sldId id="517" r:id="rId59"/>
    <p:sldId id="272" r:id="rId60"/>
    <p:sldId id="334" r:id="rId61"/>
    <p:sldId id="518" r:id="rId62"/>
    <p:sldId id="274" r:id="rId63"/>
    <p:sldId id="282" r:id="rId64"/>
    <p:sldId id="519" r:id="rId65"/>
    <p:sldId id="279" r:id="rId6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A053AD-6E6C-40AE-AC45-EC7F2850AE58}" v="1" dt="2022-03-09T00:34:34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6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presProps" Target="presProps.xml"/><Relationship Id="rId7" Type="http://schemas.openxmlformats.org/officeDocument/2006/relationships/slide" Target="slides/slide4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yne Holt" userId="428574251bf3a103" providerId="LiveId" clId="{E6A053AD-6E6C-40AE-AC45-EC7F2850AE58}"/>
    <pc:docChg chg="custSel modSld">
      <pc:chgData name="Wayne Holt" userId="428574251bf3a103" providerId="LiveId" clId="{E6A053AD-6E6C-40AE-AC45-EC7F2850AE58}" dt="2022-03-09T00:35:10.069" v="4" actId="313"/>
      <pc:docMkLst>
        <pc:docMk/>
      </pc:docMkLst>
      <pc:sldChg chg="modSp">
        <pc:chgData name="Wayne Holt" userId="428574251bf3a103" providerId="LiveId" clId="{E6A053AD-6E6C-40AE-AC45-EC7F2850AE58}" dt="2022-03-09T00:34:34.891" v="1" actId="33524"/>
        <pc:sldMkLst>
          <pc:docMk/>
          <pc:sldMk cId="0" sldId="274"/>
        </pc:sldMkLst>
        <pc:spChg chg="mod">
          <ac:chgData name="Wayne Holt" userId="428574251bf3a103" providerId="LiveId" clId="{E6A053AD-6E6C-40AE-AC45-EC7F2850AE58}" dt="2022-03-09T00:34:34.891" v="1" actId="33524"/>
          <ac:spMkLst>
            <pc:docMk/>
            <pc:sldMk cId="0" sldId="274"/>
            <ac:spMk id="39939" creationId="{AC403264-E206-4B10-B339-7CEF73E217C1}"/>
          </ac:spMkLst>
        </pc:spChg>
      </pc:sldChg>
      <pc:sldChg chg="modSp mod">
        <pc:chgData name="Wayne Holt" userId="428574251bf3a103" providerId="LiveId" clId="{E6A053AD-6E6C-40AE-AC45-EC7F2850AE58}" dt="2022-03-09T00:30:25.332" v="0" actId="20577"/>
        <pc:sldMkLst>
          <pc:docMk/>
          <pc:sldMk cId="0" sldId="490"/>
        </pc:sldMkLst>
        <pc:spChg chg="mod">
          <ac:chgData name="Wayne Holt" userId="428574251bf3a103" providerId="LiveId" clId="{E6A053AD-6E6C-40AE-AC45-EC7F2850AE58}" dt="2022-03-09T00:30:25.332" v="0" actId="20577"/>
          <ac:spMkLst>
            <pc:docMk/>
            <pc:sldMk cId="0" sldId="490"/>
            <ac:spMk id="3" creationId="{7A739194-7F90-4D1B-91D1-DCD1A1DB62CE}"/>
          </ac:spMkLst>
        </pc:spChg>
      </pc:sldChg>
      <pc:sldChg chg="modSp mod">
        <pc:chgData name="Wayne Holt" userId="428574251bf3a103" providerId="LiveId" clId="{E6A053AD-6E6C-40AE-AC45-EC7F2850AE58}" dt="2022-03-09T00:35:10.069" v="4" actId="313"/>
        <pc:sldMkLst>
          <pc:docMk/>
          <pc:sldMk cId="0" sldId="519"/>
        </pc:sldMkLst>
        <pc:spChg chg="mod">
          <ac:chgData name="Wayne Holt" userId="428574251bf3a103" providerId="LiveId" clId="{E6A053AD-6E6C-40AE-AC45-EC7F2850AE58}" dt="2022-03-09T00:35:10.069" v="4" actId="313"/>
          <ac:spMkLst>
            <pc:docMk/>
            <pc:sldMk cId="0" sldId="519"/>
            <ac:spMk id="7" creationId="{58C4C6CD-A234-43FF-8D96-C2C7781D47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D54594A-7EBC-4FB3-BB80-A3D01804B12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63FAB38-92A5-46CC-BDE6-9CCBAE0DE9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EE982C85-5FAA-4DD0-9A46-780A263906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7D525E-6993-4EAB-87E4-29AF2674DF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BAF7CD13-B155-4A6F-AD57-94C66B40175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B4E4EE7-4597-465C-9CD2-1F20625EBD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9B61639-0CB9-4F17-857A-379AD5B5B7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8C72993-CBE7-4349-AECB-AEC8EAFFEB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0A4AFAF3-DE80-4D21-8D9D-007E3B4C4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Artwork by </a:t>
            </a:r>
            <a:r>
              <a:rPr lang="nl-NL" altLang="en-US">
                <a:latin typeface="Arial" panose="020B0604020202020204" pitchFamily="34" charset="0"/>
              </a:rPr>
              <a:t>Jan van 't Hoff/Gospelimages.com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2215AB56-ACA8-4DC6-B00E-66B6C18030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E9F16DA-C40D-406D-B6BD-89C188B1E73A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8CA74403-0543-47F4-BD3C-7408C6CF30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1FD19CD-EED8-484B-BF22-8095A4C12F43}" type="slidenum">
              <a:rPr lang="en-US" altLang="en-US" smtClean="0">
                <a:latin typeface="Arial" panose="020B0604020202020204" pitchFamily="34" charset="0"/>
              </a:rPr>
              <a:pPr/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95C6E0E3-35EE-4082-A353-8D94ECE98D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A5DFE1E-ABE3-42CA-941B-CB0525283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72410987-E664-4832-A4B2-4D60FBBBAF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FD812C0-EAEB-47F2-B654-3430193EE611}" type="slidenum">
              <a:rPr lang="en-US" altLang="en-US" smtClean="0">
                <a:latin typeface="Arial" panose="020B0604020202020204" pitchFamily="34" charset="0"/>
              </a:rPr>
              <a:pPr/>
              <a:t>33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35976E2F-C62F-4A1E-8B34-4395CF5FC4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8029506F-8481-476D-9A95-024FCAC7D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A2C9D35B-4B4E-4B04-B1F5-B274DE3D64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DA9495E-B4F4-4D68-900B-7DA69CAC22DE}" type="slidenum">
              <a:rPr lang="en-US" altLang="en-US" smtClean="0">
                <a:latin typeface="Arial" panose="020B0604020202020204" pitchFamily="34" charset="0"/>
              </a:rPr>
              <a:pPr/>
              <a:t>36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87D5A78-F9CF-49DC-B066-A1B331FB67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A095407-F4BA-4BE8-B47F-FD1F33D65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Since – Inasmuch as; because 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34D5D5B3-6DA7-4A44-A504-99F6AD67E1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E5D5825-8C37-46CD-BA5C-E3CA140C63BF}" type="slidenum">
              <a:rPr lang="en-US" altLang="en-US" smtClean="0">
                <a:latin typeface="Arial" panose="020B0604020202020204" pitchFamily="34" charset="0"/>
              </a:rPr>
              <a:pPr/>
              <a:t>37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2E94BD9B-32FC-4530-9001-4E02364C2A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32FD94D1-0570-427C-BBEB-72E239F7D3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Arial" panose="020B0604020202020204" pitchFamily="34" charset="0"/>
              </a:rPr>
              <a:t>Since – Inasmuch as; because </a:t>
            </a:r>
          </a:p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DC7E2542-7B8D-421F-8EE1-49A479C5BB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1AAD0478-C3E4-4426-B430-80F3B5F3AA18}" type="slidenum">
              <a:rPr lang="en-US" altLang="en-US" smtClean="0">
                <a:latin typeface="Arial" panose="020B0604020202020204" pitchFamily="34" charset="0"/>
              </a:rPr>
              <a:pPr/>
              <a:t>39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CAD4AA28-6CD0-4AF6-8870-6A11EA3514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43A53AB6-FF49-41A8-AE40-172D01F35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0DC1DAB8-3210-4CAB-A78E-8E1E71DA86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2ED409C-CF66-471D-8F63-0BD391F25F2C}" type="slidenum">
              <a:rPr lang="en-US" altLang="en-US" smtClean="0">
                <a:latin typeface="Arial" panose="020B0604020202020204" pitchFamily="34" charset="0"/>
              </a:rPr>
              <a:pPr/>
              <a:t>44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A6615A5-9984-4546-B838-6C3439C34F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C8D70413-1F18-44FD-9380-A404BB6B12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F2A18388-7813-4B4D-9BEA-70D19228A8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C40A248-666B-489E-BFF0-57DA0B13C412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45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CA838C16-10E8-407C-B823-BE06B01E71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1BFE2C9E-12C6-418A-B6E7-F12386CD7F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89B703D7-C7E5-436B-AA7D-A15CB1C7E9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E0CC6CC-88A1-4AD1-9799-7A5C36457034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48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C92CDC15-C888-4795-AF8D-0095803478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7F9FEEFB-E8A0-46A9-BD7D-B4A3B5C761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A66C031B-E056-4B1C-A921-9DC99CA808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B5D4A89-D72D-49B4-8F84-EB83D25A4A60}" type="slidenum">
              <a:rPr lang="en-US" altLang="en-US" smtClean="0">
                <a:latin typeface="Arial" panose="020B0604020202020204" pitchFamily="34" charset="0"/>
              </a:rPr>
              <a:pPr/>
              <a:t>49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38EE4EE4-8E4F-4AB8-A561-1C66AEDE89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84FEB620-62C7-4635-8882-D3EEFF644A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AE5F132D-FB68-4ACB-87D3-0F5A2ACD04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5888C78-A797-44E5-BF53-AE59F561F762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50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A3C5241E-24E1-4A78-BB3B-D5C8B88641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4480596A-5B06-494D-9039-60E28CDDC0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57E60D11-9777-44BD-9BA7-E02DAC843B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0014498A-7DB1-44E4-A695-D330C21C84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Artwork by </a:t>
            </a:r>
            <a:r>
              <a:rPr lang="nl-NL" altLang="en-US">
                <a:latin typeface="Arial" panose="020B0604020202020204" pitchFamily="34" charset="0"/>
              </a:rPr>
              <a:t>Jan van 't Hoff/Gospelimages.com</a:t>
            </a:r>
            <a:r>
              <a:rPr lang="en-US" altLang="en-US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41A2A197-AF18-412F-A039-D4C1589D36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AD899A8-FC76-43F7-A62B-2E079D8466D5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2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1047C313-939C-4B42-BD51-8D35560C1A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615A8D9-F055-412F-88B9-30FC1CF7CC07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51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376A95CA-3BC4-4F92-896C-DFFD451C47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DB627A11-C732-4A74-A72E-6EBF2C911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2D6B6F52-EFAE-4688-A876-57AD3677FD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F78A65D-A485-4247-A6A1-91E904E5BCDD}" type="slidenum">
              <a:rPr lang="en-US" altLang="en-US" smtClean="0">
                <a:latin typeface="Arial" panose="020B0604020202020204" pitchFamily="34" charset="0"/>
              </a:rPr>
              <a:pPr/>
              <a:t>53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474299AA-0BE5-42D6-85C2-FD2D8B2483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BD0F83E7-77A6-4714-8232-6FFF15133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A8D2C2BC-3F8C-4DD1-8C84-8D535B430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6B4481B-40E9-4427-A0C9-64B976E2FE0A}" type="slidenum">
              <a:rPr lang="en-US" altLang="en-US" smtClean="0">
                <a:latin typeface="Arial" panose="020B0604020202020204" pitchFamily="34" charset="0"/>
              </a:rPr>
              <a:pPr/>
              <a:t>54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90D566CE-9299-49B9-B836-644C59E54E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F2D24847-3C8C-4C63-B818-A127CF65E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411D39F9-3C94-45FF-98C0-E33EA5F3AC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9384BCF-CE90-45A6-A9BE-A812C25BB24D}" type="slidenum">
              <a:rPr lang="en-US" altLang="en-US" smtClean="0">
                <a:latin typeface="Arial" panose="020B0604020202020204" pitchFamily="34" charset="0"/>
              </a:rPr>
              <a:pPr/>
              <a:t>55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22207D89-7675-41C4-AF50-DA424FE838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96343941-8DE8-4645-9138-EC9CAA43B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87B0D202-1A1D-4D4A-85E2-A1769DDAD8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D26338A-7C57-40F6-B57D-B57034205A07}" type="slidenum">
              <a:rPr lang="en-US" altLang="en-US" smtClean="0">
                <a:latin typeface="Arial" panose="020B0604020202020204" pitchFamily="34" charset="0"/>
              </a:rPr>
              <a:pPr/>
              <a:t>57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ABC34095-3173-45E1-8393-F5B252501B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D72D9D08-D5D8-4BB1-A76D-D113C7B8A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7DC49B4D-4BAE-4461-80F1-F1D55FCB73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8CE7C22-5633-4DB3-B4E4-91E8ADD400DA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</a:rPr>
              <a:pPr/>
              <a:t>58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FCC1972-892B-4065-AE06-155F54F3CB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39C586C9-F57A-4861-9AC2-5811E321F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ABC09EEA-8097-4569-80A5-DCDDB77DE4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515A6DC-00FB-47EC-ADA6-B7C0A44A982A}" type="slidenum">
              <a:rPr lang="en-US" altLang="en-US" smtClean="0">
                <a:latin typeface="Arial" panose="020B0604020202020204" pitchFamily="34" charset="0"/>
              </a:rPr>
              <a:pPr/>
              <a:t>59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3E349AC0-E734-4F2D-89A3-919F67D4A7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1D951B92-9EDD-475F-8975-6765B4A34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A9B245DC-C672-455C-9ABC-8B6BF4C28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3157089-4BE7-44B9-8961-03C1C30D64D7}" type="slidenum">
              <a:rPr lang="en-US" altLang="en-US" smtClean="0">
                <a:latin typeface="Arial" panose="020B0604020202020204" pitchFamily="34" charset="0"/>
              </a:rPr>
              <a:pPr/>
              <a:t>60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24EFF6C9-9E4E-4BF9-8FA5-B3493451D6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396D5A8A-2D94-4BC4-8C2A-B4B0164350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554E1461-2DC6-4C15-AF40-2E9813AB23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B509E24-BB97-4630-945E-5BA159099BE0}" type="slidenum">
              <a:rPr lang="en-US" altLang="en-US" smtClean="0">
                <a:latin typeface="Arial" panose="020B0604020202020204" pitchFamily="34" charset="0"/>
              </a:rPr>
              <a:pPr/>
              <a:t>61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0AB52EC3-6613-411D-9CA0-7D419C0579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D4E1006A-3B87-486C-8A02-AF40F47EF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95D65D25-E4C5-4C59-99B2-64821A8E9B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406113A-CC0E-4434-A324-DEC700ED8598}" type="slidenum">
              <a:rPr lang="en-US" altLang="en-US" smtClean="0">
                <a:latin typeface="Arial" panose="020B0604020202020204" pitchFamily="34" charset="0"/>
              </a:rPr>
              <a:pPr/>
              <a:t>63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2A07737F-1EDC-4E6E-9537-44C840FF1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D7F05F72-7498-4D42-BC1C-6ED192F308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5734EDE-F3FC-4CA5-A461-92CF109241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CF5C54A-6226-415E-AC0A-E47E1E390976}" type="slidenum">
              <a:rPr lang="en-US" altLang="en-US" smtClean="0">
                <a:latin typeface="Arial" panose="020B0604020202020204" pitchFamily="34" charset="0"/>
              </a:rPr>
              <a:pPr/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F6F0B67-9076-45AF-8C40-41BE1BCCB5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C656F927-736E-4EB9-8EC5-DDF69D514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D0B52061-0EAE-4BAA-875F-1F4B9A6C6D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0AD8EE0-1A16-4F36-BE61-49F31BADFF50}" type="slidenum">
              <a:rPr lang="en-US" altLang="en-US" smtClean="0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BD05068B-6D05-4B27-B92C-A2DD3E0957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5DE9076-1A34-4E57-A0A5-462D045AB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3AF07757-EB9C-46DB-B959-A45B4F486D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23E86D4-45EB-4A39-B8B6-5DEE5BDAD943}" type="slidenum">
              <a:rPr lang="en-US" altLang="en-US" smtClean="0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56217E1F-C48E-41BC-BE6C-9820B78476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9075A1F-5CDF-4EDA-B87D-D61361FC3A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B5B73A1-31C4-4742-910C-54D4133CEB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D34DED7-0AFF-4143-B510-0078C1D93FB1}" type="slidenum">
              <a:rPr lang="en-US" altLang="en-US" smtClean="0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023A366-5C4D-4D26-BAE4-A7DD8ABA6F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20CDB12-3681-4BA9-B47A-50E19B1770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72A9B21A-D8E6-4BB4-8418-BAC5E9CBA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2E7C8D92-B8D3-4A3F-9174-B5D270C03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121A5413-D534-417F-ABA3-CD8A6A9663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7D87CB2-B93F-49DF-BD1B-BA6C407883D4}" type="slidenum">
              <a:rPr lang="en-US" altLang="en-US" smtClean="0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858678E9-1715-4683-A95E-90394374C4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2440A791-BBE4-4873-8816-F2328D846ACB}" type="slidenum">
              <a:rPr lang="en-US" altLang="en-US" smtClean="0">
                <a:latin typeface="Arial" panose="020B0604020202020204" pitchFamily="34" charset="0"/>
              </a:rPr>
              <a:pPr/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D2E40C73-7AC8-4F5C-8D2F-9E1B01B1B5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3BFCAB79-7E18-4206-A763-15FB4F3ADB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9272BF5C-333D-43A3-8004-DFC34BEAC6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F5C184F-88BF-4E31-AC4A-C244A72963DB}" type="slidenum">
              <a:rPr lang="en-US" altLang="en-US" smtClean="0">
                <a:latin typeface="Arial" panose="020B0604020202020204" pitchFamily="34" charset="0"/>
              </a:rPr>
              <a:pPr/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36A4C0A2-655D-4E12-B45D-9DE2CF4EE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65B26816-76EF-473E-BA0D-8EFA6F2D30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7EAF5F2A-396F-4DA2-A274-1A13639EB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7D7649-F186-4A00-A4BA-847DB79A5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6AD23-7672-4964-967A-E0E1705747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E7BDE-64E9-44B2-9D0C-82BA2DF98D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62CDA-A8ED-47AD-BF6A-9D672BBDB0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183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5DD0D3F-FE02-4737-8EFD-7F209069C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BFBD8B8-E61B-4462-BA72-095821DE07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642D403-8506-4696-A82C-BBAE337F29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45C5C-E3C3-47D2-8F6B-72299B22F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98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82546F9-CDA5-4187-A0A8-12BAF133D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A47BBF-EF63-4B24-8C27-31A9AB90AB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C0BE369B-48DD-4B78-892E-000DCCC39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D532F-4571-4640-A4F7-6AD3438127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234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45BBF-1645-4632-9F5E-9188C1831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01E98-E445-4D90-867F-C3A97B5F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4A0BD-05A5-4BDA-B131-5A395D09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EA05F-F86D-4FA9-866E-DD9EB9AB23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359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F733A-7580-4009-98D9-D2450625B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48055-37F0-4A05-A25E-AA5A8C41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A7E74-BB14-48B6-83BC-389D6FED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056B0-E7B6-467D-A554-58A7C94018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825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54F14-215A-46E7-A29C-477FA75C7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1D9D6-0839-4471-B18C-0FA0C2CE8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6AA28-32A1-4E51-AF18-C499944AE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3B5EA-727D-4F87-959B-EA2D0C8DE7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7492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AC72D2-42D0-4AB4-86E2-CCDEDAC87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28DA01-2988-4058-99CD-29F744ED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CAD8641-3B6B-4B95-99AC-CF0A7B5A1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EE6A-D7B4-4AA0-BF81-9BEA2C9137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387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9932B01-85BA-4B05-AC26-C35C1269D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DDBE81-E056-4C9F-8A3A-F684775B1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97427-3374-4423-9FE7-94BF6F94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871D9-BBF0-4443-A42D-A059E1C65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75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246DB06-7E25-4BD9-9C2E-0A256190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508714-7CF8-4C77-8D84-DF20859E9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F64C5E-9D39-4B1E-ADBA-1D46C5F88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3FD68-92A5-415F-A335-77401A6025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0293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6C3020-9196-4240-B69F-9E9A5C7F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168655E-A4CF-4D2B-9D42-82FD4A772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7F5477-1596-4E8B-A81A-BB6900761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41DE4-E053-4B94-9032-9FAB9D2FE6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1974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ABC0BA5-987D-4232-8AD0-6A6606588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3AE11E7-3CBD-4CFA-888A-8BCF0458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9D5D6-8BFD-468E-A8EE-B23BFEC4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37781-D147-453C-A40C-837F79C7FC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179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765D15-24C0-452A-9081-821AE04A7A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7467442-FB2C-4960-9295-8A986E451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FE5FCA2-8BD8-4290-B682-590AD7B01C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1E3D4-039B-431C-BFE5-6053E2E254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541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A13A451-5E11-4A41-9FB2-45D985ED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7005151-3351-4239-980D-FBC164541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5EF675-A65F-4825-B60A-DDE131871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014CA-5F48-4559-9292-51D1A6E9F9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004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DE910-7C2F-412E-AE77-C4403159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538C2-F977-4FF3-BF50-341556E5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DBE21-31D3-4AEE-9ED0-ACBD2623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47A10-1E8C-422E-9AF1-45D5BA396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03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AFCDE-6945-4231-8241-295E9A7B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6FABE-F81D-4E4E-B90D-29B0EA99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61FBC-2618-484D-A351-000AA9B9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D8DA3-53D1-43C8-AFBE-4D78F45B57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5888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ABDC2-FF81-4DA1-84CD-8F6BD5575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F84F-7C78-42F4-89D5-9222872108D2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1A583-F219-48DD-95BC-CDB6216BD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A9372-E8CB-4F06-8A8F-38FBACE29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F16B3-8919-4177-8DA1-2EA09A625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84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5FAAA-0A7B-41A9-B4F4-D9CEE27A7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171FB-977F-44C8-B2C7-55365C1847DC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1E6E8-E010-4304-8D03-4579E506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1E83F-684B-41FC-9767-4DE4EE155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2130B-B2B0-4F84-8CD8-4B5A38BF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68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2EA3-55D3-4DFF-B4D2-EAF12FCF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4AF6F-FBA0-41F5-81AD-2A64732E89A8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9F058-C8A0-434E-9328-E20A10C64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20DD6-AFDE-4C8B-A011-26ACC64D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D7CA0-68F4-43BC-9FB9-70E25F1E0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542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84AEC4-293A-4650-B9B5-50029EFF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8C45F-985F-4C6B-8B3A-323E721AF730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9208EF-2DF1-4326-BDBF-6E0B9FC72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732FFD-FFBC-456C-9E34-4D45D0BD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4784D-28B8-4AE3-9575-9CC82C2E89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72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2068F19-DB1B-4C1C-ABA8-D6C7B7429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F240-882C-40A5-980A-22161D2A04E1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38C1811-37ED-454C-AFE8-1B374A0C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12DC2-3C6A-4E26-859E-BF50D4F01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F29FE-0CCA-4625-8BD4-6B301381F6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0577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9AC1F-7F16-4DC5-AFAE-BA6B56A20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10AF4-198B-4ADE-8E94-EAA46DF2CE99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57B426-DFBC-4ECD-AA95-8F8D2061B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3BCEA36-025D-4DCB-A561-45CA75989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61A7B-41A6-4B4E-8666-F698B7E71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150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110FF1-8615-4E37-BAA5-2F263B47B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3738-C39F-4375-8FA4-5391934B5190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D0978C9-FDEF-4979-89A9-F30D93998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28F7DB4-7B9D-493A-B891-7A6F6E1AE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DC3EB-F823-494A-B5E9-2AA5505A78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A10B482-F1EF-4E94-8404-4817A479C9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FAA54A98-520F-467B-BE75-C5FFE028C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91320EB-6D11-4008-A55B-0B02D53B59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C91D0-DAF0-4AE5-8DA1-53C4016948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5804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344276-B33D-4D3F-A825-067A323D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EE700-E275-45C9-846D-4E42322025F6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9A01E0-78EB-4D2C-A858-89160971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53300B-990D-4762-9A6D-378F9D81F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B6B5C-1375-485D-8726-319310FABE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801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C56C17-6A59-4C07-971D-8B00D4597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2323C-559A-4E7C-9B17-70377B9F4817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FBAC923-0F56-458B-90D4-26BEE104F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1D26DE-4E53-45B4-9BE9-8DA4DB31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64B54-466F-45BB-BDF6-73D3CB4857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860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1D247-6CB0-49F1-BEA6-C1D91801A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D5C16-6809-4E75-99BA-E9A9D3D9EB62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90328-7116-4FF5-B60B-C7153F7D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3E827-ED15-44FB-8456-39B1EA56F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B0127-3969-4852-B38E-2296F7F6D7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287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7EBA9-738D-4D86-9162-728B6AE9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DAB9D-6672-4A1B-AA32-496EF58A7F80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B023A-5D28-4219-BA1F-8E222215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C5608-B851-4A48-816F-383B1AB50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4D1C4-BCDC-4C8B-A81D-389062A7C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1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48148F6-7B9D-4D9C-880A-000D40FF48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B3FB231-39D2-456D-A626-26C1A7E6A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4F67E695-4242-4AB8-9856-391EF12D9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4B19-DD87-4A62-ACA4-DF24E1B86E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9607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835939-55E2-47D0-B11B-D9F1C4602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DFE95E-157E-4469-A52B-66267BC573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3439C6-07EE-4424-8C00-90C1EAC554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13941-970A-4ECF-92FD-98B84DC1E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0857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F4C98C8-E865-4E9D-9859-1A43A2C34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0B89313-8F45-4430-B16B-A60F27096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4CF6F0F0-216D-4A0D-A5F6-345984AC4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AC650-1FC3-494C-86EF-D6D5443F07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47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F526A0A6-7D99-49AC-ABD3-C5E3C4EE4D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538E9E62-C050-4CD8-8D00-1D9DC3A89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7C86F00-5265-45D4-9197-B60E6D5B2F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98E7E-A6F0-43A1-A1E8-4EB66DC530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045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3E91EBF-BCD3-4C90-8969-0E8B7FEA12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A2A1F56-5B76-48B5-9AED-E493AE19CD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7C03DF0-5586-4A7F-9855-442ED0538F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5F44-1BEF-4612-A4E6-57AB4AFA3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74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505EB3-5440-4AC1-BF97-5E5D9464B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202F7A3-4534-4629-91E0-340E3D4DE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1D50DACB-5A4D-47DD-875A-49C6C367D9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0296A-CA2E-4578-A17F-B544FA2571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16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626077-9955-49F5-8C16-752BE5D08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A18380-5804-4B68-BBF5-CAE32492EB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7EEC8DC8-C79E-45EE-B7AA-D202480B2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id="{DC117163-DC7D-427C-B915-03A1908208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91E618BF-316B-4AE6-B807-98671AD89E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9A5ACFE0-699E-4E79-9175-A3554B234D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60" name="Rectangle 8">
            <a:extLst>
              <a:ext uri="{FF2B5EF4-FFF2-40B4-BE49-F238E27FC236}">
                <a16:creationId xmlns:a16="http://schemas.microsoft.com/office/drawing/2014/main" id="{59D244D6-593F-4E64-B0ED-4F58256C21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23AB7B-1BAD-4333-B58A-665E59439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01" r:id="rId2"/>
    <p:sldLayoutId id="2147484202" r:id="rId3"/>
    <p:sldLayoutId id="2147484203" r:id="rId4"/>
    <p:sldLayoutId id="2147484204" r:id="rId5"/>
    <p:sldLayoutId id="2147484205" r:id="rId6"/>
    <p:sldLayoutId id="2147484206" r:id="rId7"/>
    <p:sldLayoutId id="2147484207" r:id="rId8"/>
    <p:sldLayoutId id="2147484208" r:id="rId9"/>
    <p:sldLayoutId id="2147484209" r:id="rId10"/>
    <p:sldLayoutId id="21474842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5FE58FCF-8AD2-4661-BC05-DE812809A0B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ECF4DE9F-1A8C-4E7E-94C7-C94BC4BB3A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94231-9E77-4292-BA29-2747D224F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EFED2-88FF-4488-A6F3-AD70F0D2B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EB6FE-03EC-45BD-8711-F48AAACBB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E3B2AB8-8855-465B-8F00-86E6432639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12" r:id="rId2"/>
    <p:sldLayoutId id="2147484213" r:id="rId3"/>
    <p:sldLayoutId id="2147484214" r:id="rId4"/>
    <p:sldLayoutId id="2147484215" r:id="rId5"/>
    <p:sldLayoutId id="2147484216" r:id="rId6"/>
    <p:sldLayoutId id="2147484217" r:id="rId7"/>
    <p:sldLayoutId id="2147484218" r:id="rId8"/>
    <p:sldLayoutId id="2147484219" r:id="rId9"/>
    <p:sldLayoutId id="2147484220" r:id="rId10"/>
    <p:sldLayoutId id="21474842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6AC9AD30-CB06-4523-83AC-BFE3E94BCC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B550CA36-DCA1-4F95-9057-1AA616175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E78E7-B118-4EF5-BD3C-4BBE96188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CD9110-3B71-40FA-BB8C-AE94B4BA5104}" type="datetimeFigureOut">
              <a:rPr lang="en-US"/>
              <a:pPr>
                <a:defRPr/>
              </a:pPr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02620-CC02-40D4-8E45-265B9A6C2B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E4625-F96B-408C-A0EB-880D0BE0E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8B94D6-69B8-4536-9188-E691CE5362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2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Heb+11%3A11&amp;version=NKJV#fen-NKJV-30184a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Romans+1%3A26-32&amp;version=NKJV#fen-NKJV-27960e" TargetMode="External"/><Relationship Id="rId2" Type="http://schemas.openxmlformats.org/officeDocument/2006/relationships/hyperlink" Target="https://www.biblegateway.com/passage/?search=Romans+1%3A26-32&amp;version=NKJV#fen-NKJV-27960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iblegateway.com/passage/?search=Romans+1%3A26-32&amp;version=NKJV#fen-NKJV-27962h" TargetMode="External"/><Relationship Id="rId5" Type="http://schemas.openxmlformats.org/officeDocument/2006/relationships/hyperlink" Target="https://www.biblegateway.com/passage/?search=Romans+1%3A26-32&amp;version=NKJV#fen-NKJV-27962g" TargetMode="External"/><Relationship Id="rId4" Type="http://schemas.openxmlformats.org/officeDocument/2006/relationships/hyperlink" Target="https://www.biblegateway.com/passage/?search=Romans+1%3A26-32&amp;version=NKJV#fen-NKJV-27960f" TargetMode="Externa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en+18-19&amp;version=NKJV#fen-NKJV-475d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iblegateway.com/passage/?search=Gen+18-19&amp;version=NKJV#fen-NKJV-475e" TargetMode="Externa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Gen+18-19&amp;version=NKJV#fen-NKJV-483g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1DCD5B-8EFE-4762-9763-65655F6A5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635691" y="2074653"/>
            <a:ext cx="6417523" cy="47313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6F5E390-7F0E-4147-AD6B-39113F8536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646" y="1155638"/>
            <a:ext cx="3530006" cy="1405101"/>
          </a:xfrm>
        </p:spPr>
        <p:txBody>
          <a:bodyPr rtlCol="0"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Studies in</a:t>
            </a:r>
            <a:br>
              <a:rPr lang="en-US" sz="66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</a:br>
            <a:r>
              <a:rPr lang="en-US" sz="66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 Genesis</a:t>
            </a:r>
          </a:p>
        </p:txBody>
      </p:sp>
      <p:pic>
        <p:nvPicPr>
          <p:cNvPr id="6148" name="Picture 9">
            <a:extLst>
              <a:ext uri="{FF2B5EF4-FFF2-40B4-BE49-F238E27FC236}">
                <a16:creationId xmlns:a16="http://schemas.microsoft.com/office/drawing/2014/main" id="{A99DCB89-6E21-4148-BE2D-12C39214F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80963"/>
            <a:ext cx="1760538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croll: Vertical 7">
            <a:extLst>
              <a:ext uri="{FF2B5EF4-FFF2-40B4-BE49-F238E27FC236}">
                <a16:creationId xmlns:a16="http://schemas.microsoft.com/office/drawing/2014/main" id="{8DB7D754-93D9-49EC-9164-45BCE9924B9A}"/>
              </a:ext>
            </a:extLst>
          </p:cNvPr>
          <p:cNvSpPr/>
          <p:nvPr/>
        </p:nvSpPr>
        <p:spPr>
          <a:xfrm rot="21068064">
            <a:off x="261938" y="3927475"/>
            <a:ext cx="2405062" cy="2401888"/>
          </a:xfrm>
          <a:prstGeom prst="verticalScroll">
            <a:avLst>
              <a:gd name="adj" fmla="val 10035"/>
            </a:avLst>
          </a:prstGeom>
          <a:solidFill>
            <a:schemeClr val="accent5">
              <a:lumMod val="20000"/>
              <a:lumOff val="80000"/>
              <a:alpha val="98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A48F7-9CAE-48EE-AF8F-7FFCC27A7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1023048">
            <a:off x="512763" y="3929063"/>
            <a:ext cx="2112962" cy="2709862"/>
          </a:xfrm>
        </p:spPr>
        <p:txBody>
          <a:bodyPr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Agency FB" panose="020B0503020202020204" pitchFamily="34" charset="0"/>
              </a:rPr>
              <a:t>The Faith  and Failings of First Families</a:t>
            </a:r>
          </a:p>
        </p:txBody>
      </p:sp>
      <p:sp>
        <p:nvSpPr>
          <p:cNvPr id="6151" name="TextBox 3">
            <a:extLst>
              <a:ext uri="{FF2B5EF4-FFF2-40B4-BE49-F238E27FC236}">
                <a16:creationId xmlns:a16="http://schemas.microsoft.com/office/drawing/2014/main" id="{2C533166-FE07-48D2-AA9B-0D94020D9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6200" y="11113"/>
            <a:ext cx="31369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FF99"/>
                </a:solidFill>
              </a:rPr>
              <a:t>Class will begin in: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53946D6E-ADA1-4769-98D1-CC899E3ACF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Abram in Deep Sleep/ God Shows</a:t>
            </a:r>
            <a:br>
              <a:rPr lang="en-US" altLang="en-US" sz="2800"/>
            </a:br>
            <a:r>
              <a:rPr lang="en-US" altLang="en-US" sz="2800"/>
              <a:t> the Future (All Knowing)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3AD65-8708-4E98-9DE9-A2F46C790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52600"/>
            <a:ext cx="8915400" cy="4267200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God foretells of the future of Abram’s descendants</a:t>
            </a:r>
          </a:p>
          <a:p>
            <a:pPr lvl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Will be strangers in a land-not theirs (Egypt) (13)</a:t>
            </a:r>
          </a:p>
          <a:p>
            <a:pPr lvl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Servants for 400 years (generic timeframe)</a:t>
            </a:r>
          </a:p>
          <a:p>
            <a:pPr lvl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Specific time 430 years (ref Ex 12:40)</a:t>
            </a:r>
          </a:p>
          <a:p>
            <a:pPr lvl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God will Judge that nation (14)</a:t>
            </a:r>
          </a:p>
          <a:p>
            <a:pPr lvl="1"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Abraham’s descendants will come out with great possessions (14)</a:t>
            </a:r>
          </a:p>
          <a:p>
            <a:pPr marL="471487" lvl="1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sp>
        <p:nvSpPr>
          <p:cNvPr id="21508" name="TextBox 1">
            <a:extLst>
              <a:ext uri="{FF2B5EF4-FFF2-40B4-BE49-F238E27FC236}">
                <a16:creationId xmlns:a16="http://schemas.microsoft.com/office/drawing/2014/main" id="{AD9EB139-891E-422E-8466-CAC8366D42EA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6503988" y="842963"/>
            <a:ext cx="2366962" cy="8318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E584DAA-1194-467F-98E7-C473D54E3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Abram in Deep Sleep/ God Shows </a:t>
            </a:r>
            <a:br>
              <a:rPr lang="en-US" altLang="en-US" sz="2800"/>
            </a:br>
            <a:r>
              <a:rPr lang="en-US" altLang="en-US" sz="2800"/>
              <a:t>the Future (All Knowing)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39194-7F90-4D1B-91D1-DCD1A1DB6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572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Abram will be buried at a good old age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(v 15)</a:t>
            </a:r>
          </a:p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After four generations, your descendants </a:t>
            </a:r>
            <a:r>
              <a:rPr lang="en-US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shall return here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time was not ready to take the land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God’s time it will happen</a:t>
            </a:r>
          </a:p>
        </p:txBody>
      </p:sp>
      <p:sp>
        <p:nvSpPr>
          <p:cNvPr id="22532" name="TextBox 1">
            <a:extLst>
              <a:ext uri="{FF2B5EF4-FFF2-40B4-BE49-F238E27FC236}">
                <a16:creationId xmlns:a16="http://schemas.microsoft.com/office/drawing/2014/main" id="{C2AC2C23-C60D-496D-8F20-58A217BCBFC6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6159500" y="817563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D06B867D-5EA9-459B-80CA-1D6E98C53A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God Repeats </a:t>
            </a:r>
            <a:br>
              <a:rPr lang="en-US" altLang="en-US"/>
            </a:br>
            <a:r>
              <a:rPr lang="en-US" altLang="en-US"/>
              <a:t>Promise of Land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DCA58592-D3D3-48C5-8B7A-8E0FCA767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20402"/>
            <a:ext cx="8001000" cy="42672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On this same day, the Lord made a Covenant with Abram (v18)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To your descendants </a:t>
            </a:r>
            <a:r>
              <a:rPr lang="en-US" altLang="en-US" sz="28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 have given this land</a:t>
            </a:r>
          </a:p>
          <a:p>
            <a:pPr lvl="1"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From River of Egypt (Not Nile) to Euphrates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84E5E7-892E-4CE4-9BCB-5D8696C55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100" y="4572000"/>
            <a:ext cx="6400800" cy="5238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 sz="2800"/>
              <a:t>After 400 years in a strange land</a:t>
            </a:r>
          </a:p>
        </p:txBody>
      </p:sp>
      <p:sp>
        <p:nvSpPr>
          <p:cNvPr id="23557" name="TextBox 1">
            <a:extLst>
              <a:ext uri="{FF2B5EF4-FFF2-40B4-BE49-F238E27FC236}">
                <a16:creationId xmlns:a16="http://schemas.microsoft.com/office/drawing/2014/main" id="{539C16D2-A80C-4949-8F13-1B96ACFFCC1F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4F73EFEA-E147-484B-B0A2-A74C72735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Sarai’s plan for An Heir</a:t>
            </a:r>
            <a:br>
              <a:rPr lang="en-US" altLang="en-US"/>
            </a:br>
            <a:r>
              <a:rPr lang="en-US" altLang="en-US"/>
              <a:t>Chapter 16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66AB598B-E78A-4E3F-BF13-B540EE08BC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Offers her handmaid to Abram</a:t>
            </a:r>
          </a:p>
          <a:p>
            <a:pPr lvl="1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To bring an heir (v2)</a:t>
            </a:r>
          </a:p>
          <a:p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Abram complies (v2)</a:t>
            </a:r>
          </a:p>
          <a:p>
            <a:pPr lvl="1"/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Hagar conceives (v4)</a:t>
            </a:r>
          </a:p>
          <a:p>
            <a:r>
              <a:rPr lang="en-US" altLang="en-US" sz="3200">
                <a:latin typeface="Arial" panose="020B0604020202020204" pitchFamily="34" charset="0"/>
                <a:cs typeface="Arial" panose="020B0604020202020204" pitchFamily="34" charset="0"/>
              </a:rPr>
              <a:t>Trouble begins</a:t>
            </a:r>
          </a:p>
        </p:txBody>
      </p:sp>
      <p:sp>
        <p:nvSpPr>
          <p:cNvPr id="24580" name="TextBox 1">
            <a:extLst>
              <a:ext uri="{FF2B5EF4-FFF2-40B4-BE49-F238E27FC236}">
                <a16:creationId xmlns:a16="http://schemas.microsoft.com/office/drawing/2014/main" id="{9701457B-9629-4D78-9F35-9C9FFDA8A630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6413500" y="65563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EE99C564-F2D5-4F84-B59B-6B04498324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Sarai’s Regret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32AEDA51-5641-479A-8A88-057D6E98A3F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339138" cy="4267200"/>
          </a:xfrm>
        </p:spPr>
        <p:txBody>
          <a:bodyPr/>
          <a:lstStyle/>
          <a:p>
            <a:r>
              <a:rPr lang="en-US" altLang="en-US" sz="3200"/>
              <a:t>Sarai’s plan backfires</a:t>
            </a:r>
          </a:p>
          <a:p>
            <a:r>
              <a:rPr lang="en-US" altLang="en-US" sz="3200"/>
              <a:t>Sarai is despised by Hagar (v4)</a:t>
            </a:r>
          </a:p>
          <a:p>
            <a:r>
              <a:rPr lang="en-US" altLang="en-US" sz="3200"/>
              <a:t>Sarai blames Abram (v5)</a:t>
            </a:r>
          </a:p>
          <a:p>
            <a:r>
              <a:rPr lang="en-US" altLang="en-US" sz="3200"/>
              <a:t>Abram reacts: </a:t>
            </a:r>
            <a:r>
              <a:rPr lang="en-US" altLang="en-US"/>
              <a:t>“Indeed your maid </a:t>
            </a:r>
            <a:r>
              <a:rPr lang="en-US" altLang="en-US" i="1"/>
              <a:t>is</a:t>
            </a:r>
            <a:r>
              <a:rPr lang="en-US" altLang="en-US"/>
              <a:t> in your hand; do to her as you please.” (v6)</a:t>
            </a:r>
            <a:endParaRPr lang="en-US" altLang="en-US" sz="3200"/>
          </a:p>
          <a:p>
            <a:r>
              <a:rPr lang="en-US" altLang="en-US" sz="3200"/>
              <a:t>Sarai deals harshly with Hagar (v6)</a:t>
            </a:r>
          </a:p>
          <a:p>
            <a:r>
              <a:rPr lang="en-US" altLang="en-US" sz="3200"/>
              <a:t>Hagar flees toward Shur (Heading back to Egypt?)(v6)</a:t>
            </a:r>
          </a:p>
          <a:p>
            <a:endParaRPr lang="en-US" altLang="en-US"/>
          </a:p>
        </p:txBody>
      </p:sp>
      <p:sp>
        <p:nvSpPr>
          <p:cNvPr id="25604" name="TextBox 1">
            <a:extLst>
              <a:ext uri="{FF2B5EF4-FFF2-40B4-BE49-F238E27FC236}">
                <a16:creationId xmlns:a16="http://schemas.microsoft.com/office/drawing/2014/main" id="{30AE0AD5-DACE-466F-A387-B6F6615AB150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EB22605-77B6-43A1-AD3B-419155C5B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47075" cy="1216025"/>
          </a:xfrm>
        </p:spPr>
        <p:txBody>
          <a:bodyPr/>
          <a:lstStyle/>
          <a:p>
            <a:r>
              <a:rPr lang="en-US" altLang="en-US"/>
              <a:t>Angel of The Lord Appears</a:t>
            </a:r>
            <a:br>
              <a:rPr lang="en-US" altLang="en-US"/>
            </a:br>
            <a:r>
              <a:rPr lang="en-US" altLang="en-US"/>
              <a:t> to Hagar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2CC5DEE2-92D2-401A-AE65-6FED1C11F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/>
              <a:t>Referred to as “Hagar, Sarai’s maid”; </a:t>
            </a:r>
            <a:r>
              <a:rPr lang="en-US" altLang="en-US" sz="3200" dirty="0">
                <a:highlight>
                  <a:srgbClr val="FFFF00"/>
                </a:highlight>
              </a:rPr>
              <a:t>Where are you going?</a:t>
            </a:r>
            <a:r>
              <a:rPr lang="en-US" altLang="en-US" sz="3200" dirty="0"/>
              <a:t> (v8)</a:t>
            </a:r>
          </a:p>
          <a:p>
            <a:pPr>
              <a:defRPr/>
            </a:pPr>
            <a:r>
              <a:rPr lang="en-US" altLang="en-US" sz="3200" dirty="0"/>
              <a:t>She responds-I am fleeing from Sarai</a:t>
            </a:r>
          </a:p>
          <a:p>
            <a:pPr>
              <a:defRPr/>
            </a:pPr>
            <a:r>
              <a:rPr lang="en-US" altLang="en-US" sz="3200" dirty="0"/>
              <a:t>Angel tells her to </a:t>
            </a:r>
            <a:r>
              <a:rPr lang="en-US" altLang="en-US" sz="3200" dirty="0">
                <a:highlight>
                  <a:srgbClr val="FFFF00"/>
                </a:highlight>
              </a:rPr>
              <a:t>return and submit </a:t>
            </a:r>
            <a:r>
              <a:rPr lang="en-US" altLang="en-US" sz="3200" dirty="0"/>
              <a:t>to Sarai (v9)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3200" dirty="0"/>
          </a:p>
        </p:txBody>
      </p:sp>
      <p:sp>
        <p:nvSpPr>
          <p:cNvPr id="26628" name="TextBox 1">
            <a:extLst>
              <a:ext uri="{FF2B5EF4-FFF2-40B4-BE49-F238E27FC236}">
                <a16:creationId xmlns:a16="http://schemas.microsoft.com/office/drawing/2014/main" id="{68A982A2-78D0-486E-AB65-C77EF0F36988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669925"/>
            <a:ext cx="2667000" cy="8302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4BBBBF5C-97F0-478F-A54A-39755E11F3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Angel of The Lord Appears</a:t>
            </a:r>
            <a:br>
              <a:rPr lang="en-US" altLang="en-US"/>
            </a:br>
            <a:r>
              <a:rPr lang="en-US" altLang="en-US"/>
              <a:t>to Hagar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8A3CFD79-AC35-4677-897C-0A8A2EB0E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52600"/>
            <a:ext cx="8991600" cy="4800600"/>
          </a:xfrm>
        </p:spPr>
        <p:txBody>
          <a:bodyPr/>
          <a:lstStyle/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Promise made to Hagar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 will multiply your descendants exceedingly (v10)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Foretells her son’s future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Commanded to name the child </a:t>
            </a:r>
            <a:r>
              <a:rPr lang="en-US" altLang="en-US" sz="2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Ishmael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2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God hears </a:t>
            </a:r>
            <a:r>
              <a:rPr lang="en-US" altLang="en-US" sz="2600" i="1" dirty="0">
                <a:latin typeface="Arial" panose="020B0604020202020204" pitchFamily="34" charset="0"/>
                <a:cs typeface="Arial" panose="020B0604020202020204" pitchFamily="34" charset="0"/>
              </a:rPr>
              <a:t>your affliction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 (v11)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He will be a wild man (v12)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 constant strife (v12) 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Abram is 86 when Ishmael is born (v16)</a:t>
            </a:r>
          </a:p>
          <a:p>
            <a:pPr>
              <a:defRPr/>
            </a:pPr>
            <a:r>
              <a:rPr lang="en-US" altLang="en-US" sz="2500" dirty="0">
                <a:latin typeface="Arial" panose="020B0604020202020204" pitchFamily="34" charset="0"/>
                <a:cs typeface="Arial" panose="020B0604020202020204" pitchFamily="34" charset="0"/>
              </a:rPr>
              <a:t>Is this the heir God promised Abram? No! God is in Control, Not Sarai, Not Abram</a:t>
            </a:r>
          </a:p>
        </p:txBody>
      </p:sp>
      <p:sp>
        <p:nvSpPr>
          <p:cNvPr id="27652" name="TextBox 1">
            <a:extLst>
              <a:ext uri="{FF2B5EF4-FFF2-40B4-BE49-F238E27FC236}">
                <a16:creationId xmlns:a16="http://schemas.microsoft.com/office/drawing/2014/main" id="{70709F0B-D76F-4CBC-973F-0DCED623EE3A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8825" y="80803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F915F566-A346-4F9A-AE67-36FB4D12C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Abraham: Father of Many Nations</a:t>
            </a:r>
            <a:br>
              <a:rPr lang="en-US" altLang="en-US" sz="3000"/>
            </a:br>
            <a:r>
              <a:rPr lang="en-US" altLang="en-US" sz="3000"/>
              <a:t>Chapter 17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AF081EC-D789-4187-8B97-1ACB50A1DB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/>
              <a:t>Abram is 99 years old (v1)</a:t>
            </a:r>
          </a:p>
          <a:p>
            <a:pPr lvl="1"/>
            <a:r>
              <a:rPr lang="en-US" altLang="en-US" sz="2800"/>
              <a:t>Thirteen years after Ishmael born</a:t>
            </a:r>
          </a:p>
          <a:p>
            <a:pPr lvl="1"/>
            <a:r>
              <a:rPr lang="en-US" altLang="en-US" sz="2800"/>
              <a:t>Still no heir</a:t>
            </a:r>
          </a:p>
          <a:p>
            <a:r>
              <a:rPr lang="en-US" altLang="en-US" sz="3200"/>
              <a:t>God will make a covenant</a:t>
            </a:r>
          </a:p>
          <a:p>
            <a:r>
              <a:rPr lang="en-US" altLang="en-US" sz="3200"/>
              <a:t>Abram fell on his face (v3)</a:t>
            </a:r>
          </a:p>
        </p:txBody>
      </p:sp>
      <p:sp>
        <p:nvSpPr>
          <p:cNvPr id="28676" name="TextBox 1">
            <a:extLst>
              <a:ext uri="{FF2B5EF4-FFF2-40B4-BE49-F238E27FC236}">
                <a16:creationId xmlns:a16="http://schemas.microsoft.com/office/drawing/2014/main" id="{E16C6C13-3A18-41D7-918A-F62EA06B7919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6413500" y="80803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6C6AB324-76E1-48F2-A990-23DCDB8F03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34950"/>
            <a:ext cx="8001000" cy="530225"/>
          </a:xfrm>
        </p:spPr>
        <p:txBody>
          <a:bodyPr/>
          <a:lstStyle/>
          <a:p>
            <a:r>
              <a:rPr lang="en-US" altLang="en-US" sz="3200"/>
              <a:t>Abraham: Father of Many Nations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7F0A583C-4745-4237-85D0-9A3A522C7A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Name changed</a:t>
            </a:r>
          </a:p>
          <a:p>
            <a:pPr lvl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Abram – exalted father</a:t>
            </a:r>
          </a:p>
          <a:p>
            <a:pPr lvl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Abraham – father of a multitude</a:t>
            </a:r>
          </a:p>
          <a:p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Make many nations from you (v6)</a:t>
            </a:r>
          </a:p>
          <a:p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Kings shall come from you (v6)</a:t>
            </a:r>
          </a:p>
          <a:p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Everlasting covenant (7-8); Nation and Land</a:t>
            </a:r>
          </a:p>
        </p:txBody>
      </p:sp>
      <p:sp>
        <p:nvSpPr>
          <p:cNvPr id="29700" name="TextBox 1">
            <a:extLst>
              <a:ext uri="{FF2B5EF4-FFF2-40B4-BE49-F238E27FC236}">
                <a16:creationId xmlns:a16="http://schemas.microsoft.com/office/drawing/2014/main" id="{C5718BA0-96C5-45B2-A302-B113F74B34B4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684213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2480D42A-AAE4-48A6-9E57-8232B485B2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The Sign of God’s Covenant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0F75E339-F62E-471B-AF66-80E12E083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52600"/>
            <a:ext cx="8763000" cy="4800600"/>
          </a:xfrm>
        </p:spPr>
        <p:txBody>
          <a:bodyPr/>
          <a:lstStyle/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 will be your God-Abraham’s Descendants (v7,8)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I give to you the land (v8)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As an everlasting possession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You and your descendants shall keep my covenant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Throughout your generations (v9)</a:t>
            </a:r>
          </a:p>
          <a:p>
            <a:pPr>
              <a:defRPr/>
            </a:pPr>
            <a:r>
              <a:rPr lang="en-US" altLang="en-US" sz="2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sign of the covenant 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be kept -</a:t>
            </a:r>
            <a:r>
              <a:rPr lang="en-US" altLang="en-US" sz="2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Circumcision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of every male, born in your house -8 days old or one bought with money (v 10-14)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Otherwise, they will be cutoff (death or cast away because of their rebellion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0724" name="TextBox 1">
            <a:extLst>
              <a:ext uri="{FF2B5EF4-FFF2-40B4-BE49-F238E27FC236}">
                <a16:creationId xmlns:a16="http://schemas.microsoft.com/office/drawing/2014/main" id="{8C7D0C5F-901E-472B-9467-F9D49D813CCA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8C57FE-0C0B-4761-A6EB-9CE6136C4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363236" y="1692357"/>
            <a:ext cx="6417523" cy="47313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75D86C-955D-40EB-A976-35A710D6B1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7" y="434314"/>
            <a:ext cx="7772400" cy="1098714"/>
          </a:xfrm>
        </p:spPr>
        <p:txBody>
          <a:bodyPr rtlCol="0"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Gill Sans MT" panose="020B0502020104020203" pitchFamily="34" charset="0"/>
              </a:rPr>
              <a:t>Studies in Genesis</a:t>
            </a:r>
          </a:p>
        </p:txBody>
      </p:sp>
      <p:pic>
        <p:nvPicPr>
          <p:cNvPr id="8196" name="Picture 9">
            <a:extLst>
              <a:ext uri="{FF2B5EF4-FFF2-40B4-BE49-F238E27FC236}">
                <a16:creationId xmlns:a16="http://schemas.microsoft.com/office/drawing/2014/main" id="{08A34607-22F0-4437-9519-AAD276FCB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38" y="5799138"/>
            <a:ext cx="1758950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croll: Vertical 7">
            <a:extLst>
              <a:ext uri="{FF2B5EF4-FFF2-40B4-BE49-F238E27FC236}">
                <a16:creationId xmlns:a16="http://schemas.microsoft.com/office/drawing/2014/main" id="{B0B99D58-BE7B-4066-B335-11EE1DDD06C5}"/>
              </a:ext>
            </a:extLst>
          </p:cNvPr>
          <p:cNvSpPr/>
          <p:nvPr/>
        </p:nvSpPr>
        <p:spPr>
          <a:xfrm rot="21068064">
            <a:off x="261938" y="3927475"/>
            <a:ext cx="2405062" cy="2401888"/>
          </a:xfrm>
          <a:prstGeom prst="verticalScroll">
            <a:avLst>
              <a:gd name="adj" fmla="val 10035"/>
            </a:avLst>
          </a:prstGeom>
          <a:solidFill>
            <a:schemeClr val="accent5">
              <a:lumMod val="20000"/>
              <a:lumOff val="80000"/>
              <a:alpha val="98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C2A1A-E02C-465E-A7DA-11CE03115A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21023048">
            <a:off x="412750" y="3819525"/>
            <a:ext cx="2114550" cy="2709863"/>
          </a:xfrm>
        </p:spPr>
        <p:txBody>
          <a:bodyPr rtlCol="0" anchor="ctr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Agency FB" panose="020B0503020202020204" pitchFamily="34" charset="0"/>
              </a:rPr>
              <a:t>The Faith  and Failings of First Families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FCCAABF2-ABE1-464F-BAA6-7AC02F7AAC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Sarah is not Barren/ Mother</a:t>
            </a:r>
            <a:br>
              <a:rPr lang="en-US" altLang="en-US" sz="3200"/>
            </a:br>
            <a:r>
              <a:rPr lang="en-US" altLang="en-US" sz="3200"/>
              <a:t>of Nations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90DF346D-F7FC-417E-AF60-26A7A5AE6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Sarai changed to Sarah (princess) (17:15)</a:t>
            </a:r>
          </a:p>
          <a:p>
            <a:pPr lvl="1"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longer barren</a:t>
            </a:r>
          </a:p>
          <a:p>
            <a:pPr lvl="1"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Mother of nations; Kings born from here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Abraham laughed (overjoyed/not doubtful) at promise of child</a:t>
            </a:r>
          </a:p>
          <a:p>
            <a:pPr lvl="1"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Abraham </a:t>
            </a:r>
            <a:r>
              <a:rPr lang="en-US" altLang="en-US" sz="24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 almost 100 years old (v17,24)</a:t>
            </a:r>
          </a:p>
          <a:p>
            <a:pPr lvl="1"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Sarah 90 years old (v17)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Abraham petitions for Ishmael (v18)</a:t>
            </a:r>
          </a:p>
          <a:p>
            <a:pPr lvl="1"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As a substitute heir</a:t>
            </a:r>
          </a:p>
        </p:txBody>
      </p:sp>
      <p:sp>
        <p:nvSpPr>
          <p:cNvPr id="31748" name="TextBox 1">
            <a:extLst>
              <a:ext uri="{FF2B5EF4-FFF2-40B4-BE49-F238E27FC236}">
                <a16:creationId xmlns:a16="http://schemas.microsoft.com/office/drawing/2014/main" id="{D8BB18D8-A155-47C6-9EFA-B97782C0593D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702300" y="68103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24CAC744-22CC-4B20-A422-8ED15AFEB5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Sarah is not Barren/ </a:t>
            </a:r>
            <a:br>
              <a:rPr lang="en-US" altLang="en-US"/>
            </a:br>
            <a:r>
              <a:rPr lang="en-US" altLang="en-US"/>
              <a:t>Mother of Nations</a:t>
            </a:r>
          </a:p>
        </p:txBody>
      </p:sp>
      <p:sp>
        <p:nvSpPr>
          <p:cNvPr id="88067" name="Content Placeholder 2">
            <a:extLst>
              <a:ext uri="{FF2B5EF4-FFF2-40B4-BE49-F238E27FC236}">
                <a16:creationId xmlns:a16="http://schemas.microsoft.com/office/drawing/2014/main" id="{557E1B1B-7F02-4B43-A915-BE966A15C8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839200" cy="4876800"/>
          </a:xfrm>
        </p:spPr>
        <p:txBody>
          <a:bodyPr/>
          <a:lstStyle/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God answers No concerning Ishmael; </a:t>
            </a:r>
            <a:r>
              <a:rPr lang="en-US" altLang="en-US" sz="2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Sarah will bear you a son </a:t>
            </a: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(19)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His name will be Isaac (laughter)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covenant will be given to him and his descendants (19,21)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Ishmael will be blessed (great nation) but will not be the son of promise (v20)</a:t>
            </a:r>
          </a:p>
          <a:p>
            <a:pPr lvl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By this time next year Isaac will be born (21)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Abraham circumcises all males in his household that same day (v23-26)</a:t>
            </a:r>
          </a:p>
          <a:p>
            <a:pPr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Abraham is 99, Ishmael is 13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32772" name="TextBox 1">
            <a:extLst>
              <a:ext uri="{FF2B5EF4-FFF2-40B4-BE49-F238E27FC236}">
                <a16:creationId xmlns:a16="http://schemas.microsoft.com/office/drawing/2014/main" id="{2ABB0D97-FB6F-47CB-A312-AFB98DAD7D1A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F9031F46-EAAF-4E68-9DAC-FAFC0A51D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Faith and Failings of Families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FB924FA5-D0F3-4CEC-A346-E11ECD96D2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3852862" cy="4800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3200" u="sng"/>
              <a:t>Faith</a:t>
            </a:r>
          </a:p>
          <a:p>
            <a:pPr lvl="1"/>
            <a:r>
              <a:rPr lang="en-US" altLang="en-US" sz="2800"/>
              <a:t>Abraham fully convinced of God promises</a:t>
            </a:r>
          </a:p>
          <a:p>
            <a:pPr lvl="1"/>
            <a:r>
              <a:rPr lang="en-US" altLang="en-US" sz="2800"/>
              <a:t>Abraham obeys God’s command to implement circumcision- the same day</a:t>
            </a:r>
          </a:p>
        </p:txBody>
      </p:sp>
      <p:sp>
        <p:nvSpPr>
          <p:cNvPr id="34820" name="TextBox 3">
            <a:extLst>
              <a:ext uri="{FF2B5EF4-FFF2-40B4-BE49-F238E27FC236}">
                <a16:creationId xmlns:a16="http://schemas.microsoft.com/office/drawing/2014/main" id="{4889A5B7-00D6-40B8-A4B5-8FBC4A9C2B1A}"/>
              </a:ext>
            </a:extLst>
          </p:cNvPr>
          <p:cNvSpPr txBox="1">
            <a:spLocks noChangeArrowheads="1"/>
          </p:cNvSpPr>
          <p:nvPr/>
        </p:nvSpPr>
        <p:spPr bwMode="auto">
          <a:xfrm rot="-640868">
            <a:off x="5762625" y="19050"/>
            <a:ext cx="2133600" cy="7080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latin typeface="Arial" panose="020B0604020202020204" pitchFamily="34" charset="0"/>
              </a:rPr>
              <a:t>lessons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FFF2C77-C6A7-4879-AA8B-2D74C4846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806575"/>
            <a:ext cx="3657600" cy="4267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u="sng" kern="0" dirty="0"/>
              <a:t>Failings</a:t>
            </a:r>
          </a:p>
          <a:p>
            <a:pPr>
              <a:defRPr/>
            </a:pPr>
            <a:r>
              <a:rPr lang="en-US" altLang="en-US" sz="2600" kern="0" dirty="0"/>
              <a:t>Sarai’s plan for an heir</a:t>
            </a:r>
          </a:p>
          <a:p>
            <a:pPr>
              <a:defRPr/>
            </a:pPr>
            <a:r>
              <a:rPr lang="en-US" altLang="en-US" sz="2600" kern="0" dirty="0"/>
              <a:t>Hagar despises Sarai</a:t>
            </a:r>
          </a:p>
          <a:p>
            <a:pPr>
              <a:defRPr/>
            </a:pPr>
            <a:r>
              <a:rPr lang="en-US" altLang="en-US" sz="2600" kern="0" dirty="0"/>
              <a:t>Hagar flees, does not submit to Sarai’s authority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600" kern="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7D5AFA19-7465-4370-BDB3-B3CE73A992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Receives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5A3D0-5304-4942-B314-043C90F7D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18:1-8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Then the </a:t>
            </a:r>
            <a:r>
              <a:rPr lang="en-US" sz="2800" cap="small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Lord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appeared to him by the terebinth trees of Mamre, as he was sitting in the tent door in the heat of the day.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he lifted his eyes and looked, and behold, three men were standing by him; and when he saw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them,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he ran from the tent door to meet them, and bowed himself to the ground, 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6069B186-1AE9-4873-BB07-02F90AA9D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Receives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FF9D-C9E2-4159-B1D3-F8289AD53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Genesis 18:1-8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said, “My Lord, if I have now found favor in Your sight, do not pass on by Your servant.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Please let a little water be brought, and wash your feet, and rest yourselves under the tree.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 I will bring a morsel of bread, that you may refresh your hearts. After that you may pass by, inasmuch as you have come to your servant.”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They said, “Do as you have said.”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FD4097B0-964A-4C6A-9FFA-4F0694B436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Receives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49059-D06F-4D8F-9592-27A32543E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Genesis 18:1-8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 Abraham hurried into the tent to Sarah and said, “Quickly, make ready three measures of fine meal; knead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and make cakes.”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Abraham ran to the herd, took a tender and good calf, gave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to a young man, and he hastened to prepare it.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 he took butter and milk and the calf which he had prepared, and set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before them; and he stood by them under the tree as they ate.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B58918C7-E190-4C6D-A419-AB430AE34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Receives Visitors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B6B77-81B6-4ABD-9892-57F047A34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200" dirty="0"/>
              <a:t>Abraham showed hospitality to strangers</a:t>
            </a:r>
          </a:p>
          <a:p>
            <a:pPr eaLnBrk="1" hangingPunct="1">
              <a:defRPr/>
            </a:pPr>
            <a:r>
              <a:rPr lang="en-US" altLang="en-US" sz="3200" dirty="0"/>
              <a:t>We are reminded by the Hebrew writer to do the same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Hebrews 13:2 Do not forget to entertain strangers, for by so doing </a:t>
            </a:r>
            <a:r>
              <a:rPr lang="en-US" altLang="en-US" sz="3200" dirty="0">
                <a:highlight>
                  <a:srgbClr val="FFFF00"/>
                </a:highlight>
              </a:rPr>
              <a:t>some have unwittingly entertained angels</a:t>
            </a:r>
            <a:r>
              <a:rPr lang="en-US" altLang="en-US" sz="3200" dirty="0"/>
              <a:t>.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C99275A-1314-4AA7-A47B-DB5C975D46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Abraham Receives Visitors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DD4D110-F2AE-4440-B49C-7CB38A0410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415338" cy="4876800"/>
          </a:xfrm>
        </p:spPr>
        <p:txBody>
          <a:bodyPr/>
          <a:lstStyle/>
          <a:p>
            <a:pPr eaLnBrk="1" hangingPunct="1"/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To Abraham these visitors appeared at first as three men not supernatural beings (v2)</a:t>
            </a:r>
          </a:p>
          <a:p>
            <a:pPr eaLnBrk="1" hangingPunct="1"/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He bows in respect and uses the term “My Lord” (vs 2,3); this seems to be translated in a manner meaning one deserving of honor and respect- not meaning God</a:t>
            </a:r>
          </a:p>
          <a:p>
            <a:pPr eaLnBrk="1" hangingPunct="1"/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Jehovah is the translation used starting in verse 13 (after foretelling of Isaac’s birth); the other two </a:t>
            </a:r>
            <a:r>
              <a:rPr lang="en-US" altLang="en-US" sz="2500" i="1"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are angels  (ref 18:22, 19:1)</a:t>
            </a:r>
          </a:p>
          <a:p>
            <a:pPr eaLnBrk="1" hangingPunct="1"/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Abraham and Sarah provide the </a:t>
            </a:r>
            <a:r>
              <a:rPr lang="en-US" altLang="en-US" sz="2500" i="1">
                <a:latin typeface="Arial" panose="020B0604020202020204" pitchFamily="34" charset="0"/>
                <a:cs typeface="Arial" panose="020B0604020202020204" pitchFamily="34" charset="0"/>
              </a:rPr>
              <a:t>strangers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with water to wash their feet, rest, and a meal (bread, young calf, butter, and milk)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37E9A69B-48FA-4410-8861-991F5DAD6D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God Decides It Is Time for The Heir To Be Born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86D4A-9036-49D1-81E3-8C1F0699F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18:9-15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Then they said to him, “Where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Sarah your wife?”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 he said, “Here, in the tent.”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said, “</a:t>
            </a:r>
            <a:r>
              <a:rPr lang="en-US" sz="2800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will certainly return to you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according to the time of life, and behold, </a:t>
            </a:r>
            <a:r>
              <a:rPr lang="en-US" sz="2800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Sarah your wife shall have a 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(Sarah was listening in the tent door which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behind him.) 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9BA95C16-E83B-4153-879E-4CF0B3C4FB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God Decides It Is Time for The Heir To Be Born</a:t>
            </a: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8DF54-C26E-4068-B70A-62A02F724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18:9-15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 Abraham and Sarah were old, well advanced in age;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Sarah had passed the age of childbearing. </a:t>
            </a: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12 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Therefore Sarah laughed within herself, saying, “After I have grown old, shall I have pleasure, my lord being old also?”</a:t>
            </a:r>
            <a:endParaRPr lang="en-US" sz="2800" dirty="0">
              <a:highlight>
                <a:srgbClr val="FFFF00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 </a:t>
            </a:r>
            <a:r>
              <a:rPr lang="en-US" sz="2800" u="sng" cap="small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Lord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said to Abraham, “Why did Sarah laugh, saying, ‘Shall I surely bear </a:t>
            </a:r>
            <a:r>
              <a:rPr lang="en-US" sz="28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child,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since I am old?’ </a:t>
            </a: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C048500-E0BE-4D9E-A8D4-566B48E8A4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Genesis 18-19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767BD70-8B7C-452B-AB65-7CA04AC160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2895600"/>
          </a:xfrm>
        </p:spPr>
        <p:txBody>
          <a:bodyPr/>
          <a:lstStyle/>
          <a:p>
            <a:pPr eaLnBrk="1" hangingPunct="1"/>
            <a:r>
              <a:rPr lang="en-US" altLang="en-US"/>
              <a:t>Lesson 11</a:t>
            </a:r>
          </a:p>
          <a:p>
            <a:pPr eaLnBrk="1" hangingPunct="1"/>
            <a:r>
              <a:rPr lang="en-US" altLang="en-US"/>
              <a:t>Abraham Receives Strangers</a:t>
            </a:r>
          </a:p>
          <a:p>
            <a:pPr eaLnBrk="1" hangingPunct="1"/>
            <a:r>
              <a:rPr lang="en-US" altLang="en-US"/>
              <a:t>Abraham Intercedes For Sodom</a:t>
            </a:r>
          </a:p>
          <a:p>
            <a:pPr eaLnBrk="1" hangingPunct="1"/>
            <a:r>
              <a:rPr lang="en-US" altLang="en-US"/>
              <a:t>Sodom’s Depravity</a:t>
            </a:r>
          </a:p>
          <a:p>
            <a:pPr eaLnBrk="1" hangingPunct="1"/>
            <a:r>
              <a:rPr lang="en-US" altLang="en-US"/>
              <a:t>Sodom and Gomorrah Destroyed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FF42EAC6-1CAA-4CB0-9562-BB13A6973A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God Decides It Is Time for The Heir To Be Born</a:t>
            </a:r>
            <a:endParaRPr lang="en-US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23BE9-5446-422B-8F48-46D8019D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18:9-15 (God speaks)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anything too hard for the </a:t>
            </a:r>
            <a:r>
              <a:rPr lang="en-US" sz="2800" cap="small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Lord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 At the appointed time </a:t>
            </a:r>
            <a:r>
              <a:rPr lang="en-US" sz="2800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will return to you, according to the time of life, and Sarah shall have a son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15 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Sarah denied </a:t>
            </a:r>
            <a:r>
              <a:rPr lang="en-US" sz="2800" i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it,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saying, “I did not laugh,” for she was afraid.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solidFill>
                  <a:srgbClr val="000000"/>
                </a:solidFill>
                <a:highlight>
                  <a:srgbClr val="00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 said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“</a:t>
            </a: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No, but you did laugh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!”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31125ADE-4CD6-4A24-8554-1F8022FA92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Promise Of A Son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1C1D8415-331E-4AD7-A0EC-45D91D64CB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God says: According to the time of life (9 months?) Sarah shall have a son (10,14)</a:t>
            </a: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(11,12) Sarah laughed (with doubt based on her age and Abraham’s age); Abraham’s laughter prior seems to have been with trust and joy</a:t>
            </a: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God asks Abraham why did Sarah laugh and doubt Me? (13)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85F8AC2-DAA0-4087-A5A1-F90AC31F7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Promise Of A Son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271CE51-0338-4773-A46E-CE30F75519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676400"/>
            <a:ext cx="8001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Abram is 99 years old/Sarah is 90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Sarah laughed/doubted within herself—Many years of being barren seems to have weakened her faith. Sarah treated the announcement as </a:t>
            </a:r>
            <a:r>
              <a:rPr lang="en-US" alt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too incredible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Genesis 18:14 "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Is anything too hard for the LORD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? At the appointed time I will return to you, according to the time of life, and Sarah shall have a son.“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 am in Control-Trust Me!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0AFBF7A-74EE-47A1-BE99-2405015941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Promise Of A Son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5A92FCE-1800-486F-B38F-6816E65DE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Genesis 18:15 But </a:t>
            </a:r>
            <a:r>
              <a:rPr lang="en-US" altLang="en-US" sz="27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Sarah denied it</a:t>
            </a: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, saying, “I did not laugh,” for she was afraid. </a:t>
            </a:r>
            <a:r>
              <a:rPr lang="en-US" altLang="en-US" sz="27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He said, “No, but you did laugh!”</a:t>
            </a:r>
          </a:p>
          <a:p>
            <a:pPr eaLnBrk="1" hangingPunct="1">
              <a:defRPr/>
            </a:pP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Acts 5:3 But Peter said, “Ananias, why has Satan filled your heart to lie to the Holy Spirit and keep back part of the price of the land for yourself?”</a:t>
            </a:r>
          </a:p>
          <a:p>
            <a:pPr eaLnBrk="1" hangingPunct="1">
              <a:defRPr/>
            </a:pP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You can’t lie to God!!</a:t>
            </a:r>
          </a:p>
          <a:p>
            <a:pPr lvl="1" eaLnBrk="1" hangingPunct="1">
              <a:defRPr/>
            </a:pP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You can’t deceive God!!</a:t>
            </a:r>
          </a:p>
          <a:p>
            <a:pPr lvl="1" eaLnBrk="1" hangingPunct="1">
              <a:defRPr/>
            </a:pPr>
            <a:r>
              <a:rPr lang="en-US" altLang="en-US" sz="2700" dirty="0">
                <a:latin typeface="Arial" panose="020B0604020202020204" pitchFamily="34" charset="0"/>
                <a:cs typeface="Arial" panose="020B0604020202020204" pitchFamily="34" charset="0"/>
              </a:rPr>
              <a:t>All Knowing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9F644EC4-5ADE-4D86-AC18-3BC2ACFB31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Is Anything Too Difficult for The Lord?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B8FB9-B108-4C45-AA8F-AD0AC2AA7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8001000" cy="42672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God created the earth and everything in it and on it by His spoken word.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Why would Sarah doubt His power to do ‘anything?’</a:t>
            </a:r>
          </a:p>
          <a:p>
            <a:pPr eaLnBrk="1" hangingPunct="1"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Luke 1:37 “For with God nothing will be impossible.”</a:t>
            </a:r>
          </a:p>
          <a:p>
            <a:pPr eaLnBrk="1" hangingPunct="1">
              <a:defRPr/>
            </a:pPr>
            <a:r>
              <a:rPr lang="en-US" alt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We need to put our full trust in God’s promises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do you and I learn from this?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3C9BA34-09A8-4728-B4FD-5C3DC86EA08A}"/>
              </a:ext>
            </a:extLst>
          </p:cNvPr>
          <p:cNvSpPr/>
          <p:nvPr/>
        </p:nvSpPr>
        <p:spPr bwMode="auto">
          <a:xfrm>
            <a:off x="1143000" y="5426075"/>
            <a:ext cx="7391400" cy="6858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838205E4-084A-4EE5-884D-5D080EF069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Sarah’s Replaces Doubt With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12B4A-7025-431A-AAB7-42F6E021C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Hebrews 11:11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baseline="30000" dirty="0">
                <a:solidFill>
                  <a:srgbClr val="000000"/>
                </a:solidFill>
                <a:latin typeface="system-ui"/>
              </a:rPr>
              <a:t>11 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By faith Sarah herself also </a:t>
            </a:r>
            <a:r>
              <a:rPr lang="en-US" dirty="0">
                <a:solidFill>
                  <a:srgbClr val="000000"/>
                </a:solidFill>
                <a:highlight>
                  <a:srgbClr val="C0C0C0"/>
                </a:highlight>
                <a:latin typeface="system-ui"/>
              </a:rPr>
              <a:t>received strength to conceive seed, and she</a:t>
            </a:r>
            <a:r>
              <a:rPr lang="en-US" baseline="30000" dirty="0">
                <a:solidFill>
                  <a:srgbClr val="000000"/>
                </a:solidFill>
                <a:highlight>
                  <a:srgbClr val="C0C0C0"/>
                </a:highlight>
                <a:latin typeface="system-ui"/>
              </a:rPr>
              <a:t>[</a:t>
            </a:r>
            <a:r>
              <a:rPr lang="en-US" baseline="30000" dirty="0">
                <a:solidFill>
                  <a:srgbClr val="4A4A4A"/>
                </a:solidFill>
                <a:highlight>
                  <a:srgbClr val="C0C0C0"/>
                </a:highlight>
                <a:latin typeface="system-ui"/>
                <a:hlinkClick r:id="rId2" tooltip="See footnote a"/>
              </a:rPr>
              <a:t>a</a:t>
            </a:r>
            <a:r>
              <a:rPr lang="en-US" baseline="30000" dirty="0">
                <a:solidFill>
                  <a:srgbClr val="000000"/>
                </a:solidFill>
                <a:highlight>
                  <a:srgbClr val="C0C0C0"/>
                </a:highlight>
                <a:latin typeface="system-ui"/>
              </a:rPr>
              <a:t>]</a:t>
            </a:r>
            <a:r>
              <a:rPr lang="en-US" dirty="0">
                <a:solidFill>
                  <a:srgbClr val="000000"/>
                </a:solidFill>
                <a:highlight>
                  <a:srgbClr val="C0C0C0"/>
                </a:highlight>
                <a:latin typeface="system-ui"/>
              </a:rPr>
              <a:t> bore a child 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when she was past the age, </a:t>
            </a:r>
            <a:r>
              <a:rPr lang="en-US" dirty="0">
                <a:solidFill>
                  <a:srgbClr val="000000"/>
                </a:solidFill>
                <a:highlight>
                  <a:srgbClr val="00FF00"/>
                </a:highlight>
                <a:latin typeface="system-ui"/>
              </a:rPr>
              <a:t>because she judged Him faithful who had promised.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>
              <a:solidFill>
                <a:srgbClr val="000000"/>
              </a:solidFill>
              <a:highlight>
                <a:srgbClr val="00FF00"/>
              </a:highlight>
              <a:latin typeface="system-ui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91D9B8A-B03C-4019-8C92-290DFEB8B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Looking Toward Sodom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1DAA287-D1DC-41F4-9BA9-54E43FF7C6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91600" cy="4267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Genesis 18:16-19 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16 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Then 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men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rose from there 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looked toward Sodom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and Abraham went with them to send them on the way.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17 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the </a:t>
            </a:r>
            <a:r>
              <a:rPr lang="en-US" sz="2600" cap="small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said, “Shall I hide from Abraham what I am doing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18 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since Abraham shall surely become a great and mighty nation, and all the nations of the earth shall be blessed in him?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19 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For I have known him, in order that he may command his children and his household after him, that they keep the way of the </a:t>
            </a:r>
            <a:r>
              <a:rPr lang="en-US" sz="2600" cap="small" dirty="0"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to do righteousness and justice, that the </a:t>
            </a:r>
            <a:r>
              <a:rPr lang="en-US" sz="2600" cap="small" dirty="0"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may bring to Abraham what He has spoken to him.” </a:t>
            </a:r>
            <a:endParaRPr lang="en-US" alt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165F6EDE-9673-4264-819E-1BA5BD9CC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Looking Toward Sodom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4C9A298-2913-4534-A457-3ECC2562C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91600" cy="4267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Genesis 18:20-21 (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God speaks now to where Abraham can hear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20 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the </a:t>
            </a:r>
            <a:r>
              <a:rPr lang="en-US" cap="small" dirty="0"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said, “Because the outcry against Sodom and Gomorrah is great, and because their sin is very grave, 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21 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 will go down now and see whether they have done altogether according to the outcry against it that has come to Me; and if not, I will know.”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1">
            <a:extLst>
              <a:ext uri="{FF2B5EF4-FFF2-40B4-BE49-F238E27FC236}">
                <a16:creationId xmlns:a16="http://schemas.microsoft.com/office/drawing/2014/main" id="{6C952FE8-3787-4544-A94E-03FCC86FB7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4" t="54443" r="2831" b="3333"/>
          <a:stretch>
            <a:fillRect/>
          </a:stretch>
        </p:blipFill>
        <p:spPr bwMode="auto">
          <a:xfrm>
            <a:off x="0" y="14288"/>
            <a:ext cx="9323388" cy="600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3C6AC8A-FDFF-4D6B-8C58-92F062A9971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76600" y="4724400"/>
            <a:ext cx="609600" cy="15240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AE1CA51-74E8-4FEB-B485-455FDA19DC8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524000" y="3886200"/>
            <a:ext cx="1143000" cy="16764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E040FD38-73E5-45BC-AA1D-3A223AD17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Looking Toward Sodom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1A9DA790-9565-41A8-956A-5D1C768E02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200" dirty="0"/>
              <a:t>The two angels leave for Sodom (22)</a:t>
            </a:r>
          </a:p>
          <a:p>
            <a:pPr eaLnBrk="1" hangingPunct="1">
              <a:defRPr/>
            </a:pPr>
            <a:r>
              <a:rPr lang="en-US" altLang="en-US" sz="3200" dirty="0"/>
              <a:t>Abraham knows Lot is in Sodom</a:t>
            </a:r>
          </a:p>
          <a:p>
            <a:pPr eaLnBrk="1" hangingPunct="1">
              <a:defRPr/>
            </a:pPr>
            <a:r>
              <a:rPr lang="en-US" altLang="en-US" sz="3200" dirty="0"/>
              <a:t>Abraham ‘negotiates’ (pleads) with the Lord to save the </a:t>
            </a:r>
            <a:r>
              <a:rPr lang="en-US" altLang="en-US" sz="3200" i="1" dirty="0">
                <a:highlight>
                  <a:srgbClr val="FFFF00"/>
                </a:highlight>
              </a:rPr>
              <a:t>righteous</a:t>
            </a:r>
            <a:r>
              <a:rPr lang="en-US" altLang="en-US" sz="3200" dirty="0"/>
              <a:t> in Sodom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D4CF498-192A-4428-B33C-30FF16830B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Melchizedek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411F6CF7-6CDA-4F7A-834B-F0BEDF6026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200"/>
              <a:t>Melchizedek is a title meaning King of righteousness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/>
              <a:t>King of Salem; Salem later named Jerusalem ; Salem means peace, so he was King of peace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200"/>
              <a:t>He was a priest, not by lineage (Levitical Priesthood comes later), but from appointment by God</a:t>
            </a:r>
          </a:p>
          <a:p>
            <a:pPr eaLnBrk="1" hangingPunct="1">
              <a:lnSpc>
                <a:spcPct val="90000"/>
              </a:lnSpc>
            </a:pPr>
            <a:endParaRPr lang="en-US" altLang="en-US" sz="3200"/>
          </a:p>
        </p:txBody>
      </p:sp>
      <p:sp>
        <p:nvSpPr>
          <p:cNvPr id="12292" name="TextBox 1">
            <a:extLst>
              <a:ext uri="{FF2B5EF4-FFF2-40B4-BE49-F238E27FC236}">
                <a16:creationId xmlns:a16="http://schemas.microsoft.com/office/drawing/2014/main" id="{3F10E27C-EB14-4374-8D30-47B200123D79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>
            <a:extLst>
              <a:ext uri="{FF2B5EF4-FFF2-40B4-BE49-F238E27FC236}">
                <a16:creationId xmlns:a16="http://schemas.microsoft.com/office/drawing/2014/main" id="{2AF0327D-5E1E-448B-BE12-50CD1961E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Pleads for Sodom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EBC90-BE27-4C09-B83F-1608AF699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752600"/>
            <a:ext cx="8991600" cy="4267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18:23-33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23 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Abraham came near and said, “Would You also destroy the righteous with the wicked? </a:t>
            </a:r>
            <a:r>
              <a:rPr lang="en-US" sz="26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24 </a:t>
            </a:r>
            <a:r>
              <a:rPr lang="en-US" sz="26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Suppose there were fifty righteous within the city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would You also destroy the place and not spare </a:t>
            </a:r>
            <a:r>
              <a:rPr lang="en-US" sz="26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for the fifty righteous that were in it? </a:t>
            </a:r>
            <a:r>
              <a:rPr lang="en-US" sz="26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25 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 be it from You to do such a thing as this, to slay the righteous with the wicked, so that the righteous should be as the wicked; far be it from You! Shall not the Judge of all the earth do right?”</a:t>
            </a:r>
            <a:endParaRPr lang="en-US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26 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 the </a:t>
            </a:r>
            <a:r>
              <a:rPr lang="en-US" sz="2600" cap="small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Lord</a:t>
            </a:r>
            <a:r>
              <a:rPr lang="en-US" sz="26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said, “If I find in Sodom fifty righteous within the city, then I will spare all the place for their sakes</a:t>
            </a:r>
            <a:r>
              <a:rPr lang="en-US" sz="2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.”</a:t>
            </a:r>
            <a:endParaRPr lang="en-US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id="{D4D1C058-A321-4558-BC4E-D7CC51CA28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Abraham Pleads for Sodom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4B3E8-99CD-422C-A678-20FD32DA6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752600"/>
            <a:ext cx="8991600" cy="49530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18:23-33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Lord tells Abraham that he will not destroy Sodom if he finds the number of righteous people that Abraham asks Him to spare-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 the entire city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45? I will not destroy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40? I will not destroy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30? I will not destroy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20? I will not destroy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10? I will not destroy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God leaves Abraham; Abraham returns home (33)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>
            <a:extLst>
              <a:ext uri="{FF2B5EF4-FFF2-40B4-BE49-F238E27FC236}">
                <a16:creationId xmlns:a16="http://schemas.microsoft.com/office/drawing/2014/main" id="{2E2048FC-EFE7-4703-BA1F-A6FDA777A3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Lot In Sodom</a:t>
            </a:r>
          </a:p>
        </p:txBody>
      </p:sp>
      <p:sp>
        <p:nvSpPr>
          <p:cNvPr id="62467" name="Content Placeholder 2">
            <a:extLst>
              <a:ext uri="{FF2B5EF4-FFF2-40B4-BE49-F238E27FC236}">
                <a16:creationId xmlns:a16="http://schemas.microsoft.com/office/drawing/2014/main" id="{2A67AC08-2A48-4908-A31C-E4FA79E127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/>
              <a:t>Genesis 19:1-3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19 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 the two angels came to Sodom in the evening, and Lot was sitting in the gate of Sodom. When Lot saw </a:t>
            </a:r>
            <a:r>
              <a:rPr lang="en-US" altLang="en-US" sz="2800" i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them,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he rose to meet them, and he bowed himself with his face toward the ground. </a:t>
            </a:r>
            <a:r>
              <a:rPr lang="en-US" altLang="en-US" sz="2800" b="1" baseline="30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2 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he said, “Here now, my lords, please turn in to your servant’s house and spend the night, and wash your feet; then you may rise early and go on your way.”</a:t>
            </a:r>
            <a:endParaRPr lang="en-US" altLang="en-US" sz="280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>
            <a:extLst>
              <a:ext uri="{FF2B5EF4-FFF2-40B4-BE49-F238E27FC236}">
                <a16:creationId xmlns:a16="http://schemas.microsoft.com/office/drawing/2014/main" id="{0CBD836F-49AB-4192-9331-348D18875B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Lot In Sodom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256B3-FB44-4C2B-B7BD-0840855D6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/>
              <a:t>Genesis 19:1-3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they said, “No, but we will spend the night in the open square.”</a:t>
            </a:r>
            <a:endParaRPr lang="en-US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32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3 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 insisted strongly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so they turned in to him and entered his house. Then he made them a feast, and baked unleavened bread, and they ate.</a:t>
            </a:r>
            <a:endParaRPr lang="en-US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36DF97BE-5B17-40DB-9F6A-30B06449A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 In Sodom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15CF752-3938-4E9E-BD52-A501CD4C3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600" dirty="0">
                <a:latin typeface="Arial" panose="020B0604020202020204" pitchFamily="34" charset="0"/>
                <a:cs typeface="Arial" panose="020B0604020202020204" pitchFamily="34" charset="0"/>
              </a:rPr>
              <a:t>Remember Lot’s choice?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Genesis 13:12 Abram dwelt in the land of Canaan, and Lot dwelt in the cities of the plain and pitched his tent even as far as Sodom. </a:t>
            </a:r>
            <a:r>
              <a:rPr lang="en-US" altLang="en-US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But the men of Sodom were exceedingly wicked and sinful against the LORD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Strangers (</a:t>
            </a:r>
            <a:r>
              <a:rPr lang="en-US" alt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Angels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come to Sodom (1)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Lot insisted strongly that they stay in his house-not out in the streets (Why?)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Lot shows hospitality(3)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similar to Abraham (rest, eat, get cleaned up)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14BADEC8-F8FC-427A-BE19-4C2C3A3D6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Evil Men Of Sodom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CEE54684-4F82-4107-AE8D-4960EA4B0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15400" cy="47244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Genesis 19:4-5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4 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Now before they lay down, the men of the city, the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 of Sodom, both old and young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all the people from every quarter,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surrounded the house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5 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they called to Lot and said to him, “Where are the men who came to you tonight? Bring them out to us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that we may know them </a:t>
            </a:r>
            <a:r>
              <a:rPr lang="en-US" sz="2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carnally.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 that we may take our pleasure with them. (BBE)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have sex with them.  (NIV)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word Sodomy (homosexuality) comes from this evil 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:a16="http://schemas.microsoft.com/office/drawing/2014/main" id="{2A874ECD-AFC7-48F3-BF12-BAB63EA73A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Homosexuality and Approvers of It Are Deserving of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C5EF-2405-4B67-834F-FEB809E1B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267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Romans 1:26-32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this reason God gave them up to vile passions.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For even their women exchanged the natural use for what is against nature. </a:t>
            </a:r>
            <a:r>
              <a:rPr lang="en-US" sz="2400" b="1" baseline="300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27 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Likewise also the men, leaving the natural use of the woman, burned in their lust for one another, men with men committing what is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shameful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receiving in themselves the penalty of their error which was due.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even as they did not like to retain God in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knowledge,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God gave them over to a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debased mind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 do those 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things which are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not fitting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 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>
            <a:extLst>
              <a:ext uri="{FF2B5EF4-FFF2-40B4-BE49-F238E27FC236}">
                <a16:creationId xmlns:a16="http://schemas.microsoft.com/office/drawing/2014/main" id="{1589DB83-AD54-4E99-A516-8DF82DA81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Homosexuality and Approvers of It Are Deserving of Death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D37F6-69E1-4024-AD3A-89034876E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267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rgbClr val="000000"/>
                </a:solidFill>
                <a:latin typeface="system-ui"/>
              </a:rPr>
              <a:t>Romans 1:26-32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being filled with all unrighteousness, 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aseline="30000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  <a:hlinkClick r:id="rId2" tooltip="See footnote d"/>
              </a:rPr>
              <a:t>d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sexual immorality, wickedness, 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aseline="30000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  <a:hlinkClick r:id="rId3" tooltip="See footnote e"/>
              </a:rPr>
              <a:t>e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covetousness, 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aseline="30000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  <a:hlinkClick r:id="rId4" tooltip="See footnote f"/>
              </a:rPr>
              <a:t>f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maliciousness; full of envy, murder, strife, deceit, evil-mindedness;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whisperers, </a:t>
            </a:r>
            <a:r>
              <a:rPr lang="en-US" sz="2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backbiters, haters of God, violent, proud, boasters, inventors of evil things, disobedient to parents, </a:t>
            </a:r>
            <a:r>
              <a:rPr lang="en-US" sz="24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31 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aseline="30000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  <a:hlinkClick r:id="rId5" tooltip="See footnote g"/>
              </a:rPr>
              <a:t>g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undiscerning, untrustworthy, unloving, 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400" baseline="30000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See footnote h"/>
              </a:rPr>
              <a:t>h</a:t>
            </a:r>
            <a:r>
              <a:rPr lang="en-US" sz="24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unforgiving, unmerciful; </a:t>
            </a:r>
            <a:r>
              <a:rPr lang="en-US" sz="2400" b="1" baseline="300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32 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who, knowing the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righteous judgment of God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that those who practice such things are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deserving of death</a:t>
            </a:r>
            <a:r>
              <a:rPr lang="en-US" sz="24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, not only do the same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but also approve of those who practice them</a:t>
            </a:r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B23D7AAF-E63D-4239-9437-86CC71549D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Evil Men Of Sodom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EE254A8-FDE2-404C-A5F6-1701C6A36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15400" cy="51054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Genesis 19:6-8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6 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So Lot went out to them through the doorway, shut the door behind him,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7 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and said, “Please, my brethren, 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do not do so wickedly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!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8 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See now, I have two daughters who have not known a man; please, let me bring them out to you, and you may do to them as you wish; only do nothing to these men, since this is the reason they have come under the shadow of my roof.”</a:t>
            </a:r>
          </a:p>
          <a:p>
            <a:pPr>
              <a:defRPr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Lot shockingly offers up his own daughters to appease the wicked 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0B930095-F751-4137-9D50-431EDDB59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Lot’s Offer to the Evil Men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8DE0553-ADB1-4F3A-AC10-C52F321EE4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1910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He seems to feel that it is worse to allow his guests to be molested than his own daughters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He was willing to protect the guests at all costs.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But in this offer he did very wrong, and showed the weakness of his faith in God.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1099C0-1C0A-454B-9FF7-81B879790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Melchizedek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9FA043D7-1EBE-4128-A41C-5DCDD04A16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man (Heb 7:4), but much about him is a mystery as discussed in more detail in Hebrews 7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mother, no father, no genealogy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 beginning of days or end of life</a:t>
            </a:r>
          </a:p>
          <a:p>
            <a:pPr marL="471487" lvl="1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Abram honored Melchizedek’s priesthood by giving him a tithe (10 %) of all</a:t>
            </a:r>
          </a:p>
        </p:txBody>
      </p:sp>
      <p:sp>
        <p:nvSpPr>
          <p:cNvPr id="14340" name="TextBox 1">
            <a:extLst>
              <a:ext uri="{FF2B5EF4-FFF2-40B4-BE49-F238E27FC236}">
                <a16:creationId xmlns:a16="http://schemas.microsoft.com/office/drawing/2014/main" id="{872639CE-9848-40BD-B589-2F96D3B27946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ECC545F5-867D-4222-BFFE-C700C29D1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Lot’s Offer to the Evil Men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AAF1597-28DE-4D71-BB33-19C18C5824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sz="3600" b="1" dirty="0"/>
              <a:t>Of two moral evils we should choose neither, and should never commit sin to avoid any supposed evil, or obtain any supposed good.  </a:t>
            </a:r>
            <a:r>
              <a:rPr lang="en-US" altLang="en-US" sz="3600" b="1" dirty="0">
                <a:highlight>
                  <a:srgbClr val="00FF00"/>
                </a:highlight>
              </a:rPr>
              <a:t>The only course of wisdom and safety is to trust in God and do right</a:t>
            </a:r>
            <a:r>
              <a:rPr lang="en-US" altLang="en-US" sz="3600" b="1" dirty="0"/>
              <a:t>.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C1499777-121D-4016-A278-0C49F50937E0}"/>
              </a:ext>
            </a:extLst>
          </p:cNvPr>
          <p:cNvSpPr/>
          <p:nvPr/>
        </p:nvSpPr>
        <p:spPr bwMode="auto">
          <a:xfrm>
            <a:off x="914400" y="1600200"/>
            <a:ext cx="7543800" cy="3962400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13550B77-7D17-4DD1-BDDF-4A5469C62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Evil Men Of Sodom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7C2A4F9-B189-434A-BED8-829EE4990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15400" cy="49530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Genesis 19:9-11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9 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they said, “Stand back!” Then they said, “This one came in to stay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here,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and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he keeps acting as a judge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; now we will deal worse with you than with them.” So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pressed hard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against the man Lot, and came near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 break down the door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10 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But the men reached out their hands and pulled Lot into the house with them, and shut the door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11 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they struck the men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who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at the doorway of the house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with blindness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both small and great, so that 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they became weary </a:t>
            </a:r>
            <a:r>
              <a:rPr lang="en-US" sz="2800" i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trying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to find the door.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>
            <a:extLst>
              <a:ext uri="{FF2B5EF4-FFF2-40B4-BE49-F238E27FC236}">
                <a16:creationId xmlns:a16="http://schemas.microsoft.com/office/drawing/2014/main" id="{7C509CC8-FC87-4E70-8D16-28CB3EEE69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Angels Save Lot</a:t>
            </a:r>
          </a:p>
        </p:txBody>
      </p:sp>
      <p:sp>
        <p:nvSpPr>
          <p:cNvPr id="78851" name="Content Placeholder 2">
            <a:extLst>
              <a:ext uri="{FF2B5EF4-FFF2-40B4-BE49-F238E27FC236}">
                <a16:creationId xmlns:a16="http://schemas.microsoft.com/office/drawing/2014/main" id="{C02F79C3-7C05-415E-9BCA-B77BFC8C30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Pulled Lot back in the house (10)</a:t>
            </a:r>
          </a:p>
          <a:p>
            <a:r>
              <a:rPr lang="en-US" altLang="en-US"/>
              <a:t>The angels strike the men with blindness (11)</a:t>
            </a:r>
          </a:p>
          <a:p>
            <a:r>
              <a:rPr lang="en-US" altLang="en-US"/>
              <a:t>These men were so evil, that even after being blinded, they become weary trying to find the door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E7DCF82E-7C87-4EF2-A0D1-91664C4706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Destruction Announced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FF89BAB9-566A-467F-B5C6-349EA27CCE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120062" cy="4267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40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Genesis 19:12-13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32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12 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Then the men said to Lot, “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Have you anyone else here?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Son-in-law, your sons, your daughters, and whomever you have in the city—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take </a:t>
            </a:r>
            <a:r>
              <a:rPr lang="en-US" sz="3200" i="1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them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 out of this place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! </a:t>
            </a:r>
            <a:r>
              <a:rPr lang="en-US" sz="3200" b="1" baseline="30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13 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 we will destroy this place, because the outcry against them has grown great before the face of the </a:t>
            </a:r>
            <a:r>
              <a:rPr lang="en-US" sz="3200" cap="smal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Lord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and 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the </a:t>
            </a:r>
            <a:r>
              <a:rPr lang="en-US" sz="3200" cap="small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Lord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 has sent us to destroy it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.”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657546BD-D785-41A3-B191-51063C8C2F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 Warns His Sons-In-Law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C4BCE24-46DB-4A40-AAC5-6A2B4FF03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915400" cy="42672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14 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 Lot went out and spoke to his sons-in-law, </a:t>
            </a:r>
            <a:r>
              <a:rPr lang="en-US" sz="28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who had married his daughters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and said, “Get up, get out of this place; for the </a:t>
            </a:r>
            <a:r>
              <a:rPr lang="en-US" sz="2800" cap="small" dirty="0"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will destroy this city!” But to his sons-in-law he seemed to be joking.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 were to marry his daughters (ESV)</a:t>
            </a:r>
          </a:p>
          <a:p>
            <a:pPr lvl="1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Who were pledged to marry his daughters (NIV)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Two virgin daughters (19:8); not married yet but betrothed makes the most sense; other possibilities as well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Sons-in-law thought he was joking; didn’t listen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2FB97146-A8A0-401B-A2B3-D8ED1960B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Escape For Your Life!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1ED9927-796D-458D-AA34-ADF9D16CE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752600"/>
            <a:ext cx="8915400" cy="49530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3600" b="1" baseline="30000" dirty="0"/>
              <a:t>Genesis 19:15-17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15 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When the morning dawned, the angels urged Lot to hurry, saying, “Arise, take your wife and your two daughters who are here, 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lest you be consumed in the punishment of the city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.”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16 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And while he lingered, the men took hold of his hand, his wife’s hand, and the hands of his two daughters, the </a:t>
            </a:r>
            <a:r>
              <a:rPr lang="en-US" sz="2600" cap="small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Lord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being merciful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him, 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they brought him out and set him outside the city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17 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So it came to pass, when they had brought them outside, that </a:t>
            </a:r>
            <a:r>
              <a:rPr lang="en-US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600" u="sng" baseline="30000" dirty="0">
                <a:latin typeface="Arial" panose="020B0604020202020204" pitchFamily="34" charset="0"/>
                <a:cs typeface="Arial" panose="020B0604020202020204" pitchFamily="34" charset="0"/>
                <a:hlinkClick r:id="rId3" tooltip="See footnote d"/>
              </a:rPr>
              <a:t>d</a:t>
            </a:r>
            <a:r>
              <a:rPr lang="en-US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he said, “Escape for your life! Do not look behind you nor stay anywhere in the plain</a:t>
            </a:r>
            <a:r>
              <a:rPr lang="en-US" sz="26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. Escape to the mountains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lest you be </a:t>
            </a:r>
            <a:r>
              <a:rPr lang="en-US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600" u="sng" baseline="30000" dirty="0">
                <a:latin typeface="Arial" panose="020B0604020202020204" pitchFamily="34" charset="0"/>
                <a:cs typeface="Arial" panose="020B0604020202020204" pitchFamily="34" charset="0"/>
                <a:hlinkClick r:id="rId4" tooltip="See footnote e"/>
              </a:rPr>
              <a:t>e</a:t>
            </a:r>
            <a:r>
              <a:rPr lang="en-US" sz="2600" baseline="300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destroyed.”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>
            <a:extLst>
              <a:ext uri="{FF2B5EF4-FFF2-40B4-BE49-F238E27FC236}">
                <a16:creationId xmlns:a16="http://schemas.microsoft.com/office/drawing/2014/main" id="{7D7827CE-AE01-4387-8BAE-126C65664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Lot Pleads to go to Zoar instead of the Mountains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51745-33BA-4947-AC26-92E161A6E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Lot- Not the mountains, lest some evil overtake me and I die (18-19)</a:t>
            </a:r>
          </a:p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Lot- Let me flee to this little city, and my soul shall live (20)</a:t>
            </a:r>
          </a:p>
          <a:p>
            <a:pPr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angels agree to not destroy the little city (21) (Zoar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meaning little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(22)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Hurry, escape there. For I cannot do anything until you arrive there.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(22)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B948549F-675A-4BC2-A035-97601FE7A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Sodom Is Destroyed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E08FD4EB-BE86-48EF-B5BC-9C3D949A76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3200" b="1" baseline="30000" dirty="0"/>
              <a:t>Genesis 19:24-25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baseline="30000" dirty="0"/>
              <a:t>24 </a:t>
            </a:r>
            <a:r>
              <a:rPr lang="en-US" dirty="0"/>
              <a:t>Then the </a:t>
            </a:r>
            <a:r>
              <a:rPr lang="en-US" cap="small" dirty="0">
                <a:highlight>
                  <a:srgbClr val="FFFF00"/>
                </a:highlight>
              </a:rPr>
              <a:t>Lord</a:t>
            </a:r>
            <a:r>
              <a:rPr lang="en-US" dirty="0">
                <a:highlight>
                  <a:srgbClr val="FFFF00"/>
                </a:highlight>
              </a:rPr>
              <a:t> rained brimstone and fire on Sodom and Gomorrah</a:t>
            </a:r>
            <a:r>
              <a:rPr lang="en-US" dirty="0"/>
              <a:t>, from the </a:t>
            </a:r>
            <a:r>
              <a:rPr lang="en-US" cap="small" dirty="0"/>
              <a:t>Lord</a:t>
            </a:r>
            <a:r>
              <a:rPr lang="en-US" dirty="0"/>
              <a:t> out of the heavens. </a:t>
            </a:r>
            <a:r>
              <a:rPr lang="en-US" b="1" baseline="30000" dirty="0"/>
              <a:t>25 </a:t>
            </a:r>
            <a:r>
              <a:rPr lang="en-US" dirty="0"/>
              <a:t>So </a:t>
            </a:r>
            <a:r>
              <a:rPr lang="en-US" dirty="0">
                <a:highlight>
                  <a:srgbClr val="FFFF00"/>
                </a:highlight>
              </a:rPr>
              <a:t>He </a:t>
            </a:r>
            <a:r>
              <a:rPr lang="en-US" baseline="30000" dirty="0">
                <a:highlight>
                  <a:srgbClr val="FFFF00"/>
                </a:highlight>
              </a:rPr>
              <a:t>[</a:t>
            </a:r>
            <a:r>
              <a:rPr lang="en-US" u="sng" baseline="30000" dirty="0">
                <a:highlight>
                  <a:srgbClr val="FFFF00"/>
                </a:highlight>
                <a:hlinkClick r:id="rId3" tooltip="See footnote g"/>
              </a:rPr>
              <a:t>g</a:t>
            </a:r>
            <a:r>
              <a:rPr lang="en-US" baseline="30000" dirty="0">
                <a:highlight>
                  <a:srgbClr val="FFFF00"/>
                </a:highlight>
              </a:rPr>
              <a:t>]</a:t>
            </a:r>
            <a:r>
              <a:rPr lang="en-US" dirty="0">
                <a:highlight>
                  <a:srgbClr val="FFFF00"/>
                </a:highlight>
              </a:rPr>
              <a:t>overthrew those cities, all the plain, all the inhabitants of the cities, and what grew on the ground</a:t>
            </a:r>
            <a:r>
              <a:rPr lang="en-US" dirty="0"/>
              <a:t>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Brimestone: sulphur, hot ash, lava??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3BE01D9C-97DF-4D7A-A66E-17CC291547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Lot’s Wife Disobeyed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F17FB29-2BC5-4CB5-987B-D0DF3CC1B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66738" y="1676400"/>
            <a:ext cx="800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Angels commanded -Don’t look back (19:17)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Lot’s wife disobeyed this command; she looked back and became a pillar (column) of salt (26)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In the morning, Abraham surveys the land toward Sodom (like the smoke of a burning furnace) (26-27)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God remembers Abraham and saves Lot from the overthrow (28)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014CED80-35DA-41F7-BAD9-706A9C434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Descendants of Lot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D26F127-BE3C-4AFB-A141-D44BE8D652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Genesis 19:30-38</a:t>
            </a:r>
          </a:p>
          <a:p>
            <a:pPr eaLnBrk="1" hangingPunct="1"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Lot and daughters are in Zoar</a:t>
            </a:r>
          </a:p>
          <a:p>
            <a:pPr eaLnBrk="1" hangingPunct="1"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They leave Zoar out of fear to live in a cave in the mountains (30)</a:t>
            </a:r>
          </a:p>
          <a:p>
            <a:pPr eaLnBrk="1" hangingPunct="1"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oldest daughter comes up with an evil plan to “preserve the lineage of our father” (31-36)</a:t>
            </a:r>
          </a:p>
          <a:p>
            <a:pPr eaLnBrk="1" hangingPunct="1"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She claims there is </a:t>
            </a:r>
            <a:r>
              <a:rPr lang="en-US" altLang="en-US" sz="3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no man on earth to come into them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(31); Is this correct?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922004-A5E0-4869-A291-D91DF68DC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Melchizedek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93BC222-B198-4288-98DE-E98FBAB334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 blessed Abram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 is better than Abram because the “lesser is blessed by the better” (Heb 7:7)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Melchizedek is used by the Hebrew writer to describe Christ- Our King and Priest forever (Heb 7:3,17)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8" name="TextBox 1">
            <a:extLst>
              <a:ext uri="{FF2B5EF4-FFF2-40B4-BE49-F238E27FC236}">
                <a16:creationId xmlns:a16="http://schemas.microsoft.com/office/drawing/2014/main" id="{B0E89335-AE5D-4FAA-95E3-B2DA4F361C8E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EFCCD575-E596-4EDB-9868-5976535FD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Descendants of Lot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C403264-E206-4B10-B339-7CEF73E217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200" dirty="0"/>
              <a:t>Genesis 19:30-38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daughters get Lot drunk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They lay with him on back-to-back days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He had no idea what occurred because he was so drunk (33,35)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Both daughters have children by Lot (36)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From the older – Moab (Moabites)</a:t>
            </a:r>
          </a:p>
          <a:p>
            <a:pPr eaLnBrk="1" hangingPunct="1"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From the younger – Ben-Ammi  (Ammonites)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47C25C73-CA33-42F9-8C08-138608D67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Does The End Justify The Means?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71E90EE0-8A69-4E1D-864D-A56C05335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01000" cy="518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The daughters knew their father would not commit such an act with them knowingly, so they got him drunk; they knew he would have considered this act as profane (sin); yet, they decided the end justified the means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Do we ever use this method of decision making?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>
            <a:extLst>
              <a:ext uri="{FF2B5EF4-FFF2-40B4-BE49-F238E27FC236}">
                <a16:creationId xmlns:a16="http://schemas.microsoft.com/office/drawing/2014/main" id="{61B6B069-FD7E-43B7-BB14-BDAFF2FF59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Faith and Failings of Families</a:t>
            </a:r>
          </a:p>
        </p:txBody>
      </p:sp>
      <p:sp>
        <p:nvSpPr>
          <p:cNvPr id="97283" name="Content Placeholder 2">
            <a:extLst>
              <a:ext uri="{FF2B5EF4-FFF2-40B4-BE49-F238E27FC236}">
                <a16:creationId xmlns:a16="http://schemas.microsoft.com/office/drawing/2014/main" id="{EC791988-E896-4C7F-BE37-5DE239CD7A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4091" y="1905000"/>
            <a:ext cx="3852862" cy="4800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sz="3200" u="sng" dirty="0"/>
              <a:t>Faith</a:t>
            </a:r>
          </a:p>
          <a:p>
            <a:pPr lvl="1"/>
            <a:r>
              <a:rPr lang="en-US" altLang="en-US" sz="2400" dirty="0"/>
              <a:t>Abraham entertains strangers</a:t>
            </a:r>
          </a:p>
          <a:p>
            <a:pPr lvl="1"/>
            <a:r>
              <a:rPr lang="en-US" altLang="en-US" sz="2400" dirty="0"/>
              <a:t>Sarah’s Faith to Conceive</a:t>
            </a:r>
          </a:p>
          <a:p>
            <a:pPr lvl="1"/>
            <a:r>
              <a:rPr lang="en-US" altLang="en-US" sz="2400" dirty="0"/>
              <a:t>Lot entertains strangers</a:t>
            </a:r>
          </a:p>
        </p:txBody>
      </p:sp>
      <p:sp>
        <p:nvSpPr>
          <p:cNvPr id="97284" name="TextBox 3">
            <a:extLst>
              <a:ext uri="{FF2B5EF4-FFF2-40B4-BE49-F238E27FC236}">
                <a16:creationId xmlns:a16="http://schemas.microsoft.com/office/drawing/2014/main" id="{44862A0B-0103-45F3-A706-3C9FC8852D4D}"/>
              </a:ext>
            </a:extLst>
          </p:cNvPr>
          <p:cNvSpPr txBox="1">
            <a:spLocks noChangeArrowheads="1"/>
          </p:cNvSpPr>
          <p:nvPr/>
        </p:nvSpPr>
        <p:spPr bwMode="auto">
          <a:xfrm rot="-640868">
            <a:off x="5762625" y="19050"/>
            <a:ext cx="2133600" cy="70802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4000">
                <a:latin typeface="Arial" panose="020B0604020202020204" pitchFamily="34" charset="0"/>
              </a:rPr>
              <a:t>lessons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8C4C6CD-A234-43FF-8D96-C2C7781D4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05000"/>
            <a:ext cx="3657600" cy="4267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+mn-lt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altLang="en-US" u="sng" kern="0" dirty="0"/>
              <a:t>Failings</a:t>
            </a:r>
          </a:p>
          <a:p>
            <a:pPr>
              <a:defRPr/>
            </a:pPr>
            <a:r>
              <a:rPr lang="en-US" altLang="en-US" sz="2400" kern="0" dirty="0"/>
              <a:t>Sarah’s doubt (laughs)</a:t>
            </a:r>
          </a:p>
          <a:p>
            <a:pPr>
              <a:defRPr/>
            </a:pPr>
            <a:r>
              <a:rPr lang="en-US" altLang="en-US" sz="2400" kern="0" dirty="0"/>
              <a:t>Lot’s poor choice in residence</a:t>
            </a:r>
          </a:p>
          <a:p>
            <a:pPr>
              <a:defRPr/>
            </a:pPr>
            <a:r>
              <a:rPr lang="en-US" altLang="en-US" sz="2400" kern="0" dirty="0"/>
              <a:t>Homosexual men in Sodom</a:t>
            </a:r>
          </a:p>
          <a:p>
            <a:pPr>
              <a:defRPr/>
            </a:pPr>
            <a:r>
              <a:rPr lang="en-US" altLang="en-US" sz="2400" kern="0" dirty="0"/>
              <a:t>Lot’s wife disobeys</a:t>
            </a:r>
          </a:p>
          <a:p>
            <a:pPr>
              <a:defRPr/>
            </a:pPr>
            <a:r>
              <a:rPr lang="en-US" altLang="en-US" sz="2400" kern="0" dirty="0"/>
              <a:t>Lot gets drunk</a:t>
            </a:r>
          </a:p>
          <a:p>
            <a:pPr>
              <a:defRPr/>
            </a:pPr>
            <a:r>
              <a:rPr lang="en-US" altLang="en-US" sz="2400" kern="0" dirty="0"/>
              <a:t>Lot’s daughters’ evil scheme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en-US" sz="2600" kern="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Box 3">
            <a:extLst>
              <a:ext uri="{FF2B5EF4-FFF2-40B4-BE49-F238E27FC236}">
                <a16:creationId xmlns:a16="http://schemas.microsoft.com/office/drawing/2014/main" id="{6A4D0258-F2C6-41B5-BDBA-92E1BDEC4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1100" y="5867400"/>
            <a:ext cx="342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</a:rPr>
              <a:t>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6433C96-A7A9-4C7F-A9FD-10D8C4D228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The Lord Speaks to Abram: Great Nation Promise Repeated</a:t>
            </a:r>
            <a:br>
              <a:rPr lang="en-US" altLang="en-US" sz="3000"/>
            </a:br>
            <a:r>
              <a:rPr lang="en-US" altLang="en-US" sz="3000"/>
              <a:t>Chapter 15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22269F9-0DC7-4618-9D9C-7E57B70FE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800600"/>
          </a:xfrm>
        </p:spPr>
        <p:txBody>
          <a:bodyPr/>
          <a:lstStyle/>
          <a:p>
            <a:pPr>
              <a:defRPr/>
            </a:pPr>
            <a:r>
              <a:rPr lang="en-US" altLang="en-US" sz="2800" dirty="0"/>
              <a:t>An heir is coming</a:t>
            </a:r>
          </a:p>
          <a:p>
            <a:pPr lvl="1">
              <a:defRPr/>
            </a:pPr>
            <a:r>
              <a:rPr lang="en-US" altLang="en-US" sz="2800" dirty="0"/>
              <a:t>It will not be the servant (v4)</a:t>
            </a:r>
          </a:p>
          <a:p>
            <a:pPr lvl="1">
              <a:defRPr/>
            </a:pPr>
            <a:r>
              <a:rPr lang="en-US" altLang="en-US" sz="2800" dirty="0"/>
              <a:t>Heir will be from your own body (v4)</a:t>
            </a:r>
          </a:p>
          <a:p>
            <a:pPr>
              <a:defRPr/>
            </a:pPr>
            <a:r>
              <a:rPr lang="en-US" altLang="en-US" sz="2800" dirty="0"/>
              <a:t>Can you count the stars? (v5)</a:t>
            </a:r>
          </a:p>
          <a:p>
            <a:pPr>
              <a:defRPr/>
            </a:pPr>
            <a:r>
              <a:rPr lang="en-US" altLang="en-US" sz="2800" dirty="0"/>
              <a:t>So shall your descendants be (A </a:t>
            </a:r>
            <a:r>
              <a:rPr lang="en-US" altLang="en-US" sz="2800" dirty="0">
                <a:highlight>
                  <a:srgbClr val="FFFF00"/>
                </a:highlight>
              </a:rPr>
              <a:t>Great Nation </a:t>
            </a:r>
            <a:r>
              <a:rPr lang="en-US" altLang="en-US" sz="2800" dirty="0"/>
              <a:t>from your own body) (v5)</a:t>
            </a:r>
          </a:p>
          <a:p>
            <a:pPr>
              <a:defRPr/>
            </a:pPr>
            <a:r>
              <a:rPr lang="en-US" altLang="en-US" sz="2800" dirty="0"/>
              <a:t>God lets Abram know- </a:t>
            </a:r>
            <a:r>
              <a:rPr lang="en-US" altLang="en-US" sz="2800" dirty="0">
                <a:highlight>
                  <a:srgbClr val="FFFF00"/>
                </a:highlight>
              </a:rPr>
              <a:t>He is in Control</a:t>
            </a:r>
          </a:p>
        </p:txBody>
      </p:sp>
      <p:sp>
        <p:nvSpPr>
          <p:cNvPr id="18436" name="TextBox 1">
            <a:extLst>
              <a:ext uri="{FF2B5EF4-FFF2-40B4-BE49-F238E27FC236}">
                <a16:creationId xmlns:a16="http://schemas.microsoft.com/office/drawing/2014/main" id="{C85EE10E-55DD-4F5E-AD20-707183F012E8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6007100" y="1104900"/>
            <a:ext cx="2667000" cy="83026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27F960B3-B532-45A7-B5BA-213979551C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Abram’s Reaction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3FFDC620-170D-4ED9-B058-05E9509ED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Genesis 15:6 </a:t>
            </a:r>
            <a:r>
              <a:rPr lang="en-US" altLang="en-US" sz="3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And he believed in the LORD, and He accounted it to him for righteousness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Romans 4:21</a:t>
            </a:r>
          </a:p>
          <a:p>
            <a:pPr lvl="1">
              <a:defRPr/>
            </a:pPr>
            <a:r>
              <a:rPr lang="en-US" sz="3200" b="1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21 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 dirty="0">
                <a:solidFill>
                  <a:srgbClr val="00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being fully convinced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what He had promised He was also able to perform. </a:t>
            </a:r>
            <a:endParaRPr lang="en-US" alt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80F7A6-9B53-4BD2-ACF7-B771AE940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276600"/>
            <a:ext cx="4267200" cy="181610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That his descendants would be as many as the stars in the sky, yet he had no son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5590AA15-5B65-42F6-B3EE-E9503FF8F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828800"/>
            <a:ext cx="1828800" cy="457200"/>
          </a:xfrm>
          <a:prstGeom prst="roundRect">
            <a:avLst>
              <a:gd name="adj" fmla="val 16667"/>
            </a:avLst>
          </a:prstGeom>
          <a:noFill/>
          <a:ln w="38100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2" name="TextBox 1">
            <a:extLst>
              <a:ext uri="{FF2B5EF4-FFF2-40B4-BE49-F238E27FC236}">
                <a16:creationId xmlns:a16="http://schemas.microsoft.com/office/drawing/2014/main" id="{B1BE321E-60D4-4EDF-AA82-B809C4956FE8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5837238" y="49688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D17694F-D8D5-411E-93CA-30CAA88B0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God Repeats Promise of Land Given to Abram’s Descendants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1C15E7B2-F258-4BA2-9D70-78F63C7B2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8" y="1752600"/>
            <a:ext cx="8001000" cy="4800600"/>
          </a:xfrm>
        </p:spPr>
        <p:txBody>
          <a:bodyPr/>
          <a:lstStyle/>
          <a:p>
            <a:pPr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 brought you out of Ur (v7)</a:t>
            </a:r>
          </a:p>
          <a:p>
            <a:pPr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To give you </a:t>
            </a:r>
            <a:r>
              <a:rPr lang="en-US" altLang="en-US" sz="3600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this land 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(v7)</a:t>
            </a:r>
          </a:p>
          <a:p>
            <a:pPr>
              <a:defRPr/>
            </a:pP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Abram asks God for confirmation: How shall I know that I will inherit it? (v8)</a:t>
            </a:r>
          </a:p>
        </p:txBody>
      </p:sp>
      <p:sp>
        <p:nvSpPr>
          <p:cNvPr id="20484" name="TextBox 1">
            <a:extLst>
              <a:ext uri="{FF2B5EF4-FFF2-40B4-BE49-F238E27FC236}">
                <a16:creationId xmlns:a16="http://schemas.microsoft.com/office/drawing/2014/main" id="{FDE2C43D-E12A-46A2-B78B-831E71D52E2B}"/>
              </a:ext>
            </a:extLst>
          </p:cNvPr>
          <p:cNvSpPr txBox="1">
            <a:spLocks noChangeArrowheads="1"/>
          </p:cNvSpPr>
          <p:nvPr/>
        </p:nvSpPr>
        <p:spPr bwMode="auto">
          <a:xfrm rot="-960069">
            <a:off x="4787900" y="4694238"/>
            <a:ext cx="2667000" cy="83026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800">
                <a:solidFill>
                  <a:srgbClr val="000000"/>
                </a:solidFill>
              </a:rPr>
              <a:t>Review</a:t>
            </a:r>
            <a:endParaRPr lang="en-US" altLang="en-US" sz="1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3253</TotalTime>
  <Words>4360</Words>
  <Application>Microsoft Office PowerPoint</Application>
  <PresentationFormat>On-screen Show (4:3)</PresentationFormat>
  <Paragraphs>369</Paragraphs>
  <Slides>63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63</vt:i4>
      </vt:variant>
    </vt:vector>
  </HeadingPairs>
  <TitlesOfParts>
    <vt:vector size="75" baseType="lpstr">
      <vt:lpstr>Agency FB</vt:lpstr>
      <vt:lpstr>Arial</vt:lpstr>
      <vt:lpstr>Calibri</vt:lpstr>
      <vt:lpstr>Calibri Light</vt:lpstr>
      <vt:lpstr>Gill Sans MT</vt:lpstr>
      <vt:lpstr>system-ui</vt:lpstr>
      <vt:lpstr>Times New Roman</vt:lpstr>
      <vt:lpstr>Verdana</vt:lpstr>
      <vt:lpstr>Wingdings</vt:lpstr>
      <vt:lpstr>Profile</vt:lpstr>
      <vt:lpstr>Office Theme</vt:lpstr>
      <vt:lpstr>8_Office Theme</vt:lpstr>
      <vt:lpstr>Studies in  Genesis</vt:lpstr>
      <vt:lpstr>Studies in Genesis</vt:lpstr>
      <vt:lpstr>Genesis 18-19</vt:lpstr>
      <vt:lpstr>Melchizedek</vt:lpstr>
      <vt:lpstr>Melchizedek</vt:lpstr>
      <vt:lpstr>Melchizedek</vt:lpstr>
      <vt:lpstr>The Lord Speaks to Abram: Great Nation Promise Repeated Chapter 15</vt:lpstr>
      <vt:lpstr>Abram’s Reaction</vt:lpstr>
      <vt:lpstr>God Repeats Promise of Land Given to Abram’s Descendants</vt:lpstr>
      <vt:lpstr>Abram in Deep Sleep/ God Shows  the Future (All Knowing)</vt:lpstr>
      <vt:lpstr>Abram in Deep Sleep/ God Shows  the Future (All Knowing)</vt:lpstr>
      <vt:lpstr>God Repeats  Promise of Land</vt:lpstr>
      <vt:lpstr>Sarai’s plan for An Heir Chapter 16</vt:lpstr>
      <vt:lpstr>Sarai’s Regret</vt:lpstr>
      <vt:lpstr>Angel of The Lord Appears  to Hagar</vt:lpstr>
      <vt:lpstr>Angel of The Lord Appears to Hagar</vt:lpstr>
      <vt:lpstr>Abraham: Father of Many Nations Chapter 17</vt:lpstr>
      <vt:lpstr>Abraham: Father of Many Nations</vt:lpstr>
      <vt:lpstr>The Sign of God’s Covenant</vt:lpstr>
      <vt:lpstr>Sarah is not Barren/ Mother of Nations</vt:lpstr>
      <vt:lpstr>Sarah is not Barren/  Mother of Nations</vt:lpstr>
      <vt:lpstr>Faith and Failings of Families</vt:lpstr>
      <vt:lpstr>Abraham Receives Visitors</vt:lpstr>
      <vt:lpstr>Abraham Receives Visitors</vt:lpstr>
      <vt:lpstr>Abraham Receives Visitors</vt:lpstr>
      <vt:lpstr>Abraham Receives Visitors</vt:lpstr>
      <vt:lpstr>Abraham Receives Visitors</vt:lpstr>
      <vt:lpstr>God Decides It Is Time for The Heir To Be Born</vt:lpstr>
      <vt:lpstr>God Decides It Is Time for The Heir To Be Born</vt:lpstr>
      <vt:lpstr>God Decides It Is Time for The Heir To Be Born</vt:lpstr>
      <vt:lpstr>Promise Of A Son</vt:lpstr>
      <vt:lpstr>Promise Of A Son</vt:lpstr>
      <vt:lpstr>Promise Of A Son</vt:lpstr>
      <vt:lpstr>Is Anything Too Difficult for The Lord?</vt:lpstr>
      <vt:lpstr>Sarah’s Replaces Doubt With Faith</vt:lpstr>
      <vt:lpstr>Looking Toward Sodom</vt:lpstr>
      <vt:lpstr>Looking Toward Sodom</vt:lpstr>
      <vt:lpstr>PowerPoint Presentation</vt:lpstr>
      <vt:lpstr>Looking Toward Sodom</vt:lpstr>
      <vt:lpstr>Abraham Pleads for Sodom</vt:lpstr>
      <vt:lpstr>Abraham Pleads for Sodom</vt:lpstr>
      <vt:lpstr>Lot In Sodom</vt:lpstr>
      <vt:lpstr>Lot In Sodom</vt:lpstr>
      <vt:lpstr>Lot In Sodom</vt:lpstr>
      <vt:lpstr>Evil Men Of Sodom</vt:lpstr>
      <vt:lpstr>Homosexuality and Approvers of It Are Deserving of Death</vt:lpstr>
      <vt:lpstr>Homosexuality and Approvers of It Are Deserving of Death</vt:lpstr>
      <vt:lpstr>Evil Men Of Sodom</vt:lpstr>
      <vt:lpstr>Lot’s Offer to the Evil Men</vt:lpstr>
      <vt:lpstr>Lot’s Offer to the Evil Men</vt:lpstr>
      <vt:lpstr>Evil Men Of Sodom</vt:lpstr>
      <vt:lpstr>The Angels Save Lot</vt:lpstr>
      <vt:lpstr>Destruction Announced</vt:lpstr>
      <vt:lpstr>Lot Warns His Sons-In-Law</vt:lpstr>
      <vt:lpstr>Escape For Your Life!</vt:lpstr>
      <vt:lpstr>Lot Pleads to go to Zoar instead of the Mountains</vt:lpstr>
      <vt:lpstr>Sodom Is Destroyed</vt:lpstr>
      <vt:lpstr>Lot’s Wife Disobeyed</vt:lpstr>
      <vt:lpstr>The Descendants of Lot</vt:lpstr>
      <vt:lpstr>The Descendants of Lot</vt:lpstr>
      <vt:lpstr>Does The End Justify The Means?</vt:lpstr>
      <vt:lpstr>Faith and Failings of Families</vt:lpstr>
      <vt:lpstr>PowerPoint Presentation</vt:lpstr>
    </vt:vector>
  </TitlesOfParts>
  <Company>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 18-19</dc:title>
  <dc:creator>Holt</dc:creator>
  <cp:lastModifiedBy>Eastside Enlightener</cp:lastModifiedBy>
  <cp:revision>119</cp:revision>
  <dcterms:created xsi:type="dcterms:W3CDTF">2008-08-16T00:56:41Z</dcterms:created>
  <dcterms:modified xsi:type="dcterms:W3CDTF">2022-03-09T22:37:48Z</dcterms:modified>
</cp:coreProperties>
</file>