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58" r:id="rId5"/>
    <p:sldId id="262" r:id="rId6"/>
    <p:sldId id="259"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8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66"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21837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09725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26531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5802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A219DB-8A68-4ABD-A98B-98D8084741A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72400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219DB-8A68-4ABD-A98B-98D8084741AD}"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515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219DB-8A68-4ABD-A98B-98D8084741AD}"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5310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219DB-8A68-4ABD-A98B-98D8084741AD}"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56767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219DB-8A68-4ABD-A98B-98D8084741AD}"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30908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219DB-8A68-4ABD-A98B-98D8084741AD}"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7873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219DB-8A68-4ABD-A98B-98D8084741AD}"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1121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219DB-8A68-4ABD-A98B-98D8084741AD}" type="datetimeFigureOut">
              <a:rPr lang="en-US" smtClean="0"/>
              <a:t>4/12/2019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0F080-58E6-4A99-8474-C7783992E1E9}" type="slidenum">
              <a:rPr lang="en-US" smtClean="0"/>
              <a:t>‹#›</a:t>
            </a:fld>
            <a:endParaRPr lang="en-US"/>
          </a:p>
        </p:txBody>
      </p:sp>
    </p:spTree>
    <p:extLst>
      <p:ext uri="{BB962C8B-B14F-4D97-AF65-F5344CB8AC3E}">
        <p14:creationId xmlns:p14="http://schemas.microsoft.com/office/powerpoint/2010/main" val="4642106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stretch>
            <a:fillRect/>
          </a:stretch>
        </p:blipFill>
        <p:spPr>
          <a:xfrm>
            <a:off x="1696525" y="2225104"/>
            <a:ext cx="5750951" cy="19567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315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4770605"/>
          </a:xfrm>
          <a:solidFill>
            <a:schemeClr val="bg1">
              <a:alpha val="70000"/>
            </a:schemeClr>
          </a:solidFill>
        </p:spPr>
        <p:txBody>
          <a:bodyPr>
            <a:normAutofit/>
          </a:bodyPr>
          <a:lstStyle/>
          <a:p>
            <a:pPr marL="0" indent="0" algn="ctr">
              <a:buNone/>
            </a:pPr>
            <a:r>
              <a:rPr lang="en-US" sz="3200" b="1" dirty="0">
                <a:latin typeface="Calibri" panose="020F0502020204030204" pitchFamily="34" charset="0"/>
              </a:rPr>
              <a:t>God’s Eternal Intention</a:t>
            </a:r>
          </a:p>
          <a:p>
            <a:pPr marL="279400" indent="-279400"/>
            <a:r>
              <a:rPr lang="en-US" dirty="0">
                <a:latin typeface="Calibri" panose="020F0502020204030204" pitchFamily="34" charset="0"/>
              </a:rPr>
              <a:t>“He chose us in </a:t>
            </a:r>
            <a:r>
              <a:rPr lang="en-US" b="1" dirty="0">
                <a:latin typeface="Calibri" panose="020F0502020204030204" pitchFamily="34" charset="0"/>
              </a:rPr>
              <a:t>Him before the foundation of the world</a:t>
            </a:r>
            <a:r>
              <a:rPr lang="en-US" dirty="0">
                <a:latin typeface="Calibri" panose="020F0502020204030204" pitchFamily="34" charset="0"/>
              </a:rPr>
              <a:t>…having </a:t>
            </a:r>
            <a:r>
              <a:rPr lang="en-US" b="1" dirty="0">
                <a:latin typeface="Calibri" panose="020F0502020204030204" pitchFamily="34" charset="0"/>
              </a:rPr>
              <a:t>predestined us to adoption as sons </a:t>
            </a:r>
            <a:r>
              <a:rPr lang="en-US" dirty="0">
                <a:latin typeface="Calibri" panose="020F0502020204030204" pitchFamily="34" charset="0"/>
              </a:rPr>
              <a:t>by Jesus Christ to Himself, according to the good pleasure of His will” (Eph. 1:4-5). </a:t>
            </a:r>
          </a:p>
          <a:p>
            <a:pPr marL="279400" indent="-279400"/>
            <a:r>
              <a:rPr lang="en-US" dirty="0">
                <a:latin typeface="Calibri" panose="020F0502020204030204" pitchFamily="34" charset="0"/>
              </a:rPr>
              <a:t>In Romans 8:29, the Scripture says that “whom He foreknew, He also </a:t>
            </a:r>
            <a:r>
              <a:rPr lang="en-US" b="1" dirty="0">
                <a:latin typeface="Calibri" panose="020F0502020204030204" pitchFamily="34" charset="0"/>
              </a:rPr>
              <a:t>predestined to be conformed to the image of His Son </a:t>
            </a:r>
            <a:r>
              <a:rPr lang="en-US" dirty="0">
                <a:latin typeface="Calibri" panose="020F0502020204030204" pitchFamily="34" charset="0"/>
              </a:rPr>
              <a:t>that He might be the </a:t>
            </a:r>
            <a:r>
              <a:rPr lang="en-US" b="1" dirty="0">
                <a:latin typeface="Calibri" panose="020F0502020204030204" pitchFamily="34" charset="0"/>
              </a:rPr>
              <a:t>firstborn among many brethren.</a:t>
            </a:r>
            <a:r>
              <a:rPr lang="en-US" dirty="0">
                <a:latin typeface="Calibri" panose="020F0502020204030204" pitchFamily="34" charset="0"/>
              </a:rPr>
              <a:t>”  </a:t>
            </a:r>
          </a:p>
          <a:p>
            <a:pPr marL="0" indent="0" algn="ctr">
              <a:buNone/>
            </a:pPr>
            <a:r>
              <a:rPr lang="en-US" i="1" dirty="0">
                <a:solidFill>
                  <a:srgbClr val="990000"/>
                </a:solidFill>
                <a:effectLst>
                  <a:outerShdw blurRad="38100" dist="38100" dir="2700000" algn="tl">
                    <a:srgbClr val="000000">
                      <a:alpha val="43137"/>
                    </a:srgbClr>
                  </a:outerShdw>
                </a:effectLst>
                <a:latin typeface="Calibri" panose="020F0502020204030204" pitchFamily="34" charset="0"/>
              </a:rPr>
              <a:t>God’s intention is not just to have a lot of children, but to have a lot of children who are like His first child.</a:t>
            </a:r>
            <a:endParaRPr lang="en-US" sz="2800" i="1" dirty="0">
              <a:solidFill>
                <a:srgbClr val="99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5475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384" y="365126"/>
            <a:ext cx="7257743" cy="1003633"/>
          </a:xfrm>
          <a:solidFill>
            <a:schemeClr val="bg1">
              <a:alpha val="70000"/>
            </a:schemeClr>
          </a:solidFill>
        </p:spPr>
        <p:txBody>
          <a:bodyPr>
            <a:normAutofit/>
          </a:bodyPr>
          <a:lstStyle/>
          <a:p>
            <a:pPr algn="ctr"/>
            <a:r>
              <a:rPr lang="en-US" dirty="0">
                <a:latin typeface="Copperplate Gothic Light" panose="020E0507020206020404" pitchFamily="34" charset="0"/>
              </a:rPr>
              <a:t>“A family Resemblance”</a:t>
            </a:r>
          </a:p>
        </p:txBody>
      </p:sp>
      <p:sp>
        <p:nvSpPr>
          <p:cNvPr id="5" name="Content Placeholder 4">
            <a:extLst>
              <a:ext uri="{FF2B5EF4-FFF2-40B4-BE49-F238E27FC236}">
                <a16:creationId xmlns:a16="http://schemas.microsoft.com/office/drawing/2014/main" id="{86053ABA-DF44-4F8E-A229-2D2EF04BE9B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5AA28B4-669A-476F-8B1F-D2843E7B972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91384" y="1368759"/>
            <a:ext cx="7257743" cy="5265070"/>
          </a:xfrm>
          <a:prstGeom prst="rect">
            <a:avLst/>
          </a:prstGeom>
        </p:spPr>
      </p:pic>
    </p:spTree>
    <p:extLst>
      <p:ext uri="{BB962C8B-B14F-4D97-AF65-F5344CB8AC3E}">
        <p14:creationId xmlns:p14="http://schemas.microsoft.com/office/powerpoint/2010/main" val="34373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10"/>
            <a:ext cx="8192276" cy="3681286"/>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A Family Resemblance </a:t>
            </a:r>
          </a:p>
          <a:p>
            <a:pPr marL="279400" indent="-279400">
              <a:spcBef>
                <a:spcPts val="300"/>
              </a:spcBef>
            </a:pPr>
            <a:r>
              <a:rPr lang="en-US" sz="3200" dirty="0">
                <a:latin typeface="Calibri" panose="020F0502020204030204" pitchFamily="34" charset="0"/>
              </a:rPr>
              <a:t>In becoming children of God, we “put on” Christ (Gal. 3:26-27)</a:t>
            </a:r>
          </a:p>
          <a:p>
            <a:pPr marL="279400" indent="-279400">
              <a:spcBef>
                <a:spcPts val="300"/>
              </a:spcBef>
            </a:pPr>
            <a:r>
              <a:rPr lang="en-US" sz="3200" dirty="0">
                <a:latin typeface="Calibri" panose="020F0502020204030204" pitchFamily="34" charset="0"/>
              </a:rPr>
              <a:t>We grow up to resemble Christ! (Eph. 4:13)</a:t>
            </a:r>
          </a:p>
          <a:p>
            <a:pPr marL="736600" lvl="1" indent="-279400">
              <a:spcBef>
                <a:spcPts val="300"/>
              </a:spcBef>
            </a:pPr>
            <a:r>
              <a:rPr lang="en-US" sz="3200" i="1" dirty="0">
                <a:solidFill>
                  <a:srgbClr val="990000"/>
                </a:solidFill>
                <a:effectLst>
                  <a:outerShdw blurRad="38100" dist="38100" dir="2700000" algn="tl">
                    <a:srgbClr val="000000">
                      <a:alpha val="43137"/>
                    </a:srgbClr>
                  </a:outerShdw>
                </a:effectLst>
                <a:latin typeface="Calibri" panose="020F0502020204030204" pitchFamily="34" charset="0"/>
              </a:rPr>
              <a:t>We are to “morph” into Christ-likeness     (Gal. 4:19; Rom. 13:14)</a:t>
            </a:r>
          </a:p>
          <a:p>
            <a:pPr marL="736600" lvl="1" indent="-279400">
              <a:spcBef>
                <a:spcPts val="300"/>
              </a:spcBef>
            </a:pPr>
            <a:r>
              <a:rPr lang="en-US" sz="3200" i="1" dirty="0">
                <a:solidFill>
                  <a:srgbClr val="990000"/>
                </a:solidFill>
                <a:effectLst>
                  <a:outerShdw blurRad="38100" dist="38100" dir="2700000" algn="tl">
                    <a:srgbClr val="000000">
                      <a:alpha val="43137"/>
                    </a:srgbClr>
                  </a:outerShdw>
                </a:effectLst>
                <a:latin typeface="Calibri" panose="020F0502020204030204" pitchFamily="34" charset="0"/>
              </a:rPr>
              <a:t>Christ lives in us! (Gal. 2:20)</a:t>
            </a:r>
          </a:p>
        </p:txBody>
      </p:sp>
    </p:spTree>
    <p:extLst>
      <p:ext uri="{BB962C8B-B14F-4D97-AF65-F5344CB8AC3E}">
        <p14:creationId xmlns:p14="http://schemas.microsoft.com/office/powerpoint/2010/main" val="18762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4427244"/>
          </a:xfrm>
          <a:solidFill>
            <a:schemeClr val="bg1">
              <a:alpha val="70000"/>
            </a:schemeClr>
          </a:solidFill>
        </p:spPr>
        <p:txBody>
          <a:bodyPr>
            <a:noAutofit/>
          </a:bodyPr>
          <a:lstStyle/>
          <a:p>
            <a:pPr marL="0" indent="0" algn="ctr">
              <a:spcBef>
                <a:spcPts val="300"/>
              </a:spcBef>
              <a:buNone/>
            </a:pPr>
            <a:r>
              <a:rPr lang="en-US" sz="3600" b="1" dirty="0">
                <a:latin typeface="Calibri" panose="020F0502020204030204" pitchFamily="34" charset="0"/>
              </a:rPr>
              <a:t>Conforming by Copying</a:t>
            </a:r>
          </a:p>
          <a:p>
            <a:pPr marL="279400" indent="-279400">
              <a:spcBef>
                <a:spcPts val="300"/>
              </a:spcBef>
            </a:pPr>
            <a:r>
              <a:rPr lang="en-US" sz="3200" dirty="0">
                <a:latin typeface="Calibri" panose="020F0502020204030204" pitchFamily="34" charset="0"/>
              </a:rPr>
              <a:t>We desire to become like Christ (1 Cor. 15:49) </a:t>
            </a:r>
          </a:p>
          <a:p>
            <a:pPr marL="279400" indent="-279400">
              <a:spcBef>
                <a:spcPts val="300"/>
              </a:spcBef>
            </a:pPr>
            <a:r>
              <a:rPr lang="en-US" sz="3200" dirty="0">
                <a:latin typeface="Calibri" panose="020F0502020204030204" pitchFamily="34" charset="0"/>
              </a:rPr>
              <a:t>To become like Him, we must gain</a:t>
            </a:r>
            <a:r>
              <a:rPr lang="en-US" sz="3200" b="1" i="1" dirty="0">
                <a:latin typeface="Calibri" panose="020F0502020204030204" pitchFamily="34" charset="0"/>
              </a:rPr>
              <a:t> knowledge </a:t>
            </a:r>
            <a:r>
              <a:rPr lang="en-US" sz="3200" dirty="0">
                <a:latin typeface="Calibri" panose="020F0502020204030204" pitchFamily="34" charset="0"/>
              </a:rPr>
              <a:t>of what He is like! (Col. 3:10;  2 Peter 3:18; Luke 6:40)</a:t>
            </a:r>
          </a:p>
          <a:p>
            <a:pPr marL="279400" indent="-279400">
              <a:spcBef>
                <a:spcPts val="300"/>
              </a:spcBef>
            </a:pPr>
            <a:r>
              <a:rPr lang="en-US" sz="3200" dirty="0">
                <a:latin typeface="Calibri" panose="020F0502020204030204" pitchFamily="34" charset="0"/>
              </a:rPr>
              <a:t>We must </a:t>
            </a:r>
            <a:r>
              <a:rPr lang="en-US" sz="3200" b="1" i="1" dirty="0">
                <a:latin typeface="Calibri" panose="020F0502020204030204" pitchFamily="34" charset="0"/>
              </a:rPr>
              <a:t>visualize</a:t>
            </a:r>
            <a:r>
              <a:rPr lang="en-US" sz="3200" dirty="0">
                <a:latin typeface="Calibri" panose="020F0502020204030204" pitchFamily="34" charset="0"/>
              </a:rPr>
              <a:t> the </a:t>
            </a:r>
            <a:r>
              <a:rPr lang="en-US" sz="3200" b="1" i="1" dirty="0">
                <a:latin typeface="Calibri" panose="020F0502020204030204" pitchFamily="34" charset="0"/>
              </a:rPr>
              <a:t>transformation!            </a:t>
            </a:r>
            <a:r>
              <a:rPr lang="en-US" sz="3200" dirty="0">
                <a:latin typeface="Calibri" panose="020F0502020204030204" pitchFamily="34" charset="0"/>
              </a:rPr>
              <a:t>(2 Cor. 3:18;  cf. Matt. 17:2; Rom. 12:2)</a:t>
            </a:r>
          </a:p>
          <a:p>
            <a:pPr marL="279400" indent="-279400">
              <a:spcBef>
                <a:spcPts val="300"/>
              </a:spcBef>
            </a:pPr>
            <a:r>
              <a:rPr lang="en-US" sz="3200" dirty="0">
                <a:latin typeface="Calibri" panose="020F0502020204030204" pitchFamily="34" charset="0"/>
              </a:rPr>
              <a:t>We are to become </a:t>
            </a:r>
            <a:r>
              <a:rPr lang="en-US" sz="3200" b="1" i="1" dirty="0">
                <a:latin typeface="Calibri" panose="020F0502020204030204" pitchFamily="34" charset="0"/>
              </a:rPr>
              <a:t>imitators</a:t>
            </a:r>
            <a:r>
              <a:rPr lang="en-US" sz="3200" dirty="0">
                <a:latin typeface="Calibri" panose="020F0502020204030204" pitchFamily="34" charset="0"/>
              </a:rPr>
              <a:t> or </a:t>
            </a:r>
            <a:r>
              <a:rPr lang="en-US" sz="3200" b="1" i="1" dirty="0">
                <a:latin typeface="Calibri" panose="020F0502020204030204" pitchFamily="34" charset="0"/>
              </a:rPr>
              <a:t>mimics </a:t>
            </a:r>
            <a:r>
              <a:rPr lang="en-US" sz="3200" dirty="0">
                <a:latin typeface="Calibri" panose="020F0502020204030204" pitchFamily="34" charset="0"/>
              </a:rPr>
              <a:t>of God “as dear children” (Eph. 5:1)</a:t>
            </a:r>
          </a:p>
        </p:txBody>
      </p:sp>
    </p:spTree>
    <p:extLst>
      <p:ext uri="{BB962C8B-B14F-4D97-AF65-F5344CB8AC3E}">
        <p14:creationId xmlns:p14="http://schemas.microsoft.com/office/powerpoint/2010/main" val="69233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3994107"/>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Transformation Through Trial</a:t>
            </a:r>
          </a:p>
          <a:p>
            <a:pPr marL="279400" indent="-279400">
              <a:spcBef>
                <a:spcPts val="300"/>
              </a:spcBef>
            </a:pPr>
            <a:r>
              <a:rPr lang="en-US" sz="3200" dirty="0">
                <a:latin typeface="Calibri" panose="020F0502020204030204" pitchFamily="34" charset="0"/>
              </a:rPr>
              <a:t>Jesus left us an example of sinless suffering                    (1 Pet. 2:21; Heb. 2:10)</a:t>
            </a:r>
          </a:p>
          <a:p>
            <a:pPr marL="279400" indent="-279400">
              <a:spcBef>
                <a:spcPts val="600"/>
              </a:spcBef>
            </a:pPr>
            <a:r>
              <a:rPr lang="en-US" sz="3200" dirty="0">
                <a:latin typeface="Calibri" panose="020F0502020204030204" pitchFamily="34" charset="0"/>
              </a:rPr>
              <a:t>Those who desire to be like Him, are willing to suffer (1 Pet. 4:1;  Luke 9:23)</a:t>
            </a:r>
          </a:p>
          <a:p>
            <a:pPr marL="0" indent="0" algn="ctr">
              <a:spcBef>
                <a:spcPts val="600"/>
              </a:spcBef>
              <a:buNone/>
            </a:pPr>
            <a:r>
              <a:rPr lang="en-US" i="1" dirty="0">
                <a:solidFill>
                  <a:srgbClr val="990000"/>
                </a:solidFill>
                <a:effectLst>
                  <a:outerShdw blurRad="38100" dist="38100" dir="2700000" algn="tl">
                    <a:srgbClr val="000000">
                      <a:alpha val="43137"/>
                    </a:srgbClr>
                  </a:outerShdw>
                </a:effectLst>
                <a:latin typeface="Calibri" panose="020F0502020204030204" pitchFamily="34" charset="0"/>
              </a:rPr>
              <a:t>No one can fully know Christ or imitate Him until he knows “the fellowship of His sufferings” (Phil. 3:10).      </a:t>
            </a:r>
            <a:r>
              <a:rPr lang="en-US" sz="3200" i="1" dirty="0">
                <a:solidFill>
                  <a:srgbClr val="990000"/>
                </a:solidFill>
                <a:effectLst>
                  <a:outerShdw blurRad="38100" dist="38100" dir="2700000" algn="tl">
                    <a:srgbClr val="000000">
                      <a:alpha val="43137"/>
                    </a:srgbClr>
                  </a:outerShdw>
                </a:effectLst>
                <a:latin typeface="Calibri" panose="020F0502020204030204" pitchFamily="34" charset="0"/>
              </a:rPr>
              <a:t>It is the cost of discipleship!</a:t>
            </a:r>
            <a:endParaRPr lang="en-US" i="1" dirty="0">
              <a:solidFill>
                <a:srgbClr val="99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79849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3994107"/>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Actuality or Acting?</a:t>
            </a:r>
          </a:p>
          <a:p>
            <a:pPr marL="279400" indent="-279400">
              <a:spcBef>
                <a:spcPts val="300"/>
              </a:spcBef>
            </a:pPr>
            <a:r>
              <a:rPr lang="en-US" sz="3200" dirty="0">
                <a:latin typeface="Calibri" panose="020F0502020204030204" pitchFamily="34" charset="0"/>
              </a:rPr>
              <a:t>A “hypocrite” is an actor or a pretender (Matthew 23:27)</a:t>
            </a:r>
          </a:p>
          <a:p>
            <a:pPr marL="279400" indent="-279400">
              <a:spcBef>
                <a:spcPts val="300"/>
              </a:spcBef>
            </a:pPr>
            <a:r>
              <a:rPr lang="en-US" sz="3200" dirty="0">
                <a:latin typeface="Calibri" panose="020F0502020204030204" pitchFamily="34" charset="0"/>
              </a:rPr>
              <a:t>We must lay aside “hypocrisy…</a:t>
            </a:r>
            <a:r>
              <a:rPr lang="en-US" sz="3200" b="1" i="1" dirty="0">
                <a:latin typeface="Calibri" panose="020F0502020204030204" pitchFamily="34" charset="0"/>
              </a:rPr>
              <a:t>as newborn babes</a:t>
            </a:r>
            <a:r>
              <a:rPr lang="en-US" sz="3200" dirty="0">
                <a:latin typeface="Calibri" panose="020F0502020204030204" pitchFamily="34" charset="0"/>
              </a:rPr>
              <a:t>” (1 Peter 2:1)</a:t>
            </a:r>
          </a:p>
          <a:p>
            <a:pPr marL="279400" indent="-279400">
              <a:spcBef>
                <a:spcPts val="300"/>
              </a:spcBef>
            </a:pPr>
            <a:r>
              <a:rPr lang="en-US" sz="3200" dirty="0">
                <a:latin typeface="Calibri" panose="020F0502020204030204" pitchFamily="34" charset="0"/>
              </a:rPr>
              <a:t>Hypocrites just won’t go to heaven                (Matthew 24:51)</a:t>
            </a:r>
            <a:endParaRPr lang="en-US" dirty="0">
              <a:latin typeface="Calibri" panose="020F0502020204030204" pitchFamily="34" charset="0"/>
            </a:endParaRPr>
          </a:p>
        </p:txBody>
      </p:sp>
    </p:spTree>
    <p:extLst>
      <p:ext uri="{BB962C8B-B14F-4D97-AF65-F5344CB8AC3E}">
        <p14:creationId xmlns:p14="http://schemas.microsoft.com/office/powerpoint/2010/main" val="23711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4867501"/>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The Eternal Makeover</a:t>
            </a:r>
          </a:p>
          <a:p>
            <a:pPr marL="279400" indent="-279400">
              <a:spcBef>
                <a:spcPts val="300"/>
              </a:spcBef>
            </a:pPr>
            <a:r>
              <a:rPr lang="en-US" sz="3200" dirty="0">
                <a:latin typeface="Calibri" panose="020F0502020204030204" pitchFamily="34" charset="0"/>
              </a:rPr>
              <a:t>Our transformation will be completed in the world to come (1 John 3:2; 1 Corinthians 15:47-59, Luke 20:35-36)</a:t>
            </a:r>
          </a:p>
          <a:p>
            <a:pPr marL="279400" indent="-279400">
              <a:spcBef>
                <a:spcPts val="300"/>
              </a:spcBef>
            </a:pPr>
            <a:r>
              <a:rPr lang="en-US" sz="3200" dirty="0">
                <a:latin typeface="Calibri" panose="020F0502020204030204" pitchFamily="34" charset="0"/>
              </a:rPr>
              <a:t>There should be a yearning in each of us for that final moment of transformation (Philippians 3:20-21)</a:t>
            </a:r>
          </a:p>
          <a:p>
            <a:pPr marL="0" lvl="0" indent="0" algn="ctr">
              <a:spcBef>
                <a:spcPts val="600"/>
              </a:spcBef>
              <a:buNone/>
            </a:pPr>
            <a:r>
              <a:rPr lang="en-US" sz="3200" i="1" dirty="0">
                <a:solidFill>
                  <a:prstClr val="black"/>
                </a:solidFill>
                <a:latin typeface="Times New Roman" panose="02020603050405020304" pitchFamily="18" charset="0"/>
                <a:cs typeface="Times New Roman" panose="02020603050405020304" pitchFamily="18" charset="0"/>
              </a:rPr>
              <a:t>“As for me, I will see Your face in righteousness; I shall be satisfied when I awake in Your likeness.” (Psalm 17:15)</a:t>
            </a:r>
            <a:endParaRPr lang="en-US" sz="2400" dirty="0">
              <a:solidFill>
                <a:prstClr val="black"/>
              </a:solidFill>
            </a:endParaRPr>
          </a:p>
          <a:p>
            <a:pPr marL="0" indent="0">
              <a:spcBef>
                <a:spcPts val="300"/>
              </a:spcBef>
              <a:buNone/>
            </a:pPr>
            <a:endParaRPr lang="en-US" dirty="0">
              <a:latin typeface="Calibri" panose="020F0502020204030204" pitchFamily="34" charset="0"/>
            </a:endParaRPr>
          </a:p>
        </p:txBody>
      </p:sp>
    </p:spTree>
    <p:extLst>
      <p:ext uri="{BB962C8B-B14F-4D97-AF65-F5344CB8AC3E}">
        <p14:creationId xmlns:p14="http://schemas.microsoft.com/office/powerpoint/2010/main" val="333612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1" y="1841209"/>
            <a:ext cx="8266921" cy="4318959"/>
          </a:xfrm>
          <a:solidFill>
            <a:schemeClr val="bg1">
              <a:alpha val="70000"/>
            </a:schemeClr>
          </a:solidFill>
        </p:spPr>
        <p:txBody>
          <a:bodyPr>
            <a:normAutofit/>
          </a:bodyPr>
          <a:lstStyle/>
          <a:p>
            <a:pPr marL="0" indent="0" algn="ctr">
              <a:spcBef>
                <a:spcPts val="600"/>
              </a:spcBef>
              <a:buNone/>
            </a:pPr>
            <a:r>
              <a:rPr lang="en-US" sz="3200" i="1" dirty="0">
                <a:latin typeface="Times New Roman" panose="02020603050405020304" pitchFamily="18" charset="0"/>
                <a:cs typeface="Times New Roman" panose="02020603050405020304" pitchFamily="18" charset="0"/>
              </a:rPr>
              <a:t>“For us this is the end of all the stories…but for them it was only the beginning of the real story.  All their life in this world had only been the cover and the title page; now at last they were beginning Chapter One of the Great Story,  which no one on earth has read, which goes on forever and in which every chapter is better   than the one before.”   </a:t>
            </a:r>
            <a:r>
              <a:rPr lang="en-US" sz="4000" dirty="0">
                <a:latin typeface="Pristina" panose="03060402040406080204" pitchFamily="66" charset="0"/>
              </a:rPr>
              <a:t> </a:t>
            </a:r>
          </a:p>
          <a:p>
            <a:pPr marL="0" indent="0" algn="r">
              <a:spcBef>
                <a:spcPts val="300"/>
              </a:spcBef>
              <a:buNone/>
            </a:pPr>
            <a:r>
              <a:rPr lang="en-US" sz="2400" dirty="0"/>
              <a:t>(C.S. Lewis, The Chronicles of Narnia)</a:t>
            </a:r>
          </a:p>
        </p:txBody>
      </p:sp>
    </p:spTree>
    <p:extLst>
      <p:ext uri="{BB962C8B-B14F-4D97-AF65-F5344CB8AC3E}">
        <p14:creationId xmlns:p14="http://schemas.microsoft.com/office/powerpoint/2010/main" val="143304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2132</TotalTime>
  <Words>593</Words>
  <Application>Microsoft Office PowerPoint</Application>
  <PresentationFormat>On-screen Show (4:3)</PresentationFormat>
  <Paragraphs>36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Copperplate Gothic Light</vt:lpstr>
      <vt:lpstr>Pristina</vt:lpstr>
      <vt:lpstr>Times New Roman</vt:lpstr>
      <vt:lpstr>Office Theme</vt:lpstr>
      <vt:lpstr>PowerPoint Presentation</vt:lpstr>
      <vt:lpstr>“Conformed to the Image of His Son”</vt:lpstr>
      <vt:lpstr>“A family Resemblance”</vt:lpstr>
      <vt:lpstr>“Conformed to the Image of His Son”</vt:lpstr>
      <vt:lpstr>“Conformed to the Image of His Son”</vt:lpstr>
      <vt:lpstr>“Conformed to the Image of His Son”</vt:lpstr>
      <vt:lpstr>“Conformed to the Image of His Son”</vt:lpstr>
      <vt:lpstr>“Conformed to the Image of His Son”</vt:lpstr>
      <vt:lpstr>“Conformed to the Image of His 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Ladies Class Teachers:  Sandi Klein   Shirl Moyers</dc:title>
  <dc:creator>Steve</dc:creator>
  <cp:lastModifiedBy>Eastside Enlightener</cp:lastModifiedBy>
  <cp:revision>106</cp:revision>
  <dcterms:created xsi:type="dcterms:W3CDTF">2015-09-02T15:09:42Z</dcterms:created>
  <dcterms:modified xsi:type="dcterms:W3CDTF">2019-04-13T00:30:24Z</dcterms:modified>
</cp:coreProperties>
</file>