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6" r:id="rId4"/>
    <p:sldId id="277" r:id="rId5"/>
    <p:sldId id="278" r:id="rId6"/>
    <p:sldId id="279" r:id="rId7"/>
    <p:sldId id="28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981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14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A219DB-8A68-4ABD-A98B-98D8084741AD}" type="datetimeFigureOut">
              <a:rPr lang="en-US" smtClean="0"/>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121837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219DB-8A68-4ABD-A98B-98D8084741AD}" type="datetimeFigureOut">
              <a:rPr lang="en-US" smtClean="0"/>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109725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219DB-8A68-4ABD-A98B-98D8084741AD}" type="datetimeFigureOut">
              <a:rPr lang="en-US" smtClean="0"/>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326531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219DB-8A68-4ABD-A98B-98D8084741AD}" type="datetimeFigureOut">
              <a:rPr lang="en-US" smtClean="0"/>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58027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A219DB-8A68-4ABD-A98B-98D8084741AD}" type="datetimeFigureOut">
              <a:rPr lang="en-US" smtClean="0"/>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72400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A219DB-8A68-4ABD-A98B-98D8084741AD}" type="datetimeFigureOut">
              <a:rPr lang="en-US" smtClean="0"/>
              <a:t>3/23/2019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35154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A219DB-8A68-4ABD-A98B-98D8084741AD}" type="datetimeFigureOut">
              <a:rPr lang="en-US" smtClean="0"/>
              <a:t>3/23/2019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53109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A219DB-8A68-4ABD-A98B-98D8084741AD}" type="datetimeFigureOut">
              <a:rPr lang="en-US" smtClean="0"/>
              <a:t>3/23/2019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356767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219DB-8A68-4ABD-A98B-98D8084741AD}" type="datetimeFigureOut">
              <a:rPr lang="en-US" smtClean="0"/>
              <a:t>3/23/2019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330908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A219DB-8A68-4ABD-A98B-98D8084741AD}" type="datetimeFigureOut">
              <a:rPr lang="en-US" smtClean="0"/>
              <a:t>3/23/2019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178730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A219DB-8A68-4ABD-A98B-98D8084741AD}" type="datetimeFigureOut">
              <a:rPr lang="en-US" smtClean="0"/>
              <a:t>3/23/2019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31121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219DB-8A68-4ABD-A98B-98D8084741AD}" type="datetimeFigureOut">
              <a:rPr lang="en-US" smtClean="0"/>
              <a:t>3/23/2019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0F080-58E6-4A99-8474-C7783992E1E9}" type="slidenum">
              <a:rPr lang="en-US" smtClean="0"/>
              <a:t>‹#›</a:t>
            </a:fld>
            <a:endParaRPr lang="en-US"/>
          </a:p>
        </p:txBody>
      </p:sp>
    </p:spTree>
    <p:extLst>
      <p:ext uri="{BB962C8B-B14F-4D97-AF65-F5344CB8AC3E}">
        <p14:creationId xmlns:p14="http://schemas.microsoft.com/office/powerpoint/2010/main" val="4642106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3"/>
          <a:stretch>
            <a:fillRect/>
          </a:stretch>
        </p:blipFill>
        <p:spPr>
          <a:xfrm>
            <a:off x="1696525" y="2225104"/>
            <a:ext cx="5750951" cy="195675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315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532" y="365126"/>
            <a:ext cx="8266921" cy="1325563"/>
          </a:xfrm>
          <a:solidFill>
            <a:schemeClr val="bg1">
              <a:alpha val="70000"/>
            </a:schemeClr>
          </a:solidFill>
        </p:spPr>
        <p:txBody>
          <a:bodyPr>
            <a:normAutofit/>
          </a:bodyPr>
          <a:lstStyle/>
          <a:p>
            <a:pPr algn="ctr"/>
            <a:r>
              <a:rPr lang="en-US" dirty="0">
                <a:latin typeface="Copperplate Gothic Light" panose="020E0507020206020404" pitchFamily="34" charset="0"/>
              </a:rPr>
              <a:t>Jesus Prepares us for   the Moment</a:t>
            </a:r>
          </a:p>
        </p:txBody>
      </p:sp>
      <p:sp>
        <p:nvSpPr>
          <p:cNvPr id="3" name="Content Placeholder 2"/>
          <p:cNvSpPr>
            <a:spLocks noGrp="1"/>
          </p:cNvSpPr>
          <p:nvPr>
            <p:ph idx="1"/>
          </p:nvPr>
        </p:nvSpPr>
        <p:spPr>
          <a:xfrm>
            <a:off x="466532" y="1841209"/>
            <a:ext cx="8192276" cy="4839509"/>
          </a:xfrm>
          <a:solidFill>
            <a:schemeClr val="bg1">
              <a:alpha val="70000"/>
            </a:schemeClr>
          </a:solidFill>
        </p:spPr>
        <p:txBody>
          <a:bodyPr>
            <a:normAutofit fontScale="85000" lnSpcReduction="10000"/>
          </a:bodyPr>
          <a:lstStyle/>
          <a:p>
            <a:pPr marL="279400" indent="-279400"/>
            <a:r>
              <a:rPr lang="en-US" sz="3200" b="1" dirty="0">
                <a:latin typeface="Calibri" panose="020F0502020204030204" pitchFamily="34" charset="0"/>
              </a:rPr>
              <a:t>Great moments </a:t>
            </a:r>
            <a:r>
              <a:rPr lang="en-US" sz="3200" dirty="0">
                <a:latin typeface="Calibri" panose="020F0502020204030204" pitchFamily="34" charset="0"/>
              </a:rPr>
              <a:t>of victory are achieved through </a:t>
            </a:r>
            <a:r>
              <a:rPr lang="en-US" sz="3200" b="1" dirty="0">
                <a:latin typeface="Calibri" panose="020F0502020204030204" pitchFamily="34" charset="0"/>
              </a:rPr>
              <a:t>great</a:t>
            </a:r>
            <a:r>
              <a:rPr lang="en-US" sz="3200" dirty="0">
                <a:latin typeface="Calibri" panose="020F0502020204030204" pitchFamily="34" charset="0"/>
              </a:rPr>
              <a:t> </a:t>
            </a:r>
            <a:r>
              <a:rPr lang="en-US" sz="3200" b="1" dirty="0">
                <a:latin typeface="Calibri" panose="020F0502020204030204" pitchFamily="34" charset="0"/>
              </a:rPr>
              <a:t>preparation</a:t>
            </a:r>
            <a:r>
              <a:rPr lang="en-US" sz="3200" dirty="0">
                <a:latin typeface="Calibri" panose="020F0502020204030204" pitchFamily="34" charset="0"/>
              </a:rPr>
              <a:t> and faithful effort (Matt. 25:21).</a:t>
            </a:r>
          </a:p>
          <a:p>
            <a:pPr marL="279400" indent="-279400"/>
            <a:r>
              <a:rPr lang="en-US" sz="3200" dirty="0">
                <a:latin typeface="Calibri" panose="020F0502020204030204" pitchFamily="34" charset="0"/>
              </a:rPr>
              <a:t>God’s Word contains much more information on the </a:t>
            </a:r>
            <a:r>
              <a:rPr lang="en-US" sz="3200" b="1" dirty="0">
                <a:latin typeface="Calibri" panose="020F0502020204030204" pitchFamily="34" charset="0"/>
              </a:rPr>
              <a:t>process of striving </a:t>
            </a:r>
            <a:r>
              <a:rPr lang="en-US" sz="3200" dirty="0">
                <a:latin typeface="Calibri" panose="020F0502020204030204" pitchFamily="34" charset="0"/>
              </a:rPr>
              <a:t>to attain the goal than it does on descriptions of heaven (Luke 13:23-24).</a:t>
            </a:r>
          </a:p>
          <a:p>
            <a:pPr marL="512763" lvl="1" indent="-279400"/>
            <a:r>
              <a:rPr lang="en-US" sz="3300" b="1" dirty="0">
                <a:latin typeface="Calibri" panose="020F0502020204030204" pitchFamily="34" charset="0"/>
              </a:rPr>
              <a:t>Strive:</a:t>
            </a:r>
            <a:r>
              <a:rPr lang="en-US" sz="2800" dirty="0">
                <a:latin typeface="Calibri" panose="020F0502020204030204" pitchFamily="34" charset="0"/>
              </a:rPr>
              <a:t> </a:t>
            </a:r>
            <a:r>
              <a:rPr lang="en-US" sz="2800" i="1" dirty="0">
                <a:solidFill>
                  <a:srgbClr val="990000"/>
                </a:solidFill>
                <a:latin typeface="Calibri" panose="020F0502020204030204" pitchFamily="34" charset="0"/>
              </a:rPr>
              <a:t>“Literally, ‘agonize.’ The word is taken from the Grecian games. In their races, and wrestling, and various athletic exercises, they ‘strove or agonized,’ or put forth all their powers to gain the victory. Thousands witnessed them. They were long trained for the conflict, and the honor of victory was one of the highest honors among the people.” </a:t>
            </a:r>
          </a:p>
          <a:p>
            <a:pPr marL="512763" lvl="1" indent="-279400"/>
            <a:r>
              <a:rPr lang="en-US" sz="2800" i="1" dirty="0">
                <a:solidFill>
                  <a:srgbClr val="990000"/>
                </a:solidFill>
                <a:latin typeface="Calibri" panose="020F0502020204030204" pitchFamily="34" charset="0"/>
              </a:rPr>
              <a:t>“So Jesus says that we should strive to enter in; we should be diligent, be active, be earnest…and to endeavor to enter into heaven.” (cf. 1 Cor. 9:24-26; Phil. 2:16; Heb. 12:1) </a:t>
            </a:r>
            <a:r>
              <a:rPr lang="en-US" sz="2100" i="1" dirty="0">
                <a:solidFill>
                  <a:srgbClr val="990000"/>
                </a:solidFill>
                <a:latin typeface="Calibri" panose="020F0502020204030204" pitchFamily="34" charset="0"/>
              </a:rPr>
              <a:t>– Barnes</a:t>
            </a:r>
          </a:p>
        </p:txBody>
      </p:sp>
    </p:spTree>
    <p:extLst>
      <p:ext uri="{BB962C8B-B14F-4D97-AF65-F5344CB8AC3E}">
        <p14:creationId xmlns:p14="http://schemas.microsoft.com/office/powerpoint/2010/main" val="415475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532" y="365126"/>
            <a:ext cx="8266921" cy="1325563"/>
          </a:xfrm>
          <a:solidFill>
            <a:schemeClr val="bg1">
              <a:alpha val="70000"/>
            </a:schemeClr>
          </a:solidFill>
        </p:spPr>
        <p:txBody>
          <a:bodyPr>
            <a:normAutofit/>
          </a:bodyPr>
          <a:lstStyle/>
          <a:p>
            <a:pPr algn="ctr"/>
            <a:r>
              <a:rPr lang="en-US" dirty="0">
                <a:latin typeface="Copperplate Gothic Light" panose="020E0507020206020404" pitchFamily="34" charset="0"/>
              </a:rPr>
              <a:t>Jesus Prepares us for   the Moment</a:t>
            </a:r>
          </a:p>
        </p:txBody>
      </p:sp>
      <p:sp>
        <p:nvSpPr>
          <p:cNvPr id="3" name="Content Placeholder 2"/>
          <p:cNvSpPr>
            <a:spLocks noGrp="1"/>
          </p:cNvSpPr>
          <p:nvPr>
            <p:ph idx="1"/>
          </p:nvPr>
        </p:nvSpPr>
        <p:spPr>
          <a:xfrm>
            <a:off x="466532" y="1841210"/>
            <a:ext cx="8192276" cy="3020040"/>
          </a:xfrm>
          <a:solidFill>
            <a:schemeClr val="bg1">
              <a:alpha val="70000"/>
            </a:schemeClr>
          </a:solidFill>
        </p:spPr>
        <p:txBody>
          <a:bodyPr>
            <a:normAutofit/>
          </a:bodyPr>
          <a:lstStyle/>
          <a:p>
            <a:pPr marL="0" indent="0" algn="ctr">
              <a:buNone/>
            </a:pPr>
            <a:r>
              <a:rPr lang="en-US" sz="3200" b="1" dirty="0">
                <a:latin typeface="Calibri" panose="020F0502020204030204" pitchFamily="34" charset="0"/>
              </a:rPr>
              <a:t>Get your Head in the Game </a:t>
            </a:r>
          </a:p>
          <a:p>
            <a:pPr marL="279400" indent="-279400"/>
            <a:r>
              <a:rPr lang="en-US" sz="3200" dirty="0">
                <a:latin typeface="Calibri" panose="020F0502020204030204" pitchFamily="34" charset="0"/>
              </a:rPr>
              <a:t>We must prepare our minds to work                 (1 Peter 1:13-15; Romans 12:1-2)</a:t>
            </a:r>
          </a:p>
          <a:p>
            <a:pPr marL="279400" indent="-279400"/>
            <a:r>
              <a:rPr lang="en-US" sz="3200" dirty="0">
                <a:latin typeface="Calibri" panose="020F0502020204030204" pitchFamily="34" charset="0"/>
              </a:rPr>
              <a:t>Commitment and mental tenacity are needed! (Philippians 3:12-15)</a:t>
            </a:r>
          </a:p>
        </p:txBody>
      </p:sp>
    </p:spTree>
    <p:extLst>
      <p:ext uri="{BB962C8B-B14F-4D97-AF65-F5344CB8AC3E}">
        <p14:creationId xmlns:p14="http://schemas.microsoft.com/office/powerpoint/2010/main" val="418273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532" y="365126"/>
            <a:ext cx="8266921" cy="1325563"/>
          </a:xfrm>
          <a:solidFill>
            <a:schemeClr val="bg1">
              <a:alpha val="70000"/>
            </a:schemeClr>
          </a:solidFill>
        </p:spPr>
        <p:txBody>
          <a:bodyPr>
            <a:normAutofit/>
          </a:bodyPr>
          <a:lstStyle/>
          <a:p>
            <a:pPr algn="ctr"/>
            <a:r>
              <a:rPr lang="en-US" dirty="0">
                <a:latin typeface="Copperplate Gothic Light" panose="020E0507020206020404" pitchFamily="34" charset="0"/>
              </a:rPr>
              <a:t>Jesus Prepares us for   the Moment</a:t>
            </a:r>
          </a:p>
        </p:txBody>
      </p:sp>
      <p:sp>
        <p:nvSpPr>
          <p:cNvPr id="3" name="Content Placeholder 2"/>
          <p:cNvSpPr>
            <a:spLocks noGrp="1"/>
          </p:cNvSpPr>
          <p:nvPr>
            <p:ph idx="1"/>
          </p:nvPr>
        </p:nvSpPr>
        <p:spPr>
          <a:xfrm>
            <a:off x="466532" y="1841210"/>
            <a:ext cx="8192276" cy="2337090"/>
          </a:xfrm>
          <a:solidFill>
            <a:schemeClr val="bg1">
              <a:alpha val="70000"/>
            </a:schemeClr>
          </a:solidFill>
        </p:spPr>
        <p:txBody>
          <a:bodyPr>
            <a:normAutofit lnSpcReduction="10000"/>
          </a:bodyPr>
          <a:lstStyle/>
          <a:p>
            <a:pPr marL="0" indent="0" algn="ctr">
              <a:buNone/>
            </a:pPr>
            <a:r>
              <a:rPr lang="en-US" sz="3200" b="1" dirty="0">
                <a:latin typeface="Calibri" panose="020F0502020204030204" pitchFamily="34" charset="0"/>
              </a:rPr>
              <a:t>Highway to Heaven</a:t>
            </a:r>
          </a:p>
          <a:p>
            <a:pPr marL="279400" indent="-279400"/>
            <a:r>
              <a:rPr lang="en-US" sz="3200" dirty="0">
                <a:latin typeface="Calibri" panose="020F0502020204030204" pitchFamily="34" charset="0"/>
              </a:rPr>
              <a:t>John’s mission was to prepare the way for Jesus, who is Himself the way to heaven   (Luke 3:4-6)</a:t>
            </a:r>
          </a:p>
          <a:p>
            <a:pPr marL="279400" indent="-279400"/>
            <a:r>
              <a:rPr lang="en-US" sz="3200" dirty="0">
                <a:latin typeface="Calibri" panose="020F0502020204030204" pitchFamily="34" charset="0"/>
              </a:rPr>
              <a:t>His message was, “REPENT!” (Matt. 3:2; 5-7)</a:t>
            </a:r>
          </a:p>
        </p:txBody>
      </p:sp>
    </p:spTree>
    <p:extLst>
      <p:ext uri="{BB962C8B-B14F-4D97-AF65-F5344CB8AC3E}">
        <p14:creationId xmlns:p14="http://schemas.microsoft.com/office/powerpoint/2010/main" val="291629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509" y="365126"/>
            <a:ext cx="7978968" cy="1325563"/>
          </a:xfrm>
          <a:solidFill>
            <a:schemeClr val="bg1">
              <a:alpha val="70000"/>
            </a:schemeClr>
          </a:solidFill>
        </p:spPr>
        <p:txBody>
          <a:bodyPr>
            <a:normAutofit/>
          </a:bodyPr>
          <a:lstStyle/>
          <a:p>
            <a:pPr algn="ctr"/>
            <a:r>
              <a:rPr lang="en-US" dirty="0">
                <a:latin typeface="Copperplate Gothic Light" panose="020E0507020206020404" pitchFamily="34" charset="0"/>
              </a:rPr>
              <a:t>Jesus Prepares us for   the Moment</a:t>
            </a:r>
          </a:p>
        </p:txBody>
      </p:sp>
      <p:sp>
        <p:nvSpPr>
          <p:cNvPr id="3" name="Content Placeholder 2"/>
          <p:cNvSpPr>
            <a:spLocks noGrp="1"/>
          </p:cNvSpPr>
          <p:nvPr>
            <p:ph idx="1"/>
          </p:nvPr>
        </p:nvSpPr>
        <p:spPr>
          <a:xfrm>
            <a:off x="610508" y="1879310"/>
            <a:ext cx="7978968" cy="4788190"/>
          </a:xfrm>
          <a:solidFill>
            <a:schemeClr val="bg1">
              <a:alpha val="70000"/>
            </a:schemeClr>
          </a:solidFill>
        </p:spPr>
        <p:txBody>
          <a:bodyPr>
            <a:normAutofit lnSpcReduction="10000"/>
          </a:bodyPr>
          <a:lstStyle/>
          <a:p>
            <a:pPr marL="0" indent="0" algn="ctr">
              <a:buNone/>
            </a:pPr>
            <a:r>
              <a:rPr lang="en-US" sz="3200" b="1" dirty="0">
                <a:latin typeface="Calibri" panose="020F0502020204030204" pitchFamily="34" charset="0"/>
              </a:rPr>
              <a:t>Repent: The First Word of the Gospel</a:t>
            </a:r>
          </a:p>
          <a:p>
            <a:pPr marL="279400" indent="-279400"/>
            <a:r>
              <a:rPr lang="en-US" sz="3200" dirty="0">
                <a:latin typeface="Calibri" panose="020F0502020204030204" pitchFamily="34" charset="0"/>
              </a:rPr>
              <a:t>First words are </a:t>
            </a:r>
            <a:r>
              <a:rPr lang="en-US" sz="3200" b="1" dirty="0">
                <a:latin typeface="Calibri" panose="020F0502020204030204" pitchFamily="34" charset="0"/>
              </a:rPr>
              <a:t>crucial</a:t>
            </a:r>
            <a:r>
              <a:rPr lang="en-US" sz="3200" dirty="0">
                <a:latin typeface="Calibri" panose="020F0502020204030204" pitchFamily="34" charset="0"/>
              </a:rPr>
              <a:t>.</a:t>
            </a:r>
          </a:p>
          <a:p>
            <a:pPr marL="279400" indent="-279400"/>
            <a:r>
              <a:rPr lang="en-US" sz="3200" dirty="0">
                <a:latin typeface="Calibri" panose="020F0502020204030204" pitchFamily="34" charset="0"/>
              </a:rPr>
              <a:t>In Matthew and Mark, the first word of  Jesus’ public ministry is “</a:t>
            </a:r>
            <a:r>
              <a:rPr lang="en-US" sz="3200" b="1" dirty="0">
                <a:latin typeface="Calibri" panose="020F0502020204030204" pitchFamily="34" charset="0"/>
              </a:rPr>
              <a:t>repent</a:t>
            </a:r>
            <a:r>
              <a:rPr lang="en-US" sz="3200" dirty="0">
                <a:latin typeface="Calibri" panose="020F0502020204030204" pitchFamily="34" charset="0"/>
              </a:rPr>
              <a:t>.”             (Matthew 4:17; Mark 1:15)</a:t>
            </a:r>
          </a:p>
          <a:p>
            <a:pPr marL="279400" indent="-279400"/>
            <a:r>
              <a:rPr lang="en-US" sz="3200" dirty="0">
                <a:latin typeface="Calibri" panose="020F0502020204030204" pitchFamily="34" charset="0"/>
              </a:rPr>
              <a:t>Repentance is a constant theme in Jesus’ teaching (Matthew 11:20-21; Mark 2:17;    Luke 13:1-5)</a:t>
            </a:r>
          </a:p>
          <a:p>
            <a:pPr marL="571500" lvl="1" indent="-279400"/>
            <a:r>
              <a:rPr lang="en-US" sz="2800" i="1" dirty="0">
                <a:solidFill>
                  <a:srgbClr val="990000"/>
                </a:solidFill>
                <a:effectLst>
                  <a:outerShdw blurRad="38100" dist="38100" dir="2700000" algn="tl">
                    <a:srgbClr val="000000">
                      <a:alpha val="43137"/>
                    </a:srgbClr>
                  </a:outerShdw>
                </a:effectLst>
                <a:latin typeface="Calibri" panose="020F0502020204030204" pitchFamily="34" charset="0"/>
              </a:rPr>
              <a:t>It is what the lost must do to be found (Luke 15)</a:t>
            </a:r>
          </a:p>
          <a:p>
            <a:pPr marL="571500" lvl="1" indent="-279400"/>
            <a:r>
              <a:rPr lang="en-US" sz="2800" i="1" dirty="0">
                <a:solidFill>
                  <a:srgbClr val="990000"/>
                </a:solidFill>
                <a:effectLst>
                  <a:outerShdw blurRad="38100" dist="38100" dir="2700000" algn="tl">
                    <a:srgbClr val="000000">
                      <a:alpha val="43137"/>
                    </a:srgbClr>
                  </a:outerShdw>
                </a:effectLst>
                <a:latin typeface="Calibri" panose="020F0502020204030204" pitchFamily="34" charset="0"/>
              </a:rPr>
              <a:t>It is what Jesus sent His apostles to preach                       (Mark 6:12; Luke 24:46-47; Acts 2:38; 3:19)</a:t>
            </a:r>
          </a:p>
        </p:txBody>
      </p:sp>
    </p:spTree>
    <p:extLst>
      <p:ext uri="{BB962C8B-B14F-4D97-AF65-F5344CB8AC3E}">
        <p14:creationId xmlns:p14="http://schemas.microsoft.com/office/powerpoint/2010/main" val="256009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509" y="365126"/>
            <a:ext cx="7978968" cy="1325563"/>
          </a:xfrm>
          <a:solidFill>
            <a:schemeClr val="bg1">
              <a:alpha val="70000"/>
            </a:schemeClr>
          </a:solidFill>
        </p:spPr>
        <p:txBody>
          <a:bodyPr>
            <a:normAutofit/>
          </a:bodyPr>
          <a:lstStyle/>
          <a:p>
            <a:pPr algn="ctr"/>
            <a:r>
              <a:rPr lang="en-US" dirty="0">
                <a:latin typeface="Copperplate Gothic Light" panose="020E0507020206020404" pitchFamily="34" charset="0"/>
              </a:rPr>
              <a:t>Jesus Prepares us for   the Moment</a:t>
            </a:r>
          </a:p>
        </p:txBody>
      </p:sp>
      <p:sp>
        <p:nvSpPr>
          <p:cNvPr id="3" name="Content Placeholder 2"/>
          <p:cNvSpPr>
            <a:spLocks noGrp="1"/>
          </p:cNvSpPr>
          <p:nvPr>
            <p:ph idx="1"/>
          </p:nvPr>
        </p:nvSpPr>
        <p:spPr>
          <a:xfrm>
            <a:off x="610508" y="1879310"/>
            <a:ext cx="7978968" cy="4788190"/>
          </a:xfrm>
          <a:solidFill>
            <a:schemeClr val="bg1">
              <a:alpha val="70000"/>
            </a:schemeClr>
          </a:solidFill>
        </p:spPr>
        <p:txBody>
          <a:bodyPr>
            <a:normAutofit/>
          </a:bodyPr>
          <a:lstStyle/>
          <a:p>
            <a:pPr marL="0" indent="0" algn="ctr">
              <a:buNone/>
            </a:pPr>
            <a:r>
              <a:rPr lang="en-US" sz="3200" b="1" dirty="0">
                <a:latin typeface="Calibri" panose="020F0502020204030204" pitchFamily="34" charset="0"/>
              </a:rPr>
              <a:t>The Kingdom of Heaven is Like unto…</a:t>
            </a:r>
          </a:p>
          <a:p>
            <a:pPr marL="279400" indent="-279400"/>
            <a:r>
              <a:rPr lang="en-US" sz="3200" dirty="0">
                <a:latin typeface="Calibri" panose="020F0502020204030204" pitchFamily="34" charset="0"/>
              </a:rPr>
              <a:t>We are receiving an everlasting kingdom          (2 Peter 1:11; Hebrews 12:28)</a:t>
            </a:r>
          </a:p>
          <a:p>
            <a:pPr marL="736600" lvl="1" indent="-279400"/>
            <a:r>
              <a:rPr lang="en-US" sz="2800" i="1" dirty="0">
                <a:solidFill>
                  <a:srgbClr val="990000"/>
                </a:solidFill>
                <a:effectLst>
                  <a:outerShdw blurRad="38100" dist="38100" dir="2700000" algn="tl">
                    <a:srgbClr val="000000">
                      <a:alpha val="43137"/>
                    </a:srgbClr>
                  </a:outerShdw>
                </a:effectLst>
                <a:latin typeface="Calibri" panose="020F0502020204030204" pitchFamily="34" charset="0"/>
              </a:rPr>
              <a:t>People of many nations who have surrendered their lives to the King will be in it             (Revelation 21:24; Daniel 2:44)</a:t>
            </a:r>
          </a:p>
          <a:p>
            <a:pPr marL="279400" indent="-279400"/>
            <a:r>
              <a:rPr lang="en-US" sz="3200" dirty="0">
                <a:latin typeface="Calibri" panose="020F0502020204030204" pitchFamily="34" charset="0"/>
              </a:rPr>
              <a:t>It is worth everything we may give up to attain it! (Matthew 13:44-45; Luke 14:26, 33)</a:t>
            </a:r>
          </a:p>
          <a:p>
            <a:pPr marL="736600" lvl="1" indent="-279400"/>
            <a:r>
              <a:rPr lang="en-US" sz="2800" i="1" dirty="0">
                <a:solidFill>
                  <a:srgbClr val="990000"/>
                </a:solidFill>
                <a:effectLst>
                  <a:outerShdw blurRad="38100" dist="38100" dir="2700000" algn="tl">
                    <a:srgbClr val="000000">
                      <a:alpha val="43137"/>
                    </a:srgbClr>
                  </a:outerShdw>
                </a:effectLst>
                <a:latin typeface="Calibri" panose="020F0502020204030204" pitchFamily="34" charset="0"/>
              </a:rPr>
              <a:t>We must not forfeit the kingdom of heaven for anyone or any thing (Matt. </a:t>
            </a:r>
            <a:r>
              <a:rPr lang="en-US" sz="2800" i="1">
                <a:solidFill>
                  <a:srgbClr val="990000"/>
                </a:solidFill>
                <a:effectLst>
                  <a:outerShdw blurRad="38100" dist="38100" dir="2700000" algn="tl">
                    <a:srgbClr val="000000">
                      <a:alpha val="43137"/>
                    </a:srgbClr>
                  </a:outerShdw>
                </a:effectLst>
                <a:latin typeface="Calibri" panose="020F0502020204030204" pitchFamily="34" charset="0"/>
              </a:rPr>
              <a:t>10:37</a:t>
            </a:r>
            <a:r>
              <a:rPr lang="en-US" sz="2800" i="1" dirty="0">
                <a:solidFill>
                  <a:srgbClr val="990000"/>
                </a:solidFill>
                <a:effectLst>
                  <a:outerShdw blurRad="38100" dist="38100" dir="2700000" algn="tl">
                    <a:srgbClr val="000000">
                      <a:alpha val="43137"/>
                    </a:srgbClr>
                  </a:outerShdw>
                </a:effectLst>
                <a:latin typeface="Calibri" panose="020F0502020204030204" pitchFamily="34" charset="0"/>
              </a:rPr>
              <a:t>; Mark 9:47-48)</a:t>
            </a:r>
          </a:p>
        </p:txBody>
      </p:sp>
    </p:spTree>
    <p:extLst>
      <p:ext uri="{BB962C8B-B14F-4D97-AF65-F5344CB8AC3E}">
        <p14:creationId xmlns:p14="http://schemas.microsoft.com/office/powerpoint/2010/main" val="290000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509" y="365126"/>
            <a:ext cx="7978968" cy="1325563"/>
          </a:xfrm>
          <a:solidFill>
            <a:schemeClr val="bg1">
              <a:alpha val="70000"/>
            </a:schemeClr>
          </a:solidFill>
        </p:spPr>
        <p:txBody>
          <a:bodyPr>
            <a:normAutofit/>
          </a:bodyPr>
          <a:lstStyle/>
          <a:p>
            <a:pPr algn="ctr"/>
            <a:r>
              <a:rPr lang="en-US" dirty="0">
                <a:latin typeface="Copperplate Gothic Light" panose="020E0507020206020404" pitchFamily="34" charset="0"/>
              </a:rPr>
              <a:t>Jesus Prepares us for   the Moment</a:t>
            </a:r>
          </a:p>
        </p:txBody>
      </p:sp>
      <p:sp>
        <p:nvSpPr>
          <p:cNvPr id="3" name="Content Placeholder 2"/>
          <p:cNvSpPr>
            <a:spLocks noGrp="1"/>
          </p:cNvSpPr>
          <p:nvPr>
            <p:ph idx="1"/>
          </p:nvPr>
        </p:nvSpPr>
        <p:spPr>
          <a:xfrm>
            <a:off x="610508" y="1879310"/>
            <a:ext cx="7978968" cy="4788190"/>
          </a:xfrm>
          <a:solidFill>
            <a:schemeClr val="bg1">
              <a:alpha val="70000"/>
            </a:schemeClr>
          </a:solidFill>
        </p:spPr>
        <p:txBody>
          <a:bodyPr>
            <a:normAutofit lnSpcReduction="10000"/>
          </a:bodyPr>
          <a:lstStyle/>
          <a:p>
            <a:pPr marL="0" indent="0" algn="ctr">
              <a:buNone/>
            </a:pPr>
            <a:r>
              <a:rPr lang="en-US" sz="3200" b="1" dirty="0">
                <a:latin typeface="Calibri" panose="020F0502020204030204" pitchFamily="34" charset="0"/>
              </a:rPr>
              <a:t>Theirs is the Kingdom of Heaven</a:t>
            </a:r>
          </a:p>
          <a:p>
            <a:pPr marL="279400" indent="-279400"/>
            <a:r>
              <a:rPr lang="en-US" sz="3200" dirty="0">
                <a:latin typeface="Calibri" panose="020F0502020204030204" pitchFamily="34" charset="0"/>
              </a:rPr>
              <a:t>The Kingdom of Heaven is for a certain kind of person (Matthew 5:3, 10; 7:13-14)</a:t>
            </a:r>
          </a:p>
          <a:p>
            <a:pPr marL="279400" indent="-279400"/>
            <a:r>
              <a:rPr lang="en-US" sz="3200" dirty="0">
                <a:latin typeface="Calibri" panose="020F0502020204030204" pitchFamily="34" charset="0"/>
              </a:rPr>
              <a:t>Are you that kind of person?</a:t>
            </a:r>
          </a:p>
          <a:p>
            <a:pPr marL="736600" lvl="1" indent="-279400"/>
            <a:r>
              <a:rPr lang="en-US" i="1" dirty="0">
                <a:solidFill>
                  <a:srgbClr val="990000"/>
                </a:solidFill>
                <a:effectLst>
                  <a:outerShdw blurRad="38100" dist="38100" dir="2700000" algn="tl">
                    <a:srgbClr val="000000">
                      <a:alpha val="43137"/>
                    </a:srgbClr>
                  </a:outerShdw>
                </a:effectLst>
                <a:latin typeface="Calibri" panose="020F0502020204030204" pitchFamily="34" charset="0"/>
              </a:rPr>
              <a:t>Without holiness on earth, we shall never by prepared   to enjoy heaven.</a:t>
            </a:r>
          </a:p>
          <a:p>
            <a:pPr marL="1025525" lvl="2" indent="-277813"/>
            <a:r>
              <a:rPr lang="en-US" sz="2400" i="1" dirty="0">
                <a:solidFill>
                  <a:schemeClr val="accent1">
                    <a:lumMod val="50000"/>
                  </a:schemeClr>
                </a:solidFill>
                <a:latin typeface="Calibri" panose="020F0502020204030204" pitchFamily="34" charset="0"/>
              </a:rPr>
              <a:t>Let us “Pursue peace with all people, and holiness, without which no one will see the Lord” (Heb. 12:14)</a:t>
            </a:r>
          </a:p>
          <a:p>
            <a:pPr marL="1025525" lvl="2" indent="-277813"/>
            <a:r>
              <a:rPr lang="en-US" sz="2400" i="1" dirty="0">
                <a:solidFill>
                  <a:schemeClr val="accent1">
                    <a:lumMod val="50000"/>
                  </a:schemeClr>
                </a:solidFill>
                <a:latin typeface="Calibri" panose="020F0502020204030204" pitchFamily="34" charset="0"/>
              </a:rPr>
              <a:t>“There are only two kinds of people in the end: those who say to God, ‘Thy will be done,” and those to whom God says, in the end, ‘Thy will be done.’” 						</a:t>
            </a:r>
            <a:r>
              <a:rPr lang="en-US" sz="1600" i="1" dirty="0">
                <a:solidFill>
                  <a:schemeClr val="accent1">
                    <a:lumMod val="50000"/>
                  </a:schemeClr>
                </a:solidFill>
                <a:latin typeface="Calibri" panose="020F0502020204030204" pitchFamily="34" charset="0"/>
              </a:rPr>
              <a:t>(The Great Divorce)</a:t>
            </a:r>
            <a:endParaRPr lang="en-US" sz="2400" i="1" dirty="0">
              <a:solidFill>
                <a:schemeClr val="accent1">
                  <a:lumMod val="50000"/>
                </a:schemeClr>
              </a:solidFill>
              <a:latin typeface="Calibri" panose="020F0502020204030204" pitchFamily="34" charset="0"/>
            </a:endParaRPr>
          </a:p>
        </p:txBody>
      </p:sp>
    </p:spTree>
    <p:extLst>
      <p:ext uri="{BB962C8B-B14F-4D97-AF65-F5344CB8AC3E}">
        <p14:creationId xmlns:p14="http://schemas.microsoft.com/office/powerpoint/2010/main" val="336440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1181</TotalTime>
  <Words>562</Words>
  <Application>Microsoft Office PowerPoint</Application>
  <PresentationFormat>On-screen Show (4:3)</PresentationFormat>
  <Paragraphs>33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Copperplate Gothic Light</vt:lpstr>
      <vt:lpstr>Office Theme</vt:lpstr>
      <vt:lpstr>PowerPoint Presentation</vt:lpstr>
      <vt:lpstr>Jesus Prepares us for   the Moment</vt:lpstr>
      <vt:lpstr>Jesus Prepares us for   the Moment</vt:lpstr>
      <vt:lpstr>Jesus Prepares us for   the Moment</vt:lpstr>
      <vt:lpstr>Jesus Prepares us for   the Moment</vt:lpstr>
      <vt:lpstr>Jesus Prepares us for   the Moment</vt:lpstr>
      <vt:lpstr>Jesus Prepares us for   the Moment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Ladies Class Teachers:  Sandi Klein   Shirl Moyers</dc:title>
  <dc:creator>Steve</dc:creator>
  <cp:lastModifiedBy>Eastside Enlightener</cp:lastModifiedBy>
  <cp:revision>68</cp:revision>
  <dcterms:created xsi:type="dcterms:W3CDTF">2015-09-02T15:09:42Z</dcterms:created>
  <dcterms:modified xsi:type="dcterms:W3CDTF">2019-03-23T16:21:01Z</dcterms:modified>
</cp:coreProperties>
</file>