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6"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0B151-06F2-C344-9354-9AE1CF7C6A54}" v="18" dt="2021-07-20T23:28:52.35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69401"/>
  </p:normalViewPr>
  <p:slideViewPr>
    <p:cSldViewPr snapToGrid="0" snapToObjects="1">
      <p:cViewPr varScale="1">
        <p:scale>
          <a:sx n="44" d="100"/>
          <a:sy n="44" d="100"/>
        </p:scale>
        <p:origin x="2196" y="54"/>
      </p:cViewPr>
      <p:guideLst/>
    </p:cSldViewPr>
  </p:slideViewPr>
  <p:notesTextViewPr>
    <p:cViewPr>
      <p:scale>
        <a:sx n="1" d="1"/>
        <a:sy n="1" d="1"/>
      </p:scale>
      <p:origin x="0" y="0"/>
    </p:cViewPr>
  </p:notesTextViewPr>
  <p:notesViewPr>
    <p:cSldViewPr snapToGrid="0" snapToObjects="1">
      <p:cViewPr varScale="1">
        <p:scale>
          <a:sx n="82" d="100"/>
          <a:sy n="82" d="100"/>
        </p:scale>
        <p:origin x="3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a:ea typeface="Avenir"/>
        <a:cs typeface="Avenir"/>
        <a:sym typeface="Avenir Roman"/>
      </a:defRPr>
    </a:lvl1pPr>
    <a:lvl2pPr indent="228600" defTabSz="457200" latinLnBrk="0">
      <a:lnSpc>
        <a:spcPct val="125000"/>
      </a:lnSpc>
      <a:defRPr sz="2400">
        <a:latin typeface="Avenir"/>
        <a:ea typeface="Avenir"/>
        <a:cs typeface="Avenir"/>
        <a:sym typeface="Avenir Roman"/>
      </a:defRPr>
    </a:lvl2pPr>
    <a:lvl3pPr indent="457200" defTabSz="457200" latinLnBrk="0">
      <a:lnSpc>
        <a:spcPct val="125000"/>
      </a:lnSpc>
      <a:defRPr sz="2400">
        <a:latin typeface="Avenir"/>
        <a:ea typeface="Avenir"/>
        <a:cs typeface="Avenir"/>
        <a:sym typeface="Avenir Roman"/>
      </a:defRPr>
    </a:lvl3pPr>
    <a:lvl4pPr indent="685800" defTabSz="457200" latinLnBrk="0">
      <a:lnSpc>
        <a:spcPct val="125000"/>
      </a:lnSpc>
      <a:defRPr sz="2400">
        <a:latin typeface="Avenir"/>
        <a:ea typeface="Avenir"/>
        <a:cs typeface="Avenir"/>
        <a:sym typeface="Avenir Roman"/>
      </a:defRPr>
    </a:lvl4pPr>
    <a:lvl5pPr indent="914400" defTabSz="457200" latinLnBrk="0">
      <a:lnSpc>
        <a:spcPct val="125000"/>
      </a:lnSpc>
      <a:defRPr sz="2400">
        <a:latin typeface="Avenir"/>
        <a:ea typeface="Avenir"/>
        <a:cs typeface="Avenir"/>
        <a:sym typeface="Avenir Roman"/>
      </a:defRPr>
    </a:lvl5pPr>
    <a:lvl6pPr indent="1143000" defTabSz="457200" latinLnBrk="0">
      <a:lnSpc>
        <a:spcPct val="125000"/>
      </a:lnSpc>
      <a:defRPr sz="2400">
        <a:latin typeface="Avenir"/>
        <a:ea typeface="Avenir"/>
        <a:cs typeface="Avenir"/>
        <a:sym typeface="Avenir Roman"/>
      </a:defRPr>
    </a:lvl6pPr>
    <a:lvl7pPr indent="1371600" defTabSz="457200" latinLnBrk="0">
      <a:lnSpc>
        <a:spcPct val="125000"/>
      </a:lnSpc>
      <a:defRPr sz="2400">
        <a:latin typeface="Avenir"/>
        <a:ea typeface="Avenir"/>
        <a:cs typeface="Avenir"/>
        <a:sym typeface="Avenir Roman"/>
      </a:defRPr>
    </a:lvl7pPr>
    <a:lvl8pPr indent="1600200" defTabSz="457200" latinLnBrk="0">
      <a:lnSpc>
        <a:spcPct val="125000"/>
      </a:lnSpc>
      <a:defRPr sz="2400">
        <a:latin typeface="Avenir"/>
        <a:ea typeface="Avenir"/>
        <a:cs typeface="Avenir"/>
        <a:sym typeface="Avenir Roman"/>
      </a:defRPr>
    </a:lvl8pPr>
    <a:lvl9pPr indent="1828800" defTabSz="457200" latinLnBrk="0">
      <a:lnSpc>
        <a:spcPct val="125000"/>
      </a:lnSpc>
      <a:defRPr sz="2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going to look at the position of Christ being superior to angels.  There are two main points that I would like for us to see this evening which are Christ has a name “rank” more excellent than angels and how shall we escape if we neglect so great a salvation?</a:t>
            </a:r>
          </a:p>
        </p:txBody>
      </p:sp>
    </p:spTree>
    <p:extLst>
      <p:ext uri="{BB962C8B-B14F-4D97-AF65-F5344CB8AC3E}">
        <p14:creationId xmlns:p14="http://schemas.microsoft.com/office/powerpoint/2010/main" val="31391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God also bearing witness both with signs and wonders, with various miracles, and gifts of the Holy Spirit, according to His own will?”</a:t>
            </a:r>
          </a:p>
          <a:p>
            <a:endParaRPr lang="en-US" sz="1200" dirty="0"/>
          </a:p>
          <a:p>
            <a:endParaRPr lang="en-US" sz="1200" dirty="0"/>
          </a:p>
          <a:p>
            <a:r>
              <a:rPr lang="en-US" sz="1200" dirty="0"/>
              <a:t>We must give careful attention to what we have heard.  2 John 9 says “Whoever transgresses and does not abide in the doctrine of Christ does not have God. He who abides in the doctrine of Christ has both the Father and the Son.”</a:t>
            </a:r>
          </a:p>
          <a:p>
            <a:endParaRPr lang="en-US" sz="1200" dirty="0"/>
          </a:p>
          <a:p>
            <a:r>
              <a:rPr lang="en-US" sz="1200" dirty="0"/>
              <a:t>The Hebrew writer says ”lest we drift or slip away”</a:t>
            </a:r>
          </a:p>
          <a:p>
            <a:endParaRPr lang="en-US" sz="1200" dirty="0"/>
          </a:p>
          <a:p>
            <a:r>
              <a:rPr lang="en-US" sz="1200" dirty="0"/>
              <a:t>What does it mean to drift away?  What would you think about?  What comes to mind?</a:t>
            </a:r>
          </a:p>
          <a:p>
            <a:endParaRPr lang="en-US" sz="1200" dirty="0"/>
          </a:p>
          <a:p>
            <a:r>
              <a:rPr lang="en-US" sz="1200" b="0" i="0" u="none" strike="noStrike" dirty="0">
                <a:effectLst/>
                <a:latin typeface="Avenir"/>
                <a:ea typeface="Avenir"/>
                <a:cs typeface="Avenir"/>
                <a:sym typeface="Avenir Roman"/>
              </a:rPr>
              <a:t>The definition of drift is to be carried slowly by a current of air or water.</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There are multiple warnings of drifting away from Christ in the book of Hebrews.</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Chapter 4:1 says “Therefore, since a promise remains of entering His rest, let us fear lest any of you seem to have come short of it.”</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And then in verse 11 of chapter 4 “Let us therefore be diligent to enter that rest, lest anyone fall according to the same example of disobedience.”</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Chapter 6 verse 4 “For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What were some times when God delivered some special messages to individuals through angels? </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The point that the Hebrew writer has in mind is that God used angels to deliver the Mosaic Law to the people.</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Acts 7:53 says “who have received the law by the direction of angels and have not kept it.”</a:t>
            </a:r>
          </a:p>
          <a:p>
            <a:endParaRPr lang="en-US" sz="1200" b="0" i="0" u="none" strike="noStrike" dirty="0">
              <a:effectLst/>
              <a:latin typeface="Avenir"/>
              <a:ea typeface="Avenir"/>
              <a:cs typeface="Avenir"/>
              <a:sym typeface="Avenir Roman"/>
            </a:endParaRPr>
          </a:p>
          <a:p>
            <a:r>
              <a:rPr lang="en-US" sz="1200" b="0" i="0" u="none" strike="noStrike" dirty="0">
                <a:effectLst/>
                <a:latin typeface="Avenir"/>
                <a:ea typeface="Avenir"/>
                <a:cs typeface="Avenir"/>
                <a:sym typeface="Avenir Roman"/>
              </a:rPr>
              <a:t>And then in Galatians 3:19 we read “What purpose then does the law serve? It was added because of transgressions, till the Seed should come to whom the promise was made; and it was appointed through angels by the hand of a mediator.”</a:t>
            </a:r>
          </a:p>
        </p:txBody>
      </p:sp>
    </p:spTree>
    <p:extLst>
      <p:ext uri="{BB962C8B-B14F-4D97-AF65-F5344CB8AC3E}">
        <p14:creationId xmlns:p14="http://schemas.microsoft.com/office/powerpoint/2010/main" val="119653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examples of disobedience include Moses not giving God the glory for the water in the wilderness, Nadab and Abihu offering strange fire, King Saul neglecting to utterly destroy the Amalekites, and Uzzah touching the Ark of the Covenant. </a:t>
            </a:r>
          </a:p>
          <a:p>
            <a:endParaRPr lang="en-US" sz="1200" dirty="0"/>
          </a:p>
          <a:p>
            <a:pPr marL="0" marR="0" lvl="0" indent="0" defTabSz="457200" eaLnBrk="1" fontAlgn="auto" latinLnBrk="0" hangingPunct="1">
              <a:lnSpc>
                <a:spcPct val="125000"/>
              </a:lnSpc>
              <a:spcBef>
                <a:spcPts val="0"/>
              </a:spcBef>
              <a:spcAft>
                <a:spcPts val="0"/>
              </a:spcAft>
              <a:buClrTx/>
              <a:buSzTx/>
              <a:buFontTx/>
              <a:buNone/>
              <a:tabLst/>
              <a:defRPr/>
            </a:pPr>
            <a:r>
              <a:rPr lang="en-US" sz="1200" b="0" i="0" u="none" strike="noStrike" dirty="0">
                <a:effectLst/>
                <a:latin typeface="Avenir"/>
                <a:ea typeface="Avenir"/>
                <a:cs typeface="Avenir"/>
                <a:sym typeface="Avenir Roman"/>
              </a:rPr>
              <a:t>“It is one thing to reject the law of Moses as a </a:t>
            </a:r>
            <a:r>
              <a:rPr lang="en-US" sz="1200" b="0" i="0" u="none" strike="noStrike" dirty="0" err="1">
                <a:effectLst/>
                <a:latin typeface="Avenir"/>
                <a:ea typeface="Avenir"/>
                <a:cs typeface="Avenir"/>
                <a:sym typeface="Avenir Roman"/>
              </a:rPr>
              <a:t>jew</a:t>
            </a:r>
            <a:r>
              <a:rPr lang="en-US" sz="1200" b="0" i="0" u="none" strike="noStrike" dirty="0">
                <a:effectLst/>
                <a:latin typeface="Avenir"/>
                <a:ea typeface="Avenir"/>
                <a:cs typeface="Avenir"/>
                <a:sym typeface="Avenir Roman"/>
              </a:rPr>
              <a:t> but what if  we neglect the Son? </a:t>
            </a:r>
          </a:p>
          <a:p>
            <a:pPr marL="0" marR="0" lvl="0" indent="0" defTabSz="457200" eaLnBrk="1" fontAlgn="auto" latinLnBrk="0" hangingPunct="1">
              <a:lnSpc>
                <a:spcPct val="125000"/>
              </a:lnSpc>
              <a:spcBef>
                <a:spcPts val="0"/>
              </a:spcBef>
              <a:spcAft>
                <a:spcPts val="0"/>
              </a:spcAft>
              <a:buClrTx/>
              <a:buSzTx/>
              <a:buFontTx/>
              <a:buNone/>
              <a:tabLst/>
              <a:defRPr/>
            </a:pPr>
            <a:endParaRPr lang="en-US" sz="1200" b="0" i="0" u="none" strike="noStrike" dirty="0">
              <a:effectLst/>
              <a:latin typeface="Avenir"/>
              <a:ea typeface="Avenir"/>
              <a:cs typeface="Avenir"/>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sz="1200" b="0" i="0" u="none" strike="noStrike" dirty="0">
                <a:effectLst/>
                <a:latin typeface="Avenir"/>
                <a:ea typeface="Avenir"/>
                <a:cs typeface="Avenir"/>
                <a:sym typeface="Avenir Roman"/>
              </a:rPr>
              <a:t>“Anyone who has rejected Moses’ law dies without mercy on the testimony of two or three witnesses. Of how much worse punishment, do you suppose, will he be thought worthy who has trampled the Son of God underfoot, counted the blood of the covenant by which he was sanctified a common thing, and insulted the Spirit of grace?”</a:t>
            </a:r>
          </a:p>
          <a:p>
            <a:pPr marL="0" marR="0" lvl="0" indent="0" defTabSz="457200" eaLnBrk="1" fontAlgn="auto" latinLnBrk="0" hangingPunct="1">
              <a:lnSpc>
                <a:spcPct val="125000"/>
              </a:lnSpc>
              <a:spcBef>
                <a:spcPts val="0"/>
              </a:spcBef>
              <a:spcAft>
                <a:spcPts val="0"/>
              </a:spcAft>
              <a:buClrTx/>
              <a:buSzTx/>
              <a:buFontTx/>
              <a:buNone/>
              <a:tabLst/>
              <a:defRPr/>
            </a:pPr>
            <a:r>
              <a:rPr lang="en-US" sz="1200" b="0" i="0" u="none" strike="noStrike" dirty="0">
                <a:effectLst/>
                <a:latin typeface="Avenir"/>
                <a:ea typeface="Avenir"/>
                <a:cs typeface="Avenir"/>
                <a:sym typeface="Avenir Roman"/>
              </a:rPr>
              <a:t>Hebrews 10:28,29</a:t>
            </a:r>
          </a:p>
          <a:p>
            <a:endParaRPr lang="en-US" sz="1200" dirty="0"/>
          </a:p>
          <a:p>
            <a:pPr marL="0" marR="0" lvl="0" indent="0" defTabSz="457200" eaLnBrk="1" fontAlgn="auto" latinLnBrk="0" hangingPunct="1">
              <a:lnSpc>
                <a:spcPct val="125000"/>
              </a:lnSpc>
              <a:spcBef>
                <a:spcPts val="0"/>
              </a:spcBef>
              <a:spcAft>
                <a:spcPts val="0"/>
              </a:spcAft>
              <a:buClrTx/>
              <a:buSzTx/>
              <a:buFontTx/>
              <a:buNone/>
              <a:tabLst/>
              <a:defRPr/>
            </a:pPr>
            <a:r>
              <a:rPr lang="en-US" sz="1200" dirty="0"/>
              <a:t>These Hebrews Took Jesus seriously enough to become Christians. But now they are being told “You need to pay much more attention” </a:t>
            </a:r>
          </a:p>
          <a:p>
            <a:endParaRPr lang="en-US" sz="1200" dirty="0"/>
          </a:p>
        </p:txBody>
      </p:sp>
    </p:spTree>
    <p:extLst>
      <p:ext uri="{BB962C8B-B14F-4D97-AF65-F5344CB8AC3E}">
        <p14:creationId xmlns:p14="http://schemas.microsoft.com/office/powerpoint/2010/main" val="166066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question, unanswered, has been on record nearly 2000 years.  Of course, the answer is obvious, we shall not escape!  If the Law of Moses was so important to God that He did not overlook rebellion or disobedience to it, how much more displeasing to Him would it be if we ignore or grow indifferent to the gospel which is so much greater than the Law of Moses.</a:t>
            </a:r>
          </a:p>
          <a:p>
            <a:endParaRPr lang="en-US" sz="1200" dirty="0"/>
          </a:p>
          <a:p>
            <a:r>
              <a:rPr lang="en-US" sz="1200" dirty="0"/>
              <a:t>Neglect is a sin! ”BE LAZY You will drift.  </a:t>
            </a:r>
          </a:p>
          <a:p>
            <a:endParaRPr lang="en-US" sz="1200" dirty="0"/>
          </a:p>
          <a:p>
            <a:r>
              <a:rPr lang="en-US" sz="1200" dirty="0"/>
              <a:t>James‬ ‭4:17‬  says “Therefore, to him who knows to do good and does not do it, to him it is sin.”</a:t>
            </a:r>
          </a:p>
          <a:p>
            <a:endParaRPr lang="en-US" sz="1200" dirty="0"/>
          </a:p>
          <a:p>
            <a:r>
              <a:rPr lang="en-US" sz="1200" dirty="0"/>
              <a:t>Also, Galatians 6:9 says “And let us not grow weary while doing good, for in due season we shall reap if we do not lose heart.”</a:t>
            </a:r>
          </a:p>
          <a:p>
            <a:endParaRPr lang="en-US" sz="1200" dirty="0"/>
          </a:p>
          <a:p>
            <a:r>
              <a:rPr lang="en-US" sz="1200" dirty="0"/>
              <a:t>Jesus, Himself said in Revelation 3:15-17 “I know your works, that you are neither cold nor hot. I could wish you were cold or hot. So then, because you are lukewarm, and neither cold nor hot, I will vomit you out of My mouth. Because you say, ‘I am rich, have become wealthy, and have need of nothing’—and do not know that you are wretched, miserable, poor, blind, and naked—”</a:t>
            </a:r>
          </a:p>
        </p:txBody>
      </p:sp>
    </p:spTree>
    <p:extLst>
      <p:ext uri="{BB962C8B-B14F-4D97-AF65-F5344CB8AC3E}">
        <p14:creationId xmlns:p14="http://schemas.microsoft.com/office/powerpoint/2010/main" val="72518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was this great salvation first spoken?  It was during the Lord’s personal ministry but then it was preached by His apostles.</a:t>
            </a:r>
          </a:p>
          <a:p>
            <a:endParaRPr lang="en-US" sz="1200" dirty="0"/>
          </a:p>
          <a:p>
            <a:r>
              <a:rPr lang="en-US" sz="1200" dirty="0"/>
              <a:t>“Go therefore and make disciples of all the nations, baptizing them in the name of the Father and of the Son and of the Holy Spirit, teaching them to observe all things that I have commanded you; and lo, I am with you always, even to the end of the age.” Amen.”  Matthew ‭28:19-20‬</a:t>
            </a:r>
          </a:p>
          <a:p>
            <a:endParaRPr lang="en-US" sz="1200" dirty="0"/>
          </a:p>
          <a:p>
            <a:r>
              <a:rPr lang="en-US" sz="1200" dirty="0"/>
              <a:t>Why is it a great salvation?  It is great because it provides eternal life.</a:t>
            </a:r>
          </a:p>
          <a:p>
            <a:endParaRPr lang="en-US" sz="1200" dirty="0"/>
          </a:p>
          <a:p>
            <a:r>
              <a:rPr lang="en-US" sz="1200" dirty="0"/>
              <a:t>“For God so loved the world that He gave His only begotten Son, that whoever believes in Him should not perish but have everlasting life.”  John 3:16</a:t>
            </a:r>
          </a:p>
          <a:p>
            <a:endParaRPr lang="en-US" sz="1200" dirty="0"/>
          </a:p>
          <a:p>
            <a:r>
              <a:rPr lang="en-US" sz="1200" dirty="0"/>
              <a:t>God bore witness to the message they preached through signs, wonders, and miracles.</a:t>
            </a:r>
          </a:p>
          <a:p>
            <a:endParaRPr lang="en-US" sz="1200" dirty="0"/>
          </a:p>
          <a:p>
            <a:r>
              <a:rPr lang="en-US" sz="1200" dirty="0"/>
              <a:t>What is the purpose and place of miracles?  1.  Reveal God’s word.  2.  Confirm God’s word.</a:t>
            </a:r>
          </a:p>
          <a:p>
            <a:endParaRPr lang="en-US" sz="1200" dirty="0"/>
          </a:p>
          <a:p>
            <a:r>
              <a:rPr lang="en-US" sz="1200" dirty="0"/>
              <a:t>Is there a purpose for those signs, wonders, and miracles now?  No.  1 Cor 13:9-10 says “Love never fails. But whether there are prophecies, they will fail; whether there are tongues, they will cease; whether there is knowledge, it will vanish away. For we know in part and we prophesy in part. But when that which is perfect has come, then that which is in part will be done away.”</a:t>
            </a:r>
          </a:p>
        </p:txBody>
      </p:sp>
    </p:spTree>
    <p:extLst>
      <p:ext uri="{BB962C8B-B14F-4D97-AF65-F5344CB8AC3E}">
        <p14:creationId xmlns:p14="http://schemas.microsoft.com/office/powerpoint/2010/main" val="205021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Mentions in Acts 7:53 “who have received the law by the direction of angels and have not kept it.”</a:t>
            </a:r>
          </a:p>
          <a:p>
            <a:endParaRPr lang="en-US" dirty="0"/>
          </a:p>
        </p:txBody>
      </p:sp>
    </p:spTree>
    <p:extLst>
      <p:ext uri="{BB962C8B-B14F-4D97-AF65-F5344CB8AC3E}">
        <p14:creationId xmlns:p14="http://schemas.microsoft.com/office/powerpoint/2010/main" val="69934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 who rejects Me, and does not receive My words, has that which judges him—the word that I have spoken will judge him in the last day. For I have not spoken on My own authority; but the Father who sent Me gave Me a command, what I should say and what I should speak. And I know that His command is everlasting life. Therefore, whatever I speak, just as the Father has told Me, so I speak”  John 12:48-50</a:t>
            </a:r>
          </a:p>
          <a:p>
            <a:endParaRPr lang="en-US" sz="1200" dirty="0"/>
          </a:p>
          <a:p>
            <a:r>
              <a:rPr lang="en-US" sz="1200" dirty="0"/>
              <a:t>“and to give you who are troubled rest with us when the Lord Jesus is revealed from heaven with His mighty angels, in flaming fire taking vengeance on those who do not know God, and on those who do not obey the gospel of our Lord Jesus Christ. These shall be punished with everlasting destruction from the presence of the Lord and from the glory of His power,” II Thessalonians 1:7-9</a:t>
            </a:r>
          </a:p>
          <a:p>
            <a:endParaRPr lang="en-US" sz="1200" dirty="0"/>
          </a:p>
          <a:p>
            <a:endParaRPr lang="en-US" sz="1200" dirty="0"/>
          </a:p>
          <a:p>
            <a:r>
              <a:rPr lang="en-US" sz="1200" dirty="0"/>
              <a:t>It has been said that the road that leads to hell is paved with the brick of good intentions.  Dear friends, consider how great is the salvation in Christ and do not fail to obey for it is certain we shall not escape the just reward.</a:t>
            </a:r>
          </a:p>
        </p:txBody>
      </p:sp>
    </p:spTree>
    <p:extLst>
      <p:ext uri="{BB962C8B-B14F-4D97-AF65-F5344CB8AC3E}">
        <p14:creationId xmlns:p14="http://schemas.microsoft.com/office/powerpoint/2010/main" val="260754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were some of the different views claimed about Jesus?  Turn with me to Matthew 16:13-14</a:t>
            </a:r>
          </a:p>
          <a:p>
            <a:endParaRPr lang="en-US" sz="1200" dirty="0"/>
          </a:p>
          <a:p>
            <a:r>
              <a:rPr lang="en-US" sz="1200" dirty="0"/>
              <a:t>“When Jesus came into the region of Caesarea Philippi, He asked His disciples, saying, “Who do men say that I, the Son of Man, am?” So they said, “Some say John the Baptist, some Elijah, and others Jeremiah or one of the prophets.””</a:t>
            </a:r>
          </a:p>
          <a:p>
            <a:endParaRPr lang="en-US" sz="1200" dirty="0"/>
          </a:p>
          <a:p>
            <a:endParaRPr lang="en-US" sz="1200" dirty="0"/>
          </a:p>
          <a:p>
            <a:r>
              <a:rPr lang="en-US" sz="1200" dirty="0"/>
              <a:t>In Matt 12:24 the Pharisees called Jesus Beelzebub.</a:t>
            </a:r>
          </a:p>
          <a:p>
            <a:endParaRPr lang="en-US" sz="1200" dirty="0"/>
          </a:p>
          <a:p>
            <a:endParaRPr lang="en-US" sz="1200" dirty="0"/>
          </a:p>
          <a:p>
            <a:endParaRPr lang="en-US" sz="1200" dirty="0"/>
          </a:p>
          <a:p>
            <a:r>
              <a:rPr lang="en-US" sz="1200" dirty="0"/>
              <a:t>Who would YOU say Jesus is?</a:t>
            </a:r>
          </a:p>
          <a:p>
            <a:endParaRPr lang="en-US" sz="1200" dirty="0"/>
          </a:p>
          <a:p>
            <a:r>
              <a:rPr lang="en-US" sz="1200" dirty="0"/>
              <a:t>Do you say The author and finisher of our faith? Hebrews 12:2</a:t>
            </a:r>
          </a:p>
          <a:p>
            <a:r>
              <a:rPr lang="en-US" sz="1200" dirty="0"/>
              <a:t>The way, the truth and the life? John 14:6</a:t>
            </a:r>
          </a:p>
          <a:p>
            <a:r>
              <a:rPr lang="en-US" sz="1200" dirty="0"/>
              <a:t>The prophesied Messiah? </a:t>
            </a:r>
          </a:p>
          <a:p>
            <a:endParaRPr lang="en-US" sz="1200" dirty="0"/>
          </a:p>
        </p:txBody>
      </p:sp>
    </p:spTree>
    <p:extLst>
      <p:ext uri="{BB962C8B-B14F-4D97-AF65-F5344CB8AC3E}">
        <p14:creationId xmlns:p14="http://schemas.microsoft.com/office/powerpoint/2010/main" val="344841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Would the readers (or we) agree that angels are higher than man?</a:t>
            </a:r>
          </a:p>
          <a:p>
            <a:endParaRPr lang="en-US" sz="1200" dirty="0"/>
          </a:p>
          <a:p>
            <a:r>
              <a:rPr lang="en-US" sz="1200" dirty="0"/>
              <a:t>They are powerful spiritual beings. 2 Sam 24 one angel destroyed 70,000 when David took a census of the people.</a:t>
            </a:r>
          </a:p>
          <a:p>
            <a:endParaRPr lang="en-US" sz="1200" dirty="0"/>
          </a:p>
          <a:p>
            <a:r>
              <a:rPr lang="en-US" sz="1200" dirty="0"/>
              <a:t>In Ch 2 verse 7 We see that Jesus was made human and a little lower  “You have MADE Him a little lower than the angels; You have crowned him with glory and honor, And set him over the works of Your hands.”  “</a:t>
            </a:r>
            <a:r>
              <a:rPr lang="en-US" sz="1200" b="1" i="0" baseline="0" dirty="0"/>
              <a:t>He had to be made lower than the angels to get lower than the angels</a:t>
            </a:r>
            <a:r>
              <a:rPr lang="en-US" sz="1200" dirty="0"/>
              <a:t>”</a:t>
            </a:r>
          </a:p>
          <a:p>
            <a:endParaRPr lang="en-US" sz="1200" dirty="0"/>
          </a:p>
          <a:p>
            <a:r>
              <a:rPr lang="en-US" sz="1200" dirty="0"/>
              <a:t>And then in Ch 2 verse 9, “But we see Jesus, who was made a little lower than the angels, for the suffering of death crowned with glory and honor, that He, by the grace of God, might taste death for everyone.” He was made a little lower than the angels FOR THE SUFFING OF DEATH      HE DID THAT FOR YOU!</a:t>
            </a:r>
          </a:p>
          <a:p>
            <a:endParaRPr lang="en-US" sz="1200" dirty="0"/>
          </a:p>
          <a:p>
            <a:endParaRPr lang="en-US" sz="1200" dirty="0"/>
          </a:p>
          <a:p>
            <a:pPr marL="0" marR="0" lvl="0" indent="0" defTabSz="457200" eaLnBrk="1" fontAlgn="auto" latinLnBrk="0" hangingPunct="1">
              <a:lnSpc>
                <a:spcPct val="125000"/>
              </a:lnSpc>
              <a:spcBef>
                <a:spcPts val="0"/>
              </a:spcBef>
              <a:spcAft>
                <a:spcPts val="0"/>
              </a:spcAft>
              <a:buClrTx/>
              <a:buSzTx/>
              <a:buFontTx/>
              <a:buNone/>
              <a:tabLst/>
              <a:defRPr/>
            </a:pPr>
            <a:r>
              <a:rPr lang="en-US" sz="1200" dirty="0"/>
              <a:t> Psalms 103:20‬</a:t>
            </a:r>
          </a:p>
          <a:p>
            <a:pPr marL="0" marR="0" lvl="0" indent="0" defTabSz="457200" eaLnBrk="1" fontAlgn="auto" latinLnBrk="0" hangingPunct="1">
              <a:lnSpc>
                <a:spcPct val="125000"/>
              </a:lnSpc>
              <a:spcBef>
                <a:spcPts val="0"/>
              </a:spcBef>
              <a:spcAft>
                <a:spcPts val="0"/>
              </a:spcAft>
              <a:buClrTx/>
              <a:buSzTx/>
              <a:buFontTx/>
              <a:buNone/>
              <a:tabLst/>
              <a:defRPr/>
            </a:pPr>
            <a:r>
              <a:rPr lang="en-US" sz="1200" dirty="0"/>
              <a:t>“Bless the Lord, you His angels, Who excel in strength, who do His word, Heeding the voice of His word.”</a:t>
            </a:r>
          </a:p>
          <a:p>
            <a:endParaRPr lang="en-US" sz="1200" dirty="0"/>
          </a:p>
          <a:p>
            <a:r>
              <a:rPr lang="en-US" sz="1200" dirty="0"/>
              <a:t>Are angels deity?  No!</a:t>
            </a:r>
          </a:p>
          <a:p>
            <a:r>
              <a:rPr lang="en-US" sz="1200" dirty="0"/>
              <a:t>Should we worship them? No!</a:t>
            </a:r>
          </a:p>
          <a:p>
            <a:r>
              <a:rPr lang="en-US" sz="1200" dirty="0"/>
              <a:t>Has the worship of angels happened? Look at Colossians 2:18. </a:t>
            </a:r>
          </a:p>
          <a:p>
            <a:endParaRPr lang="en-US" sz="1200" dirty="0"/>
          </a:p>
          <a:p>
            <a:r>
              <a:rPr lang="en-US" sz="1200" dirty="0"/>
              <a:t>“Let no one cheat you of your reward, taking delight in false humility and worship of angels, intruding into those things which he has not seen, vainly puffed up by his fleshly mind,”</a:t>
            </a:r>
          </a:p>
          <a:p>
            <a:r>
              <a:rPr lang="en-US" sz="1200" dirty="0"/>
              <a:t>Colossians‬ 2:18‬</a:t>
            </a:r>
          </a:p>
          <a:p>
            <a:endParaRPr lang="en-US" sz="1200" dirty="0"/>
          </a:p>
          <a:p>
            <a:r>
              <a:rPr lang="en-US" sz="1200" dirty="0"/>
              <a:t>The angel in Revelation 22:8-9 told John “See that you do not do that.” when John fell down to worship the angel.  And Jesus said to Satan in Matt 4:10 “You shall worship the Lord your God and Him only you shall serve.”</a:t>
            </a:r>
          </a:p>
        </p:txBody>
      </p:sp>
    </p:spTree>
    <p:extLst>
      <p:ext uri="{BB962C8B-B14F-4D97-AF65-F5344CB8AC3E}">
        <p14:creationId xmlns:p14="http://schemas.microsoft.com/office/powerpoint/2010/main" val="86754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read verses 4-6 “having become so much better than the angels, as He has by inheritance obtained a more excellent name than they. For to which of the angels did He EVER say: “You are My Son, Today I have begotten You”? And again: “I will be to Him a Father, And He shall be to Me a Son”? But when He again brings the firstborn into the world, He says: “Let all the angels of God worship Him.””</a:t>
            </a:r>
          </a:p>
          <a:p>
            <a:endParaRPr lang="en-US" sz="1200" dirty="0"/>
          </a:p>
          <a:p>
            <a:r>
              <a:rPr lang="en-US" sz="1200" dirty="0"/>
              <a:t>In verse 4 Jesus is better than the angels because of an inheritance.  EM </a:t>
            </a:r>
            <a:r>
              <a:rPr lang="en-US" sz="1200" dirty="0" err="1"/>
              <a:t>Zerr</a:t>
            </a:r>
            <a:r>
              <a:rPr lang="en-US" sz="1200" dirty="0"/>
              <a:t> says, “Jesus received this mentioned advantage through His relationship with God.  It was not merely given to Him as a man might see fit to give something to a stranger but this was His by right of being the Son of God.  He inherited it.”</a:t>
            </a:r>
          </a:p>
          <a:p>
            <a:endParaRPr lang="en-US" sz="1200" dirty="0"/>
          </a:p>
          <a:p>
            <a:r>
              <a:rPr lang="en-US" sz="1200" dirty="0" err="1"/>
              <a:t>Zerr</a:t>
            </a:r>
            <a:r>
              <a:rPr lang="en-US" sz="1200" dirty="0"/>
              <a:t> goes on to say, “While the favors or honors that the angels enjoy were given to them by the creator of all things.”</a:t>
            </a:r>
          </a:p>
          <a:p>
            <a:endParaRPr lang="en-US" sz="1200" dirty="0"/>
          </a:p>
          <a:p>
            <a:r>
              <a:rPr lang="en-US" sz="1200" dirty="0"/>
              <a:t>“To which of the angels did He EVER say?”</a:t>
            </a:r>
          </a:p>
          <a:p>
            <a:endParaRPr lang="en-US" sz="1200" dirty="0"/>
          </a:p>
          <a:p>
            <a:r>
              <a:rPr lang="en-US" sz="1200" dirty="0"/>
              <a:t>The way the question is worded in verse 5 makes it obvious RIGHT? The answer is none.   </a:t>
            </a:r>
          </a:p>
          <a:p>
            <a:r>
              <a:rPr lang="en-US" sz="1200" dirty="0"/>
              <a:t>*Because of who He is He is better than the angels.</a:t>
            </a:r>
          </a:p>
          <a:p>
            <a:r>
              <a:rPr lang="en-US" sz="1200" dirty="0"/>
              <a:t>*Jesus is not a son of God but He is THE son of God</a:t>
            </a:r>
          </a:p>
          <a:p>
            <a:r>
              <a:rPr lang="en-US" sz="1200" dirty="0"/>
              <a:t>*How are we sons of God? In Christ </a:t>
            </a:r>
          </a:p>
          <a:p>
            <a:r>
              <a:rPr lang="en-US" sz="1200" dirty="0"/>
              <a:t>*We are called sons of God if we love our enemies  Lk 6:35 “Jesus is THE son of God and we are sons of God by being in the son of God.</a:t>
            </a:r>
          </a:p>
          <a:p>
            <a:endParaRPr lang="en-US" sz="1200" dirty="0"/>
          </a:p>
          <a:p>
            <a:endParaRPr lang="en-US" dirty="0"/>
          </a:p>
        </p:txBody>
      </p:sp>
    </p:spTree>
    <p:extLst>
      <p:ext uri="{BB962C8B-B14F-4D97-AF65-F5344CB8AC3E}">
        <p14:creationId xmlns:p14="http://schemas.microsoft.com/office/powerpoint/2010/main" val="429279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of the angels He says: “Who makes His angels spirits And His ministers a flame of fire.” But to the Son He says: “Your throne, O God, is forever and ever; A scepter of righteousness is the scepter of Your kingdom. You have loved righteousness and hated lawlessness; Therefore God, Your God, has anointed You With the oil of gladness more than Your companions.” And: “You, Lord, in the beginning laid the foundation of the earth, And the heavens are the work of Your hands. They will perish, but You remain; And they will all grow old like a garment; Like a cloak You will fold them up, And they will be changed. But You are the same, And Your years will not fail.” But to which of the angels has He ever said: “Sit at My right hand, Till I make Your enemies Your footstool”?”</a:t>
            </a:r>
          </a:p>
          <a:p>
            <a:r>
              <a:rPr lang="en-US" sz="1200" dirty="0"/>
              <a:t>‭‭Hebrews‬ ‭1:7-13‬</a:t>
            </a:r>
          </a:p>
          <a:p>
            <a:endParaRPr lang="en-US" sz="1200" dirty="0"/>
          </a:p>
          <a:p>
            <a:r>
              <a:rPr lang="en-US" sz="1200" dirty="0"/>
              <a:t>The statement in verse 7 is said to the angels about Jesus “who makes HIS angels and HIS ministers a flame of fire” If God was referring to Himself it would read “I made my angels”</a:t>
            </a:r>
          </a:p>
          <a:p>
            <a:endParaRPr lang="en-US" sz="2400" b="0" i="0" u="none" strike="noStrike" dirty="0">
              <a:effectLst/>
              <a:latin typeface="Avenir"/>
              <a:ea typeface="Avenir"/>
              <a:cs typeface="Avenir"/>
              <a:sym typeface="Avenir Roman"/>
            </a:endParaRPr>
          </a:p>
          <a:p>
            <a:r>
              <a:rPr lang="en-US" sz="2400" b="0" i="0" u="none" strike="noStrike" dirty="0">
                <a:effectLst/>
                <a:latin typeface="Avenir"/>
                <a:ea typeface="Avenir"/>
                <a:cs typeface="Avenir"/>
                <a:sym typeface="Avenir Roman"/>
              </a:rPr>
              <a:t>“Jesus is the creator Not only of the material universe  Look at Colossians 1:16 ” For by him all things were created, in heaven and on earth, visible and invisible, whether thrones or dominions or rulers or authorities—all things were created through him and for him. </a:t>
            </a:r>
          </a:p>
          <a:p>
            <a:endParaRPr lang="en-US" sz="2400" b="0" i="0" u="none" strike="noStrike" dirty="0">
              <a:effectLst/>
              <a:latin typeface="Avenir"/>
              <a:sym typeface="Avenir Roman"/>
            </a:endParaRPr>
          </a:p>
          <a:p>
            <a:r>
              <a:rPr lang="en-US" sz="2400" b="0" i="0" u="none" strike="noStrike" dirty="0">
                <a:effectLst/>
                <a:latin typeface="Avenir"/>
                <a:sym typeface="Avenir Roman"/>
              </a:rPr>
              <a:t>“All things in Heaven”  Is specifically mentioned because the false teaching in colossi was to encourage the worship of an angel or angels. (SEE COL. 2 VERSE  18)</a:t>
            </a:r>
            <a:endParaRPr lang="en-US" sz="1200" dirty="0"/>
          </a:p>
          <a:p>
            <a:endParaRPr lang="en-US" sz="1200" dirty="0"/>
          </a:p>
          <a:p>
            <a:endParaRPr lang="en-US" sz="1200" dirty="0"/>
          </a:p>
          <a:p>
            <a:r>
              <a:rPr lang="en-US" sz="1200" dirty="0"/>
              <a:t>Angels are not affected by the weakness, impurities and imperfections of the flesh.  But no angel has been exalted to God’s throne.</a:t>
            </a:r>
          </a:p>
        </p:txBody>
      </p:sp>
    </p:spTree>
    <p:extLst>
      <p:ext uri="{BB962C8B-B14F-4D97-AF65-F5344CB8AC3E}">
        <p14:creationId xmlns:p14="http://schemas.microsoft.com/office/powerpoint/2010/main" val="254347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His deity is again affirmed as He is addressed as “God” in Psalm 45:6-7.  He possesses the nature and characteristics of deity.</a:t>
            </a:r>
          </a:p>
          <a:p>
            <a:endParaRPr lang="en-US" sz="1200" dirty="0"/>
          </a:p>
          <a:p>
            <a:r>
              <a:rPr lang="en-US" sz="1200" dirty="0"/>
              <a:t>Robert </a:t>
            </a:r>
            <a:r>
              <a:rPr lang="en-US" sz="1200" dirty="0" err="1"/>
              <a:t>Harkrider</a:t>
            </a:r>
            <a:r>
              <a:rPr lang="en-US" sz="1200" dirty="0"/>
              <a:t> says, “Because of His righteous character His kingdom is one of immaculate holiness.”  So can we be part of His kingdom if we are not set apart from the world?  No.  We are to be sanctified. 1 Thessalonians 4:7 says, “For God did not call us to uncleanness, but in holiness.”</a:t>
            </a:r>
          </a:p>
          <a:p>
            <a:endParaRPr lang="en-US" sz="1200" dirty="0"/>
          </a:p>
          <a:p>
            <a:pPr marL="0" marR="0" lvl="0" indent="0" defTabSz="457200" eaLnBrk="1" fontAlgn="auto" latinLnBrk="0" hangingPunct="1">
              <a:lnSpc>
                <a:spcPct val="125000"/>
              </a:lnSpc>
              <a:spcBef>
                <a:spcPts val="0"/>
              </a:spcBef>
              <a:spcAft>
                <a:spcPts val="0"/>
              </a:spcAft>
              <a:buClrTx/>
              <a:buSzTx/>
              <a:buFontTx/>
              <a:buNone/>
              <a:tabLst/>
              <a:defRPr/>
            </a:pPr>
            <a:r>
              <a:rPr lang="en-US" sz="1200" dirty="0"/>
              <a:t>“The Father calls the son GOD” The son is divine – The nature and character of the son is the same as God the Father.  “</a:t>
            </a:r>
            <a:r>
              <a:rPr lang="en-US" sz="2400" b="0" i="0" u="none" strike="noStrike" dirty="0">
                <a:effectLst/>
                <a:latin typeface="Avenir"/>
                <a:ea typeface="Avenir"/>
                <a:cs typeface="Avenir"/>
                <a:sym typeface="Avenir Roman"/>
              </a:rPr>
              <a:t>For in Him dwells all the fullness of the Godhead bodily;</a:t>
            </a:r>
            <a:r>
              <a:rPr lang="en-US" sz="1200" dirty="0"/>
              <a:t> “</a:t>
            </a:r>
            <a:r>
              <a:rPr lang="en-US" sz="2400" b="1" i="0" u="none" strike="noStrike" dirty="0">
                <a:effectLst/>
                <a:latin typeface="Avenir"/>
                <a:ea typeface="Avenir"/>
                <a:cs typeface="Avenir"/>
                <a:sym typeface="Avenir Roman"/>
              </a:rPr>
              <a:t>Colossians 2:9 </a:t>
            </a:r>
          </a:p>
          <a:p>
            <a:pPr marL="0" marR="0" lvl="0" indent="0" defTabSz="457200" eaLnBrk="1" fontAlgn="auto" latinLnBrk="0" hangingPunct="1">
              <a:lnSpc>
                <a:spcPct val="125000"/>
              </a:lnSpc>
              <a:spcBef>
                <a:spcPts val="0"/>
              </a:spcBef>
              <a:spcAft>
                <a:spcPts val="0"/>
              </a:spcAft>
              <a:buClrTx/>
              <a:buSzTx/>
              <a:buFontTx/>
              <a:buNone/>
              <a:tabLst/>
              <a:defRPr/>
            </a:pPr>
            <a:endParaRPr lang="en-US" sz="2400" b="1" i="0" u="none" strike="noStrike" dirty="0">
              <a:effectLst/>
              <a:latin typeface="Avenir"/>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sz="2400" b="1" i="0" u="none" strike="noStrike" dirty="0">
                <a:effectLst/>
                <a:latin typeface="Avenir"/>
                <a:sym typeface="Avenir Roman"/>
              </a:rPr>
              <a:t>John 10:30 “</a:t>
            </a:r>
            <a:r>
              <a:rPr lang="en-US" sz="2400" b="0" i="0" u="none" strike="noStrike" dirty="0">
                <a:effectLst/>
                <a:latin typeface="Avenir"/>
                <a:ea typeface="Avenir"/>
                <a:cs typeface="Avenir"/>
                <a:sym typeface="Avenir Roman"/>
              </a:rPr>
              <a:t>I and My Father are one.” </a:t>
            </a:r>
          </a:p>
          <a:p>
            <a:pPr marL="0" marR="0" lvl="0" indent="0" defTabSz="457200" eaLnBrk="1" fontAlgn="auto" latinLnBrk="0" hangingPunct="1">
              <a:lnSpc>
                <a:spcPct val="125000"/>
              </a:lnSpc>
              <a:spcBef>
                <a:spcPts val="0"/>
              </a:spcBef>
              <a:spcAft>
                <a:spcPts val="0"/>
              </a:spcAft>
              <a:buClrTx/>
              <a:buSzTx/>
              <a:buFontTx/>
              <a:buNone/>
              <a:tabLst/>
              <a:defRPr/>
            </a:pPr>
            <a:endParaRPr lang="en-US" sz="2400" b="0" i="0" u="none" strike="noStrike" dirty="0">
              <a:effectLst/>
              <a:latin typeface="Avenir"/>
              <a:ea typeface="Avenir"/>
              <a:cs typeface="Avenir"/>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sz="2400" b="0" i="0" u="none" strike="noStrike" dirty="0">
                <a:effectLst/>
                <a:latin typeface="Avenir"/>
                <a:ea typeface="Avenir"/>
                <a:cs typeface="Avenir"/>
                <a:sym typeface="Avenir Roman"/>
              </a:rPr>
              <a:t>Look at John 5:17-23 Where the man was healed at the pool by Jesus and the </a:t>
            </a:r>
            <a:r>
              <a:rPr lang="en-US" sz="2400" b="0" i="0" u="none" strike="noStrike" dirty="0" err="1">
                <a:effectLst/>
                <a:latin typeface="Avenir"/>
                <a:ea typeface="Avenir"/>
                <a:cs typeface="Avenir"/>
                <a:sym typeface="Avenir Roman"/>
              </a:rPr>
              <a:t>jews</a:t>
            </a:r>
            <a:r>
              <a:rPr lang="en-US" sz="2400" b="0" i="0" u="none" strike="noStrike" dirty="0">
                <a:effectLst/>
                <a:latin typeface="Avenir"/>
                <a:ea typeface="Avenir"/>
                <a:cs typeface="Avenir"/>
                <a:sym typeface="Avenir Roman"/>
              </a:rPr>
              <a:t> sought to kill Him for healing on the sabbath.</a:t>
            </a:r>
          </a:p>
          <a:p>
            <a:pPr marL="0" marR="0" lvl="0" indent="0" defTabSz="457200" eaLnBrk="1" fontAlgn="auto" latinLnBrk="0" hangingPunct="1">
              <a:lnSpc>
                <a:spcPct val="125000"/>
              </a:lnSpc>
              <a:spcBef>
                <a:spcPts val="0"/>
              </a:spcBef>
              <a:spcAft>
                <a:spcPts val="0"/>
              </a:spcAft>
              <a:buClrTx/>
              <a:buSzTx/>
              <a:buFontTx/>
              <a:buNone/>
              <a:tabLst/>
              <a:defRPr/>
            </a:pPr>
            <a:r>
              <a:rPr lang="en-US" sz="2400" b="0" i="0" u="none" strike="noStrike" dirty="0">
                <a:effectLst/>
                <a:latin typeface="Avenir"/>
                <a:ea typeface="Avenir"/>
                <a:cs typeface="Avenir"/>
                <a:sym typeface="Avenir Roman"/>
              </a:rPr>
              <a:t> “But Jesus answered them, “My Father has been working until now, and I have been working.” Therefore the Jews sought all the more to kill Him, because He not only broke the Sabbath, but also said that God was His Father, making Himself equal with God. Then Jesus answered and said to them, “Most assuredly, I say to you, the Son can do nothing of Himself, but what He sees the Father do; for whatever He does, the Son also does in like manner. For the Father loves the Son, and shows Him all things that He Himself does; and He will show Him greater works than these, that you may marvel. For as the Father raises the dead and gives life to them, even so the Son gives life to whom He will. For the Father judges no one, but has committed all judgment to the Son, that all should honor the Son just as they honor the Father. He who does not honor the Son does not honor the Father who sent Him.”</a:t>
            </a:r>
          </a:p>
          <a:p>
            <a:pPr marL="0" marR="0" lvl="0" indent="0" defTabSz="457200" eaLnBrk="1" fontAlgn="auto" latinLnBrk="0" hangingPunct="1">
              <a:lnSpc>
                <a:spcPct val="125000"/>
              </a:lnSpc>
              <a:spcBef>
                <a:spcPts val="0"/>
              </a:spcBef>
              <a:spcAft>
                <a:spcPts val="0"/>
              </a:spcAft>
              <a:buClrTx/>
              <a:buSzTx/>
              <a:buFontTx/>
              <a:buNone/>
              <a:tabLst/>
              <a:defRPr/>
            </a:pPr>
            <a:endParaRPr lang="en-US" sz="2400" b="0" i="0" u="none" strike="noStrike" dirty="0">
              <a:effectLst/>
              <a:latin typeface="Avenir"/>
              <a:ea typeface="Avenir"/>
              <a:cs typeface="Avenir"/>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endParaRPr lang="en-US" sz="2400" b="0" i="0" u="none" strike="noStrike" dirty="0">
              <a:effectLst/>
              <a:latin typeface="Avenir"/>
              <a:ea typeface="Avenir"/>
              <a:cs typeface="Avenir"/>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99437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Verse 10 says, “And: “You, Lord, in the beginning laid the foundation of the earth, And the heavens are the work of Your hands.”</a:t>
            </a:r>
          </a:p>
          <a:p>
            <a:r>
              <a:rPr lang="en-US" sz="1200" dirty="0"/>
              <a:t>‭‭Hebrews‬ 1:10‬</a:t>
            </a:r>
          </a:p>
          <a:p>
            <a:endParaRPr lang="en-US" sz="1200" dirty="0"/>
          </a:p>
          <a:p>
            <a:pPr marL="0" marR="0" lvl="0" indent="0" algn="l" defTabSz="457200" eaLnBrk="1" fontAlgn="auto" latinLnBrk="0" hangingPunct="1">
              <a:lnSpc>
                <a:spcPct val="125000"/>
              </a:lnSpc>
              <a:spcBef>
                <a:spcPts val="0"/>
              </a:spcBef>
              <a:spcAft>
                <a:spcPts val="0"/>
              </a:spcAft>
              <a:buClrTx/>
              <a:buSzTx/>
              <a:buFontTx/>
              <a:buNone/>
              <a:tabLst/>
              <a:defRPr/>
            </a:pPr>
            <a:r>
              <a:rPr lang="en-US" sz="1200" dirty="0"/>
              <a:t>Christ’s exalted position is much higher than angels - He is King of kings &amp; Lord of lords “</a:t>
            </a:r>
            <a:r>
              <a:rPr lang="en-US" sz="1200" b="1" i="0" baseline="0" dirty="0"/>
              <a:t>This is His position now</a:t>
            </a:r>
            <a:r>
              <a:rPr lang="en-US" sz="1200" dirty="0"/>
              <a:t>”</a:t>
            </a:r>
          </a:p>
          <a:p>
            <a:pPr marL="0" marR="0" lvl="0" indent="0" algn="l" defTabSz="457200" eaLnBrk="1" fontAlgn="auto" latinLnBrk="0" hangingPunct="1">
              <a:lnSpc>
                <a:spcPct val="125000"/>
              </a:lnSpc>
              <a:spcBef>
                <a:spcPts val="0"/>
              </a:spcBef>
              <a:spcAft>
                <a:spcPts val="0"/>
              </a:spcAft>
              <a:buClrTx/>
              <a:buSzTx/>
              <a:buFontTx/>
              <a:buNone/>
              <a:tabLst/>
              <a:defRPr/>
            </a:pPr>
            <a:endParaRPr lang="en-US" sz="1200" dirty="0"/>
          </a:p>
          <a:p>
            <a:pPr marL="0" marR="0" lvl="0" indent="0" algn="l" defTabSz="457200" eaLnBrk="1" fontAlgn="auto" latinLnBrk="0" hangingPunct="1">
              <a:lnSpc>
                <a:spcPct val="125000"/>
              </a:lnSpc>
              <a:spcBef>
                <a:spcPts val="0"/>
              </a:spcBef>
              <a:spcAft>
                <a:spcPts val="0"/>
              </a:spcAft>
              <a:buClrTx/>
              <a:buSzTx/>
              <a:buFontTx/>
              <a:buNone/>
              <a:tabLst/>
              <a:defRPr/>
            </a:pPr>
            <a:r>
              <a:rPr lang="en-US" sz="1200" dirty="0"/>
              <a:t>What was His position before He came to this world?   Philippians 2:6  “Who BEING in the form of God did not consider it robbery to be equal with God”</a:t>
            </a:r>
          </a:p>
          <a:p>
            <a:pPr marL="0" marR="0" lvl="0" indent="0" algn="l" defTabSz="457200" eaLnBrk="1" fontAlgn="auto" latinLnBrk="0" hangingPunct="1">
              <a:lnSpc>
                <a:spcPct val="125000"/>
              </a:lnSpc>
              <a:spcBef>
                <a:spcPts val="0"/>
              </a:spcBef>
              <a:spcAft>
                <a:spcPts val="0"/>
              </a:spcAft>
              <a:buClrTx/>
              <a:buSzTx/>
              <a:buFontTx/>
              <a:buNone/>
              <a:tabLst/>
              <a:defRPr/>
            </a:pPr>
            <a:endParaRPr lang="en-US" sz="1200" dirty="0"/>
          </a:p>
          <a:p>
            <a:pPr marL="0" marR="0" lvl="0" indent="0" algn="l" defTabSz="457200" eaLnBrk="1" fontAlgn="auto" latinLnBrk="0" hangingPunct="1">
              <a:lnSpc>
                <a:spcPct val="125000"/>
              </a:lnSpc>
              <a:spcBef>
                <a:spcPts val="0"/>
              </a:spcBef>
              <a:spcAft>
                <a:spcPts val="0"/>
              </a:spcAft>
              <a:buClrTx/>
              <a:buSzTx/>
              <a:buFontTx/>
              <a:buNone/>
              <a:tabLst/>
              <a:defRPr/>
            </a:pPr>
            <a:r>
              <a:rPr lang="en-US" sz="1200" dirty="0"/>
              <a:t>So when the angels saw the son before He became flesh what did they see? GOD</a:t>
            </a:r>
          </a:p>
          <a:p>
            <a:pPr marL="0" marR="0" lvl="0" indent="0" algn="l" defTabSz="457200" eaLnBrk="1" fontAlgn="auto" latinLnBrk="0" hangingPunct="1">
              <a:lnSpc>
                <a:spcPct val="125000"/>
              </a:lnSpc>
              <a:spcBef>
                <a:spcPts val="0"/>
              </a:spcBef>
              <a:spcAft>
                <a:spcPts val="0"/>
              </a:spcAft>
              <a:buClrTx/>
              <a:buSzTx/>
              <a:buFontTx/>
              <a:buNone/>
              <a:tabLst/>
              <a:defRPr/>
            </a:pPr>
            <a:endParaRPr lang="en-US" sz="1200" dirty="0"/>
          </a:p>
          <a:p>
            <a:pPr marL="0" marR="0" lvl="0" indent="0" algn="l" defTabSz="457200" eaLnBrk="1" fontAlgn="auto" latinLnBrk="0" hangingPunct="1">
              <a:lnSpc>
                <a:spcPct val="125000"/>
              </a:lnSpc>
              <a:spcBef>
                <a:spcPts val="0"/>
              </a:spcBef>
              <a:spcAft>
                <a:spcPts val="0"/>
              </a:spcAft>
              <a:buClrTx/>
              <a:buSzTx/>
              <a:buFontTx/>
              <a:buNone/>
              <a:tabLst/>
              <a:defRPr/>
            </a:pPr>
            <a:r>
              <a:rPr lang="en-US" sz="1200" dirty="0"/>
              <a:t>In Verse 10 the son laid the foundation of the earth NOT an angel </a:t>
            </a:r>
          </a:p>
          <a:p>
            <a:endParaRPr lang="en-US" dirty="0"/>
          </a:p>
        </p:txBody>
      </p:sp>
    </p:spTree>
    <p:extLst>
      <p:ext uri="{BB962C8B-B14F-4D97-AF65-F5344CB8AC3E}">
        <p14:creationId xmlns:p14="http://schemas.microsoft.com/office/powerpoint/2010/main" val="213383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Also John 1 tells us that Jesus was in the beginning and that nothing was made without Him.</a:t>
            </a:r>
          </a:p>
          <a:p>
            <a:endParaRPr lang="en-US" sz="1200" dirty="0"/>
          </a:p>
          <a:p>
            <a:r>
              <a:rPr lang="en-US" sz="1200" dirty="0"/>
              <a:t>So The Son, not an angel, laid the foundations of the earth.  </a:t>
            </a:r>
          </a:p>
          <a:p>
            <a:endParaRPr lang="en-US" sz="1200" dirty="0"/>
          </a:p>
          <a:p>
            <a:r>
              <a:rPr lang="en-US" sz="1200" dirty="0"/>
              <a:t>Again Colossians 1:16 says “For by Him all things were created that are in heaven and that are on earth, visible and invisible, whether thrones or dominions or principalities or powers. All things were created through Him and for Him.”</a:t>
            </a:r>
          </a:p>
          <a:p>
            <a:endParaRPr lang="en-US" sz="1200" dirty="0"/>
          </a:p>
          <a:p>
            <a:r>
              <a:rPr lang="en-US" sz="1200" dirty="0"/>
              <a:t>Verse 13 is a quotation from Psalm 110:1 in which David states something that God said of Christ.  The point that the Hebrew author is making is that since nothing like this was ever said to anyone of the angels, Christ is to be regarded as superior to them making His enemies His footstool is equivalent to subjecting all things to Him which is the thing predicted in 1 Cor 15:25-26  “For He must reign till He has put all enemies under His feet. The last enemy that will be destroyed is death.”</a:t>
            </a:r>
          </a:p>
        </p:txBody>
      </p:sp>
    </p:spTree>
    <p:extLst>
      <p:ext uri="{BB962C8B-B14F-4D97-AF65-F5344CB8AC3E}">
        <p14:creationId xmlns:p14="http://schemas.microsoft.com/office/powerpoint/2010/main" val="339704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Can you think of some times when angels were ministering spirits for God’s people?</a:t>
            </a:r>
          </a:p>
          <a:p>
            <a:endParaRPr lang="en-US" sz="1200" dirty="0"/>
          </a:p>
          <a:p>
            <a:r>
              <a:rPr lang="en-US" sz="1200" dirty="0"/>
              <a:t>Daniel 6:22 – angel shut the lions’ mouths</a:t>
            </a:r>
          </a:p>
          <a:p>
            <a:r>
              <a:rPr lang="en-US" sz="1200" dirty="0"/>
              <a:t>Matthew 2:13 – angel advised Joseph to take Mary and baby Jesus to Egypt</a:t>
            </a:r>
          </a:p>
          <a:p>
            <a:endParaRPr lang="en-US" sz="1200" dirty="0"/>
          </a:p>
          <a:p>
            <a:r>
              <a:rPr lang="en-US" sz="1200" dirty="0"/>
              <a:t>Unless the angels are also important beings there would not be much significance in being superior to them.  The writer recognizes this point by the statement made here in question form.</a:t>
            </a:r>
          </a:p>
          <a:p>
            <a:endParaRPr lang="en-US" sz="1200" dirty="0"/>
          </a:p>
          <a:p>
            <a:r>
              <a:rPr lang="en-US" sz="1200" dirty="0"/>
              <a:t>Angels are instruments in His treatment and care for His own.</a:t>
            </a:r>
          </a:p>
          <a:p>
            <a:endParaRPr lang="en-US" sz="1200" dirty="0"/>
          </a:p>
          <a:p>
            <a:r>
              <a:rPr lang="en-US" sz="1200" dirty="0"/>
              <a:t>If angels are so great, then how much more so is Christ who has been given a name above theirs.</a:t>
            </a:r>
          </a:p>
        </p:txBody>
      </p:sp>
    </p:spTree>
    <p:extLst>
      <p:ext uri="{BB962C8B-B14F-4D97-AF65-F5344CB8AC3E}">
        <p14:creationId xmlns:p14="http://schemas.microsoft.com/office/powerpoint/2010/main" val="4263811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2819400" y="609600"/>
            <a:ext cx="7624687" cy="9532412"/>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028700" y="6743700"/>
            <a:ext cx="10972800" cy="15240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22" name="Body Level One…"/>
          <p:cNvSpPr txBox="1">
            <a:spLocks noGrp="1"/>
          </p:cNvSpPr>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2700"/>
            <a:ext cx="13004800" cy="978394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016000" y="3263900"/>
            <a:ext cx="10972800" cy="3225800"/>
          </a:xfrm>
          <a:prstGeom prst="rect">
            <a:avLst/>
          </a:prstGeom>
        </p:spPr>
        <p:txBody>
          <a:bodyPr/>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31" name="Slide Number"/>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Image"/>
          <p:cNvSpPr>
            <a:spLocks noGrp="1"/>
          </p:cNvSpPr>
          <p:nvPr>
            <p:ph type="pic" sz="half" idx="13"/>
          </p:nvPr>
        </p:nvSpPr>
        <p:spPr>
          <a:xfrm>
            <a:off x="7543800" y="2044700"/>
            <a:ext cx="4513115" cy="5642313"/>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762000" y="2311400"/>
            <a:ext cx="6324600" cy="31877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40" name="Body Level One…"/>
          <p:cNvSpPr txBox="1">
            <a:spLocks noGrp="1"/>
          </p:cNvSpPr>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016000" y="2768600"/>
            <a:ext cx="10972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7289800" y="2806700"/>
            <a:ext cx="4513115" cy="5642313"/>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7366182" y="4112966"/>
            <a:ext cx="4749801" cy="58801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1582" y="889015"/>
            <a:ext cx="4792551" cy="3064584"/>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1498600" y="927100"/>
            <a:ext cx="10449225" cy="78613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324599" y="9004300"/>
            <a:ext cx="342901" cy="36830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r>
              <a:t>-Johnny Appleseed</a:t>
            </a:r>
          </a:p>
        </p:txBody>
      </p:sp>
      <p:sp>
        <p:nvSpPr>
          <p:cNvPr id="94" name="“Type a quote here.”"/>
          <p:cNvSpPr txBox="1">
            <a:spLocks noGrp="1"/>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sz="4800" i="1">
                <a:latin typeface="Baskerville SemiBold"/>
                <a:ea typeface="Baskerville SemiBold"/>
                <a:cs typeface="Baskerville SemiBold"/>
                <a:sym typeface="Baskerville SemiBold"/>
              </a:defRPr>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016000" y="1270000"/>
            <a:ext cx="10972800" cy="721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016000" y="546100"/>
            <a:ext cx="10972800" cy="1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Image" descr="Image"/>
          <p:cNvPicPr>
            <a:picLocks/>
          </p:cNvPicPr>
          <p:nvPr/>
        </p:nvPicPr>
        <p:blipFill>
          <a:blip r:embed="rId3"/>
          <a:stretch>
            <a:fillRect/>
          </a:stretch>
        </p:blipFill>
        <p:spPr>
          <a:xfrm>
            <a:off x="0" y="-1"/>
            <a:ext cx="13004800" cy="9753601"/>
          </a:xfrm>
          <a:prstGeom prst="rect">
            <a:avLst/>
          </a:prstGeom>
          <a:ln w="12700">
            <a:miter lim="400000"/>
          </a:ln>
        </p:spPr>
      </p:pic>
      <p:pic>
        <p:nvPicPr>
          <p:cNvPr id="254" name="Image" descr="Image"/>
          <p:cNvPicPr>
            <a:picLocks/>
          </p:cNvPicPr>
          <p:nvPr/>
        </p:nvPicPr>
        <p:blipFill>
          <a:blip r:embed="rId4"/>
          <a:stretch>
            <a:fillRect/>
          </a:stretch>
        </p:blipFill>
        <p:spPr>
          <a:xfrm>
            <a:off x="46566" y="59266"/>
            <a:ext cx="6745155" cy="228303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 descr="Image"/>
          <p:cNvPicPr>
            <a:picLocks/>
          </p:cNvPicPr>
          <p:nvPr/>
        </p:nvPicPr>
        <p:blipFill>
          <a:blip r:embed="rId3"/>
          <a:stretch>
            <a:fillRect/>
          </a:stretch>
        </p:blipFill>
        <p:spPr>
          <a:xfrm>
            <a:off x="-17860" y="2735452"/>
            <a:ext cx="5488610" cy="7073182"/>
          </a:xfrm>
          <a:prstGeom prst="rect">
            <a:avLst/>
          </a:prstGeom>
        </p:spPr>
      </p:pic>
      <p:pic>
        <p:nvPicPr>
          <p:cNvPr id="187"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88" name="Image" descr="Image"/>
          <p:cNvPicPr>
            <a:picLocks/>
          </p:cNvPicPr>
          <p:nvPr/>
        </p:nvPicPr>
        <p:blipFill>
          <a:blip r:embed="rId5"/>
          <a:stretch>
            <a:fillRect/>
          </a:stretch>
        </p:blipFill>
        <p:spPr>
          <a:xfrm>
            <a:off x="-55034" y="414866"/>
            <a:ext cx="7139783" cy="2388162"/>
          </a:xfrm>
          <a:prstGeom prst="rect">
            <a:avLst/>
          </a:prstGeom>
        </p:spPr>
      </p:pic>
      <p:sp>
        <p:nvSpPr>
          <p:cNvPr id="190"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91" name="How Shall We Escape If We Neglect So Great Salvation? - 2:1-4…"/>
          <p:cNvSpPr txBox="1"/>
          <p:nvPr/>
        </p:nvSpPr>
        <p:spPr>
          <a:xfrm>
            <a:off x="5164278" y="2743761"/>
            <a:ext cx="7507329" cy="6842899"/>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How Shall We Escape If We Neglect So Great Salvation? - 2:1-4</a:t>
            </a:r>
          </a:p>
          <a:p>
            <a:pPr marL="838200" lvl="1" indent="-419100" algn="l">
              <a:spcBef>
                <a:spcPts val="900"/>
              </a:spcBef>
              <a:buClr>
                <a:srgbClr val="A29A85"/>
              </a:buClr>
              <a:buSzPct val="100000"/>
              <a:buChar char="•"/>
              <a:defRPr sz="3600">
                <a:solidFill>
                  <a:srgbClr val="000000"/>
                </a:solidFill>
              </a:defRPr>
            </a:pPr>
            <a:r>
              <a:rPr sz="3200" dirty="0"/>
              <a:t>“Therefore” we must pay careful attention - 2:1,2 </a:t>
            </a:r>
          </a:p>
          <a:p>
            <a:pPr marL="1181100" lvl="2" indent="-419100" algn="l">
              <a:spcBef>
                <a:spcPts val="900"/>
              </a:spcBef>
              <a:buClr>
                <a:srgbClr val="A29A85"/>
              </a:buClr>
              <a:buSzPct val="100000"/>
              <a:buChar char="•"/>
              <a:defRPr sz="3200" i="1">
                <a:solidFill>
                  <a:srgbClr val="000000"/>
                </a:solidFill>
              </a:defRPr>
            </a:pPr>
            <a:r>
              <a:rPr sz="2800" dirty="0"/>
              <a:t>Based on the position &amp; work of Christ, we MUST give careful attention to what He says - 2 John 9; John 12:48</a:t>
            </a:r>
          </a:p>
          <a:p>
            <a:pPr marL="1181100" lvl="2" indent="-419100" algn="l">
              <a:spcBef>
                <a:spcPts val="900"/>
              </a:spcBef>
              <a:buClr>
                <a:srgbClr val="A29A85"/>
              </a:buClr>
              <a:buSzPct val="100000"/>
              <a:buChar char="•"/>
              <a:defRPr sz="3200" i="1">
                <a:solidFill>
                  <a:srgbClr val="000000"/>
                </a:solidFill>
              </a:defRPr>
            </a:pPr>
            <a:r>
              <a:rPr sz="2800" dirty="0"/>
              <a:t>There is the danger of “drifting” [falling] away from Christ: One can lose his salvation - 3:12-14; 4:1,11; 6:4-6; 10:26-31</a:t>
            </a:r>
          </a:p>
          <a:p>
            <a:pPr marL="1181100" lvl="2" indent="-419100" algn="l">
              <a:spcBef>
                <a:spcPts val="900"/>
              </a:spcBef>
              <a:buClr>
                <a:srgbClr val="A29A85"/>
              </a:buClr>
              <a:buSzPct val="100000"/>
              <a:buChar char="•"/>
              <a:defRPr sz="3200" i="1">
                <a:solidFill>
                  <a:srgbClr val="000000"/>
                </a:solidFill>
              </a:defRPr>
            </a:pPr>
            <a:r>
              <a:rPr sz="2800" dirty="0"/>
              <a:t>The word spoken by angels, </a:t>
            </a:r>
            <a:r>
              <a:rPr sz="2800" dirty="0" err="1"/>
              <a:t>i.e</a:t>
            </a:r>
            <a:r>
              <a:rPr sz="2800" dirty="0"/>
              <a:t>, the Law of Moses - Gal 3:19; Acts 7:53; </a:t>
            </a:r>
            <a:r>
              <a:rPr sz="2800" dirty="0" err="1"/>
              <a:t>Deut</a:t>
            </a:r>
            <a:r>
              <a:rPr sz="2800" dirty="0"/>
              <a:t> 33:2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91">
                                            <p:txEl>
                                              <p:pRg st="2" end="2"/>
                                            </p:txEl>
                                          </p:spTgt>
                                        </p:tgtEl>
                                        <p:attrNameLst>
                                          <p:attrName>style.visibility</p:attrName>
                                        </p:attrNameLst>
                                      </p:cBhvr>
                                      <p:to>
                                        <p:strVal val="visible"/>
                                      </p:to>
                                    </p:set>
                                    <p:animEffect transition="in" filter="wipe(left)">
                                      <p:cBhvr>
                                        <p:cTn id="7" dur="1500"/>
                                        <p:tgtEl>
                                          <p:spTgt spid="1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91">
                                            <p:txEl>
                                              <p:pRg st="3" end="3"/>
                                            </p:txEl>
                                          </p:spTgt>
                                        </p:tgtEl>
                                        <p:attrNameLst>
                                          <p:attrName>style.visibility</p:attrName>
                                        </p:attrNameLst>
                                      </p:cBhvr>
                                      <p:to>
                                        <p:strVal val="visible"/>
                                      </p:to>
                                    </p:set>
                                    <p:animEffect transition="in" filter="wipe(left)">
                                      <p:cBhvr>
                                        <p:cTn id="12" dur="1500"/>
                                        <p:tgtEl>
                                          <p:spTgt spid="1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91">
                                            <p:txEl>
                                              <p:pRg st="4" end="4"/>
                                            </p:txEl>
                                          </p:spTgt>
                                        </p:tgtEl>
                                        <p:attrNameLst>
                                          <p:attrName>style.visibility</p:attrName>
                                        </p:attrNameLst>
                                      </p:cBhvr>
                                      <p:to>
                                        <p:strVal val="visible"/>
                                      </p:to>
                                    </p:set>
                                    <p:animEffect transition="in" filter="wipe(left)">
                                      <p:cBhvr>
                                        <p:cTn id="17" dur="1500"/>
                                        <p:tgtEl>
                                          <p:spTgt spid="1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 descr="Image"/>
          <p:cNvPicPr>
            <a:picLocks/>
          </p:cNvPicPr>
          <p:nvPr/>
        </p:nvPicPr>
        <p:blipFill>
          <a:blip r:embed="rId3"/>
          <a:stretch>
            <a:fillRect/>
          </a:stretch>
        </p:blipFill>
        <p:spPr>
          <a:xfrm>
            <a:off x="-17860" y="2735452"/>
            <a:ext cx="5488610" cy="7073182"/>
          </a:xfrm>
          <a:prstGeom prst="rect">
            <a:avLst/>
          </a:prstGeom>
        </p:spPr>
      </p:pic>
      <p:pic>
        <p:nvPicPr>
          <p:cNvPr id="194"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95" name="Image" descr="Image"/>
          <p:cNvPicPr>
            <a:picLocks/>
          </p:cNvPicPr>
          <p:nvPr/>
        </p:nvPicPr>
        <p:blipFill>
          <a:blip r:embed="rId5"/>
          <a:stretch>
            <a:fillRect/>
          </a:stretch>
        </p:blipFill>
        <p:spPr>
          <a:xfrm>
            <a:off x="-55034" y="414866"/>
            <a:ext cx="7139783" cy="2388162"/>
          </a:xfrm>
          <a:prstGeom prst="rect">
            <a:avLst/>
          </a:prstGeom>
        </p:spPr>
      </p:pic>
      <p:sp>
        <p:nvSpPr>
          <p:cNvPr id="197"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98" name="How Shall We Escape If We Neglect So Great Salvation? - 2:1-4…"/>
          <p:cNvSpPr txBox="1"/>
          <p:nvPr/>
        </p:nvSpPr>
        <p:spPr>
          <a:xfrm>
            <a:off x="5164278" y="2743761"/>
            <a:ext cx="7507329" cy="5781070"/>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2700" i="1" dirty="0"/>
              <a:t>How Shall We Escape If We Neglect So Great Salvation? - 2:1-4</a:t>
            </a:r>
          </a:p>
          <a:p>
            <a:pPr marL="838200" lvl="1" indent="-419100" algn="l">
              <a:spcBef>
                <a:spcPts val="900"/>
              </a:spcBef>
              <a:buClr>
                <a:srgbClr val="A29A85"/>
              </a:buClr>
              <a:buSzPct val="100000"/>
              <a:buChar char="•"/>
              <a:defRPr sz="3600">
                <a:solidFill>
                  <a:srgbClr val="000000"/>
                </a:solidFill>
              </a:defRPr>
            </a:pPr>
            <a:r>
              <a:rPr sz="2700" dirty="0"/>
              <a:t>“Therefore” we must pay careful attention - 2:1,2 </a:t>
            </a:r>
          </a:p>
          <a:p>
            <a:pPr marL="1181100" lvl="2" indent="-419100" algn="l">
              <a:spcBef>
                <a:spcPts val="900"/>
              </a:spcBef>
              <a:buClr>
                <a:srgbClr val="A29A85"/>
              </a:buClr>
              <a:buSzPct val="100000"/>
              <a:buChar char="•"/>
              <a:defRPr sz="3200" i="1">
                <a:solidFill>
                  <a:srgbClr val="000000"/>
                </a:solidFill>
              </a:defRPr>
            </a:pPr>
            <a:r>
              <a:rPr sz="2700" dirty="0"/>
              <a:t>The Law was “</a:t>
            </a:r>
            <a:r>
              <a:rPr sz="2700" dirty="0" err="1"/>
              <a:t>stedfast</a:t>
            </a:r>
            <a:r>
              <a:rPr sz="2700" dirty="0"/>
              <a:t>” - The Lord demanded His people to obey His Law spoken by angels - when they failed they were justly punished - Heb 12:25; 10:26-31</a:t>
            </a:r>
          </a:p>
          <a:p>
            <a:pPr marL="1562100" lvl="3" indent="-419100" algn="l">
              <a:spcBef>
                <a:spcPts val="900"/>
              </a:spcBef>
              <a:buClr>
                <a:srgbClr val="A29A85"/>
              </a:buClr>
              <a:buSzPct val="100000"/>
              <a:buChar char="•"/>
              <a:defRPr sz="3200" i="1">
                <a:solidFill>
                  <a:srgbClr val="000000"/>
                </a:solidFill>
              </a:defRPr>
            </a:pPr>
            <a:r>
              <a:rPr sz="2700" dirty="0"/>
              <a:t>Moses - Num 20:7-12</a:t>
            </a:r>
          </a:p>
          <a:p>
            <a:pPr marL="1562100" lvl="3" indent="-419100" algn="l">
              <a:spcBef>
                <a:spcPts val="900"/>
              </a:spcBef>
              <a:buClr>
                <a:srgbClr val="A29A85"/>
              </a:buClr>
              <a:buSzPct val="100000"/>
              <a:buChar char="•"/>
              <a:defRPr sz="3200" i="1">
                <a:solidFill>
                  <a:srgbClr val="000000"/>
                </a:solidFill>
              </a:defRPr>
            </a:pPr>
            <a:r>
              <a:rPr sz="2700" dirty="0"/>
              <a:t>Nadab &amp; Abihu - Lev 10:1-3</a:t>
            </a:r>
          </a:p>
          <a:p>
            <a:pPr marL="1562100" lvl="3" indent="-419100" algn="l">
              <a:spcBef>
                <a:spcPts val="900"/>
              </a:spcBef>
              <a:buClr>
                <a:srgbClr val="A29A85"/>
              </a:buClr>
              <a:buSzPct val="100000"/>
              <a:buChar char="•"/>
              <a:defRPr sz="3200" i="1">
                <a:solidFill>
                  <a:srgbClr val="000000"/>
                </a:solidFill>
              </a:defRPr>
            </a:pPr>
            <a:r>
              <a:rPr sz="2700" dirty="0"/>
              <a:t>King Saul - 1 Sam 15:1-23</a:t>
            </a:r>
          </a:p>
          <a:p>
            <a:pPr marL="1562100" lvl="3" indent="-419100" algn="l">
              <a:spcBef>
                <a:spcPts val="900"/>
              </a:spcBef>
              <a:buClr>
                <a:srgbClr val="A29A85"/>
              </a:buClr>
              <a:buSzPct val="100000"/>
              <a:buChar char="•"/>
              <a:defRPr sz="3200" i="1">
                <a:solidFill>
                  <a:srgbClr val="000000"/>
                </a:solidFill>
              </a:defRPr>
            </a:pPr>
            <a:r>
              <a:rPr sz="2700" dirty="0"/>
              <a:t>Uzzah - 1 Chron 13:1-10</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98">
                                            <p:txEl>
                                              <p:pRg st="2" end="2"/>
                                            </p:txEl>
                                          </p:spTgt>
                                        </p:tgtEl>
                                        <p:attrNameLst>
                                          <p:attrName>style.visibility</p:attrName>
                                        </p:attrNameLst>
                                      </p:cBhvr>
                                      <p:to>
                                        <p:strVal val="visible"/>
                                      </p:to>
                                    </p:set>
                                    <p:animEffect transition="in" filter="wipe(left)">
                                      <p:cBhvr>
                                        <p:cTn id="7" dur="1500"/>
                                        <p:tgtEl>
                                          <p:spTgt spid="1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98">
                                            <p:txEl>
                                              <p:pRg st="3" end="3"/>
                                            </p:txEl>
                                          </p:spTgt>
                                        </p:tgtEl>
                                        <p:attrNameLst>
                                          <p:attrName>style.visibility</p:attrName>
                                        </p:attrNameLst>
                                      </p:cBhvr>
                                      <p:to>
                                        <p:strVal val="visible"/>
                                      </p:to>
                                    </p:set>
                                    <p:animEffect transition="in" filter="wipe(left)">
                                      <p:cBhvr>
                                        <p:cTn id="12" dur="1500"/>
                                        <p:tgtEl>
                                          <p:spTgt spid="1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98">
                                            <p:txEl>
                                              <p:pRg st="4" end="4"/>
                                            </p:txEl>
                                          </p:spTgt>
                                        </p:tgtEl>
                                        <p:attrNameLst>
                                          <p:attrName>style.visibility</p:attrName>
                                        </p:attrNameLst>
                                      </p:cBhvr>
                                      <p:to>
                                        <p:strVal val="visible"/>
                                      </p:to>
                                    </p:set>
                                    <p:animEffect transition="in" filter="wipe(left)">
                                      <p:cBhvr>
                                        <p:cTn id="17" dur="1500"/>
                                        <p:tgtEl>
                                          <p:spTgt spid="1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198">
                                            <p:txEl>
                                              <p:pRg st="5" end="5"/>
                                            </p:txEl>
                                          </p:spTgt>
                                        </p:tgtEl>
                                        <p:attrNameLst>
                                          <p:attrName>style.visibility</p:attrName>
                                        </p:attrNameLst>
                                      </p:cBhvr>
                                      <p:to>
                                        <p:strVal val="visible"/>
                                      </p:to>
                                    </p:set>
                                    <p:animEffect transition="in" filter="wipe(left)">
                                      <p:cBhvr>
                                        <p:cTn id="22" dur="1500"/>
                                        <p:tgtEl>
                                          <p:spTgt spid="1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98">
                                            <p:txEl>
                                              <p:pRg st="6" end="6"/>
                                            </p:txEl>
                                          </p:spTgt>
                                        </p:tgtEl>
                                        <p:attrNameLst>
                                          <p:attrName>style.visibility</p:attrName>
                                        </p:attrNameLst>
                                      </p:cBhvr>
                                      <p:to>
                                        <p:strVal val="visible"/>
                                      </p:to>
                                    </p:set>
                                    <p:animEffect transition="in" filter="wipe(left)">
                                      <p:cBhvr>
                                        <p:cTn id="27" dur="1500"/>
                                        <p:tgtEl>
                                          <p:spTgt spid="1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 descr="Image"/>
          <p:cNvPicPr>
            <a:picLocks/>
          </p:cNvPicPr>
          <p:nvPr/>
        </p:nvPicPr>
        <p:blipFill>
          <a:blip r:embed="rId3"/>
          <a:stretch>
            <a:fillRect/>
          </a:stretch>
        </p:blipFill>
        <p:spPr>
          <a:xfrm>
            <a:off x="-17860" y="2735452"/>
            <a:ext cx="5488610" cy="7073182"/>
          </a:xfrm>
          <a:prstGeom prst="rect">
            <a:avLst/>
          </a:prstGeom>
        </p:spPr>
      </p:pic>
      <p:pic>
        <p:nvPicPr>
          <p:cNvPr id="201"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202" name="Image" descr="Image"/>
          <p:cNvPicPr>
            <a:picLocks/>
          </p:cNvPicPr>
          <p:nvPr/>
        </p:nvPicPr>
        <p:blipFill>
          <a:blip r:embed="rId5"/>
          <a:stretch>
            <a:fillRect/>
          </a:stretch>
        </p:blipFill>
        <p:spPr>
          <a:xfrm>
            <a:off x="-55034" y="414866"/>
            <a:ext cx="7139783" cy="2388162"/>
          </a:xfrm>
          <a:prstGeom prst="rect">
            <a:avLst/>
          </a:prstGeom>
        </p:spPr>
      </p:pic>
      <p:sp>
        <p:nvSpPr>
          <p:cNvPr id="204"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205" name="How Shall We Escape If We Neglect So Great Salvation? - 2:1-4…"/>
          <p:cNvSpPr txBox="1"/>
          <p:nvPr/>
        </p:nvSpPr>
        <p:spPr>
          <a:xfrm>
            <a:off x="5164278" y="2743761"/>
            <a:ext cx="7507329" cy="7027565"/>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How Shall We Escape If We Neglect So Great Salvation? - 2:1-4</a:t>
            </a:r>
          </a:p>
          <a:p>
            <a:pPr marL="838200" lvl="1" indent="-419100" algn="l">
              <a:spcBef>
                <a:spcPts val="900"/>
              </a:spcBef>
              <a:buClr>
                <a:srgbClr val="A29A85"/>
              </a:buClr>
              <a:buSzPct val="100000"/>
              <a:buChar char="•"/>
              <a:defRPr sz="3600">
                <a:solidFill>
                  <a:srgbClr val="000000"/>
                </a:solidFill>
              </a:defRPr>
            </a:pPr>
            <a:r>
              <a:rPr sz="3200" dirty="0"/>
              <a:t>How shall we escape if we neglect so great salvation? 2:3,4</a:t>
            </a:r>
          </a:p>
          <a:p>
            <a:pPr marL="1181100" lvl="2" indent="-419100" algn="l">
              <a:spcBef>
                <a:spcPts val="900"/>
              </a:spcBef>
              <a:buClr>
                <a:srgbClr val="A29A85"/>
              </a:buClr>
              <a:buSzPct val="100000"/>
              <a:buChar char="•"/>
              <a:defRPr sz="3200" i="1">
                <a:solidFill>
                  <a:srgbClr val="000000"/>
                </a:solidFill>
              </a:defRPr>
            </a:pPr>
            <a:r>
              <a:rPr sz="2800" dirty="0"/>
              <a:t>Rhetorical - we won’t! The contrast from lesser to greater - the gospel is greater! God requires obedience to His Son - those who do not will be punished - 2 </a:t>
            </a:r>
            <a:r>
              <a:rPr sz="2800" dirty="0" err="1"/>
              <a:t>Thes</a:t>
            </a:r>
            <a:r>
              <a:rPr sz="2800" dirty="0"/>
              <a:t> 1:7-9; 1 Pet 4:15-19</a:t>
            </a:r>
          </a:p>
          <a:p>
            <a:pPr marL="1562100" lvl="3" indent="-419100" algn="l">
              <a:spcBef>
                <a:spcPts val="900"/>
              </a:spcBef>
              <a:buClr>
                <a:srgbClr val="A29A85"/>
              </a:buClr>
              <a:buSzPct val="100000"/>
              <a:buChar char="•"/>
              <a:defRPr sz="3200" i="1">
                <a:solidFill>
                  <a:srgbClr val="000000"/>
                </a:solidFill>
              </a:defRPr>
            </a:pPr>
            <a:r>
              <a:rPr sz="2800" dirty="0"/>
              <a:t>Neglect is a sin - James 4:17; Gal 6:9</a:t>
            </a:r>
          </a:p>
          <a:p>
            <a:pPr marL="1562100" lvl="3" indent="-419100" algn="l">
              <a:spcBef>
                <a:spcPts val="900"/>
              </a:spcBef>
              <a:buClr>
                <a:srgbClr val="A29A85"/>
              </a:buClr>
              <a:buSzPct val="100000"/>
              <a:buChar char="•"/>
              <a:defRPr sz="3200" i="1">
                <a:solidFill>
                  <a:srgbClr val="000000"/>
                </a:solidFill>
              </a:defRPr>
            </a:pPr>
            <a:r>
              <a:rPr sz="2800" dirty="0"/>
              <a:t>How sad to become lukewarm, indifferent &amp; lost - Rev 3:15-17</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05">
                                            <p:txEl>
                                              <p:pRg st="2" end="2"/>
                                            </p:txEl>
                                          </p:spTgt>
                                        </p:tgtEl>
                                        <p:attrNameLst>
                                          <p:attrName>style.visibility</p:attrName>
                                        </p:attrNameLst>
                                      </p:cBhvr>
                                      <p:to>
                                        <p:strVal val="visible"/>
                                      </p:to>
                                    </p:set>
                                    <p:animEffect transition="in" filter="wipe(left)">
                                      <p:cBhvr>
                                        <p:cTn id="7" dur="1500"/>
                                        <p:tgtEl>
                                          <p:spTgt spid="2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05">
                                            <p:txEl>
                                              <p:pRg st="3" end="3"/>
                                            </p:txEl>
                                          </p:spTgt>
                                        </p:tgtEl>
                                        <p:attrNameLst>
                                          <p:attrName>style.visibility</p:attrName>
                                        </p:attrNameLst>
                                      </p:cBhvr>
                                      <p:to>
                                        <p:strVal val="visible"/>
                                      </p:to>
                                    </p:set>
                                    <p:animEffect transition="in" filter="wipe(left)">
                                      <p:cBhvr>
                                        <p:cTn id="12" dur="1500"/>
                                        <p:tgtEl>
                                          <p:spTgt spid="20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205">
                                            <p:txEl>
                                              <p:pRg st="4" end="4"/>
                                            </p:txEl>
                                          </p:spTgt>
                                        </p:tgtEl>
                                        <p:attrNameLst>
                                          <p:attrName>style.visibility</p:attrName>
                                        </p:attrNameLst>
                                      </p:cBhvr>
                                      <p:to>
                                        <p:strVal val="visible"/>
                                      </p:to>
                                    </p:set>
                                    <p:animEffect transition="in" filter="wipe(left)">
                                      <p:cBhvr>
                                        <p:cTn id="17" dur="1500"/>
                                        <p:tgtEl>
                                          <p:spTgt spid="2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 descr="Image"/>
          <p:cNvPicPr>
            <a:picLocks/>
          </p:cNvPicPr>
          <p:nvPr/>
        </p:nvPicPr>
        <p:blipFill>
          <a:blip r:embed="rId3"/>
          <a:stretch>
            <a:fillRect/>
          </a:stretch>
        </p:blipFill>
        <p:spPr>
          <a:xfrm>
            <a:off x="-17860" y="2735452"/>
            <a:ext cx="5488610" cy="7073182"/>
          </a:xfrm>
          <a:prstGeom prst="rect">
            <a:avLst/>
          </a:prstGeom>
        </p:spPr>
      </p:pic>
      <p:pic>
        <p:nvPicPr>
          <p:cNvPr id="208"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209" name="Image" descr="Image"/>
          <p:cNvPicPr>
            <a:picLocks/>
          </p:cNvPicPr>
          <p:nvPr/>
        </p:nvPicPr>
        <p:blipFill>
          <a:blip r:embed="rId5"/>
          <a:stretch>
            <a:fillRect/>
          </a:stretch>
        </p:blipFill>
        <p:spPr>
          <a:xfrm>
            <a:off x="-55034" y="414866"/>
            <a:ext cx="7139783" cy="2388162"/>
          </a:xfrm>
          <a:prstGeom prst="rect">
            <a:avLst/>
          </a:prstGeom>
        </p:spPr>
      </p:pic>
      <p:sp>
        <p:nvSpPr>
          <p:cNvPr id="211"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212" name="How Shall We Escape If We Neglect So Great Salvation? - 2:1-4…"/>
          <p:cNvSpPr txBox="1"/>
          <p:nvPr/>
        </p:nvSpPr>
        <p:spPr>
          <a:xfrm>
            <a:off x="5164278" y="2743761"/>
            <a:ext cx="7507329" cy="6842899"/>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How Shall We Escape If We Neglect So Great Salvation? - 2:1-4</a:t>
            </a:r>
          </a:p>
          <a:p>
            <a:pPr marL="838200" lvl="1" indent="-419100" algn="l">
              <a:spcBef>
                <a:spcPts val="900"/>
              </a:spcBef>
              <a:buClr>
                <a:srgbClr val="A29A85"/>
              </a:buClr>
              <a:buSzPct val="100000"/>
              <a:buChar char="•"/>
              <a:defRPr sz="3600">
                <a:solidFill>
                  <a:srgbClr val="000000"/>
                </a:solidFill>
              </a:defRPr>
            </a:pPr>
            <a:r>
              <a:rPr sz="3200" dirty="0"/>
              <a:t>How shall we escape if we neglect so great salvation? 2:3,4</a:t>
            </a:r>
          </a:p>
          <a:p>
            <a:pPr marL="1181100" lvl="2" indent="-419100" algn="l">
              <a:spcBef>
                <a:spcPts val="900"/>
              </a:spcBef>
              <a:buClr>
                <a:srgbClr val="A29A85"/>
              </a:buClr>
              <a:buSzPct val="100000"/>
              <a:buChar char="•"/>
              <a:defRPr sz="3200" i="1">
                <a:solidFill>
                  <a:srgbClr val="000000"/>
                </a:solidFill>
              </a:defRPr>
            </a:pPr>
            <a:r>
              <a:rPr sz="2800" dirty="0"/>
              <a:t>This great salvation - First spoken by the Lord during His earthly ministry, and then by His inspired apostles &amp; prophets - Mat 28:19,20; 1 Cor 14:37</a:t>
            </a:r>
          </a:p>
          <a:p>
            <a:pPr marL="1181100" lvl="2" indent="-419100" algn="l">
              <a:spcBef>
                <a:spcPts val="900"/>
              </a:spcBef>
              <a:buClr>
                <a:srgbClr val="A29A85"/>
              </a:buClr>
              <a:buSzPct val="100000"/>
              <a:buChar char="•"/>
              <a:defRPr sz="3200" i="1">
                <a:solidFill>
                  <a:srgbClr val="000000"/>
                </a:solidFill>
              </a:defRPr>
            </a:pPr>
            <a:r>
              <a:rPr sz="2800" dirty="0"/>
              <a:t>God bore witness to the message they preached through signs, wonders &amp; miracles - Mark 16:20; Acts 2:22; 4:23</a:t>
            </a:r>
          </a:p>
          <a:p>
            <a:pPr marL="1181100" lvl="2" indent="-419100" algn="l">
              <a:spcBef>
                <a:spcPts val="900"/>
              </a:spcBef>
              <a:buClr>
                <a:srgbClr val="A29A85"/>
              </a:buClr>
              <a:buSzPct val="100000"/>
              <a:buChar char="•"/>
              <a:defRPr sz="3200" i="1">
                <a:solidFill>
                  <a:srgbClr val="000000"/>
                </a:solidFill>
              </a:defRPr>
            </a:pPr>
            <a:r>
              <a:rPr sz="2800" dirty="0"/>
              <a:t>Miracles were temporary - 1 Cor 13:9-13</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12">
                                            <p:txEl>
                                              <p:pRg st="2" end="2"/>
                                            </p:txEl>
                                          </p:spTgt>
                                        </p:tgtEl>
                                        <p:attrNameLst>
                                          <p:attrName>style.visibility</p:attrName>
                                        </p:attrNameLst>
                                      </p:cBhvr>
                                      <p:to>
                                        <p:strVal val="visible"/>
                                      </p:to>
                                    </p:set>
                                    <p:animEffect transition="in" filter="wipe(left)">
                                      <p:cBhvr>
                                        <p:cTn id="7" dur="1500"/>
                                        <p:tgtEl>
                                          <p:spTgt spid="2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12">
                                            <p:txEl>
                                              <p:pRg st="3" end="3"/>
                                            </p:txEl>
                                          </p:spTgt>
                                        </p:tgtEl>
                                        <p:attrNameLst>
                                          <p:attrName>style.visibility</p:attrName>
                                        </p:attrNameLst>
                                      </p:cBhvr>
                                      <p:to>
                                        <p:strVal val="visible"/>
                                      </p:to>
                                    </p:set>
                                    <p:animEffect transition="in" filter="wipe(left)">
                                      <p:cBhvr>
                                        <p:cTn id="12" dur="1500"/>
                                        <p:tgtEl>
                                          <p:spTgt spid="2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212">
                                            <p:txEl>
                                              <p:pRg st="4" end="4"/>
                                            </p:txEl>
                                          </p:spTgt>
                                        </p:tgtEl>
                                        <p:attrNameLst>
                                          <p:attrName>style.visibility</p:attrName>
                                        </p:attrNameLst>
                                      </p:cBhvr>
                                      <p:to>
                                        <p:strVal val="visible"/>
                                      </p:to>
                                    </p:set>
                                    <p:animEffect transition="in" filter="wipe(left)">
                                      <p:cBhvr>
                                        <p:cTn id="17" dur="1500"/>
                                        <p:tgtEl>
                                          <p:spTgt spid="2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Rounded Rectangle" descr="Rounded Rectangle"/>
          <p:cNvPicPr>
            <a:picLocks/>
          </p:cNvPicPr>
          <p:nvPr/>
        </p:nvPicPr>
        <p:blipFill>
          <a:blip r:embed="rId3"/>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243" name="Image" descr="Image"/>
          <p:cNvPicPr>
            <a:picLocks/>
          </p:cNvPicPr>
          <p:nvPr/>
        </p:nvPicPr>
        <p:blipFill>
          <a:blip r:embed="rId4"/>
          <a:stretch>
            <a:fillRect/>
          </a:stretch>
        </p:blipFill>
        <p:spPr>
          <a:xfrm>
            <a:off x="-55034" y="414866"/>
            <a:ext cx="7139783" cy="2388162"/>
          </a:xfrm>
          <a:prstGeom prst="rect">
            <a:avLst/>
          </a:prstGeom>
        </p:spPr>
      </p:pic>
      <p:sp>
        <p:nvSpPr>
          <p:cNvPr id="245" name="Study Questions For Hebrews 1:4-2:4…"/>
          <p:cNvSpPr txBox="1"/>
          <p:nvPr/>
        </p:nvSpPr>
        <p:spPr>
          <a:xfrm>
            <a:off x="4035234" y="2692961"/>
            <a:ext cx="8636373" cy="5816977"/>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i="1">
                <a:solidFill>
                  <a:srgbClr val="000000"/>
                </a:solidFill>
              </a:defRPr>
            </a:pPr>
            <a:r>
              <a:rPr sz="4000" dirty="0"/>
              <a:t>Study Questions For Hebrews 1:4-2:4</a:t>
            </a:r>
          </a:p>
          <a:p>
            <a:pPr lvl="1" algn="l">
              <a:spcBef>
                <a:spcPts val="1300"/>
              </a:spcBef>
              <a:defRPr sz="3600">
                <a:solidFill>
                  <a:srgbClr val="000000"/>
                </a:solidFill>
              </a:defRPr>
            </a:pPr>
            <a:r>
              <a:rPr sz="3200" dirty="0"/>
              <a:t>What scriptures would confirm that the Law of Moses could be described as “spoken by angels.” (2:2)</a:t>
            </a:r>
          </a:p>
          <a:p>
            <a:pPr lvl="1" algn="l">
              <a:spcBef>
                <a:spcPts val="1300"/>
              </a:spcBef>
              <a:defRPr sz="3600">
                <a:solidFill>
                  <a:srgbClr val="000000"/>
                </a:solidFill>
              </a:defRPr>
            </a:pPr>
            <a:endParaRPr sz="3200" dirty="0"/>
          </a:p>
          <a:p>
            <a:pPr lvl="1" algn="l">
              <a:spcBef>
                <a:spcPts val="1300"/>
              </a:spcBef>
              <a:defRPr sz="3600">
                <a:solidFill>
                  <a:srgbClr val="000000"/>
                </a:solidFill>
              </a:defRPr>
            </a:pPr>
            <a:endParaRPr sz="3200" dirty="0"/>
          </a:p>
          <a:p>
            <a:pPr lvl="1" algn="l">
              <a:spcBef>
                <a:spcPts val="1300"/>
              </a:spcBef>
              <a:defRPr sz="3600">
                <a:solidFill>
                  <a:srgbClr val="000000"/>
                </a:solidFill>
              </a:defRPr>
            </a:pPr>
            <a:r>
              <a:rPr sz="3200" dirty="0"/>
              <a:t>Jehovah’s Witnesses teach that Christ was originally created as an angel. Using our text and other scriptures prove that Christ was not created, nor that He was ever an angel.</a:t>
            </a:r>
          </a:p>
        </p:txBody>
      </p:sp>
      <p:sp>
        <p:nvSpPr>
          <p:cNvPr id="246" name="Research"/>
          <p:cNvSpPr txBox="1"/>
          <p:nvPr/>
        </p:nvSpPr>
        <p:spPr>
          <a:xfrm>
            <a:off x="337137" y="3499410"/>
            <a:ext cx="3473070" cy="8382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b="1">
                <a:solidFill>
                  <a:srgbClr val="AA4A5A"/>
                </a:solidFill>
              </a:defRPr>
            </a:lvl1pPr>
          </a:lstStyle>
          <a:p>
            <a:r>
              <a:t>Research</a:t>
            </a:r>
          </a:p>
        </p:txBody>
      </p:sp>
      <p:sp>
        <p:nvSpPr>
          <p:cNvPr id="247"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248" name="Thought Question"/>
          <p:cNvSpPr txBox="1"/>
          <p:nvPr/>
        </p:nvSpPr>
        <p:spPr>
          <a:xfrm>
            <a:off x="337137" y="6534711"/>
            <a:ext cx="3473070" cy="15748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b="1">
                <a:solidFill>
                  <a:srgbClr val="AA4A5A"/>
                </a:solidFill>
              </a:defRPr>
            </a:lvl1pPr>
          </a:lstStyle>
          <a:p>
            <a:r>
              <a:t>Thought Question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5">
                                            <p:txEl>
                                              <p:pRg st="1" end="1"/>
                                            </p:txEl>
                                          </p:spTgt>
                                        </p:tgtEl>
                                        <p:attrNameLst>
                                          <p:attrName>style.visibility</p:attrName>
                                        </p:attrNameLst>
                                      </p:cBhvr>
                                      <p:to>
                                        <p:strVal val="visible"/>
                                      </p:to>
                                    </p:set>
                                    <p:animEffect transition="in" filter="wipe(left)">
                                      <p:cBhvr>
                                        <p:cTn id="7" dur="1500"/>
                                        <p:tgtEl>
                                          <p:spTgt spid="245">
                                            <p:txEl>
                                              <p:pRg st="1" end="1"/>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iterate>
                                    <p:tmAbs val="0"/>
                                  </p:iterate>
                                  <p:childTnLst>
                                    <p:set>
                                      <p:cBhvr>
                                        <p:cTn id="10" fill="hold"/>
                                        <p:tgtEl>
                                          <p:spTgt spid="245">
                                            <p:txEl>
                                              <p:pRg st="2" end="2"/>
                                            </p:txEl>
                                          </p:spTgt>
                                        </p:tgtEl>
                                        <p:attrNameLst>
                                          <p:attrName>style.visibility</p:attrName>
                                        </p:attrNameLst>
                                      </p:cBhvr>
                                      <p:to>
                                        <p:strVal val="visible"/>
                                      </p:to>
                                    </p:set>
                                    <p:animEffect transition="in" filter="wipe(left)">
                                      <p:cBhvr>
                                        <p:cTn id="11" dur="1500"/>
                                        <p:tgtEl>
                                          <p:spTgt spid="245">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iterate>
                                    <p:tmAbs val="0"/>
                                  </p:iterate>
                                  <p:childTnLst>
                                    <p:set>
                                      <p:cBhvr>
                                        <p:cTn id="14" fill="hold"/>
                                        <p:tgtEl>
                                          <p:spTgt spid="245">
                                            <p:txEl>
                                              <p:pRg st="3" end="3"/>
                                            </p:txEl>
                                          </p:spTgt>
                                        </p:tgtEl>
                                        <p:attrNameLst>
                                          <p:attrName>style.visibility</p:attrName>
                                        </p:attrNameLst>
                                      </p:cBhvr>
                                      <p:to>
                                        <p:strVal val="visible"/>
                                      </p:to>
                                    </p:set>
                                    <p:animEffect transition="in" filter="wipe(left)">
                                      <p:cBhvr>
                                        <p:cTn id="15" dur="1500"/>
                                        <p:tgtEl>
                                          <p:spTgt spid="24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45">
                                            <p:txEl>
                                              <p:pRg st="4" end="4"/>
                                            </p:txEl>
                                          </p:spTgt>
                                        </p:tgtEl>
                                        <p:attrNameLst>
                                          <p:attrName>style.visibility</p:attrName>
                                        </p:attrNameLst>
                                      </p:cBhvr>
                                      <p:to>
                                        <p:strVal val="visible"/>
                                      </p:to>
                                    </p:set>
                                    <p:animEffect transition="in" filter="wipe(left)">
                                      <p:cBhvr>
                                        <p:cTn id="20" dur="1500"/>
                                        <p:tgtEl>
                                          <p:spTgt spid="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 descr="Image"/>
          <p:cNvPicPr>
            <a:picLocks/>
          </p:cNvPicPr>
          <p:nvPr/>
        </p:nvPicPr>
        <p:blipFill>
          <a:blip r:embed="rId3"/>
          <a:stretch>
            <a:fillRect/>
          </a:stretch>
        </p:blipFill>
        <p:spPr>
          <a:xfrm>
            <a:off x="-17860" y="2735452"/>
            <a:ext cx="5488610" cy="7073182"/>
          </a:xfrm>
          <a:prstGeom prst="rect">
            <a:avLst/>
          </a:prstGeom>
        </p:spPr>
      </p:pic>
      <p:pic>
        <p:nvPicPr>
          <p:cNvPr id="215"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216" name="Image" descr="Image"/>
          <p:cNvPicPr>
            <a:picLocks/>
          </p:cNvPicPr>
          <p:nvPr/>
        </p:nvPicPr>
        <p:blipFill>
          <a:blip r:embed="rId5"/>
          <a:stretch>
            <a:fillRect/>
          </a:stretch>
        </p:blipFill>
        <p:spPr>
          <a:xfrm>
            <a:off x="-55034" y="414866"/>
            <a:ext cx="7139783" cy="2388162"/>
          </a:xfrm>
          <a:prstGeom prst="rect">
            <a:avLst/>
          </a:prstGeom>
        </p:spPr>
      </p:pic>
      <p:sp>
        <p:nvSpPr>
          <p:cNvPr id="218"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219" name="Conclusion…"/>
          <p:cNvSpPr txBox="1"/>
          <p:nvPr/>
        </p:nvSpPr>
        <p:spPr>
          <a:xfrm>
            <a:off x="5164278" y="2743761"/>
            <a:ext cx="7507329" cy="6604372"/>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Conclusion</a:t>
            </a:r>
          </a:p>
          <a:p>
            <a:pPr marL="838200" lvl="1" indent="-419100" algn="l">
              <a:spcBef>
                <a:spcPts val="900"/>
              </a:spcBef>
              <a:buClr>
                <a:srgbClr val="A29A85"/>
              </a:buClr>
              <a:buSzPct val="100000"/>
              <a:buChar char="•"/>
              <a:defRPr sz="3600">
                <a:solidFill>
                  <a:srgbClr val="000000"/>
                </a:solidFill>
              </a:defRPr>
            </a:pPr>
            <a:r>
              <a:rPr sz="3200" dirty="0"/>
              <a:t>Neglect of the gospel of Christ is not a small matter!</a:t>
            </a:r>
          </a:p>
          <a:p>
            <a:pPr marL="1181100" lvl="2" indent="-419100" algn="l">
              <a:spcBef>
                <a:spcPts val="900"/>
              </a:spcBef>
              <a:buClr>
                <a:srgbClr val="A29A85"/>
              </a:buClr>
              <a:buSzPct val="100000"/>
              <a:buChar char="•"/>
              <a:defRPr sz="3200" i="1">
                <a:solidFill>
                  <a:srgbClr val="000000"/>
                </a:solidFill>
              </a:defRPr>
            </a:pPr>
            <a:r>
              <a:rPr sz="2800" dirty="0"/>
              <a:t>How many on the day of judgment will hear the sad words, “depart from me you who practice lawlessness” who did not take the time and effort to learn the truth God revealed to us through His Son? Mat 7:21-23; Luke 12:42-48</a:t>
            </a:r>
          </a:p>
          <a:p>
            <a:pPr marL="1181100" lvl="2" indent="-419100" algn="l">
              <a:spcBef>
                <a:spcPts val="900"/>
              </a:spcBef>
              <a:buClr>
                <a:srgbClr val="A29A85"/>
              </a:buClr>
              <a:buSzPct val="100000"/>
              <a:buChar char="•"/>
              <a:defRPr sz="3200" i="1">
                <a:solidFill>
                  <a:srgbClr val="000000"/>
                </a:solidFill>
              </a:defRPr>
            </a:pPr>
            <a:r>
              <a:rPr sz="2800" dirty="0"/>
              <a:t>Good intentions without actions will not save us if we neglect the gospel of our salvation, (James 2:14-26; John 12:48; 2 </a:t>
            </a:r>
            <a:r>
              <a:rPr sz="2800" dirty="0" err="1"/>
              <a:t>Thes</a:t>
            </a:r>
            <a:r>
              <a:rPr sz="2800" dirty="0"/>
              <a:t> 1:7-9; Rev 3:14-17)</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19">
                                            <p:txEl>
                                              <p:pRg st="2" end="2"/>
                                            </p:txEl>
                                          </p:spTgt>
                                        </p:tgtEl>
                                        <p:attrNameLst>
                                          <p:attrName>style.visibility</p:attrName>
                                        </p:attrNameLst>
                                      </p:cBhvr>
                                      <p:to>
                                        <p:strVal val="visible"/>
                                      </p:to>
                                    </p:set>
                                    <p:animEffect transition="in" filter="wipe(left)">
                                      <p:cBhvr>
                                        <p:cTn id="7" dur="1500"/>
                                        <p:tgtEl>
                                          <p:spTgt spid="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19">
                                            <p:txEl>
                                              <p:pRg st="3" end="3"/>
                                            </p:txEl>
                                          </p:spTgt>
                                        </p:tgtEl>
                                        <p:attrNameLst>
                                          <p:attrName>style.visibility</p:attrName>
                                        </p:attrNameLst>
                                      </p:cBhvr>
                                      <p:to>
                                        <p:strVal val="visible"/>
                                      </p:to>
                                    </p:set>
                                    <p:animEffect transition="in" filter="wipe(left)">
                                      <p:cBhvr>
                                        <p:cTn id="12" dur="1500"/>
                                        <p:tgtEl>
                                          <p:spTgt spid="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 descr="Image"/>
          <p:cNvPicPr>
            <a:picLocks/>
          </p:cNvPicPr>
          <p:nvPr/>
        </p:nvPicPr>
        <p:blipFill>
          <a:blip r:embed="rId3"/>
          <a:stretch>
            <a:fillRect/>
          </a:stretch>
        </p:blipFill>
        <p:spPr>
          <a:xfrm>
            <a:off x="-17860" y="2735452"/>
            <a:ext cx="5488610" cy="7073182"/>
          </a:xfrm>
          <a:prstGeom prst="rect">
            <a:avLst/>
          </a:prstGeom>
        </p:spPr>
      </p:pic>
      <p:pic>
        <p:nvPicPr>
          <p:cNvPr id="131"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32" name="Image" descr="Image"/>
          <p:cNvPicPr>
            <a:picLocks/>
          </p:cNvPicPr>
          <p:nvPr/>
        </p:nvPicPr>
        <p:blipFill>
          <a:blip r:embed="rId5"/>
          <a:stretch>
            <a:fillRect/>
          </a:stretch>
        </p:blipFill>
        <p:spPr>
          <a:xfrm>
            <a:off x="-55034" y="414866"/>
            <a:ext cx="7139783" cy="2388162"/>
          </a:xfrm>
          <a:prstGeom prst="rect">
            <a:avLst/>
          </a:prstGeom>
        </p:spPr>
      </p:pic>
      <p:sp>
        <p:nvSpPr>
          <p:cNvPr id="134"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35" name="Introduction…"/>
          <p:cNvSpPr txBox="1"/>
          <p:nvPr/>
        </p:nvSpPr>
        <p:spPr>
          <a:xfrm>
            <a:off x="5164278" y="2743761"/>
            <a:ext cx="7507329" cy="6304290"/>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Introduction</a:t>
            </a:r>
          </a:p>
          <a:p>
            <a:pPr marL="838200" lvl="1" indent="-419100" algn="l">
              <a:spcBef>
                <a:spcPts val="900"/>
              </a:spcBef>
              <a:buClr>
                <a:srgbClr val="A29A85"/>
              </a:buClr>
              <a:buSzPct val="100000"/>
              <a:buChar char="•"/>
              <a:defRPr sz="3200">
                <a:solidFill>
                  <a:srgbClr val="000000"/>
                </a:solidFill>
              </a:defRPr>
            </a:pPr>
            <a:r>
              <a:rPr sz="2800" dirty="0"/>
              <a:t>Different views of men about Jesus</a:t>
            </a:r>
          </a:p>
          <a:p>
            <a:pPr marL="1181100" lvl="2" indent="-419100" algn="l">
              <a:spcBef>
                <a:spcPts val="900"/>
              </a:spcBef>
              <a:buClr>
                <a:srgbClr val="A29A85"/>
              </a:buClr>
              <a:buSzPct val="100000"/>
              <a:buChar char="•"/>
              <a:defRPr sz="3200" i="1">
                <a:solidFill>
                  <a:srgbClr val="000000"/>
                </a:solidFill>
              </a:defRPr>
            </a:pPr>
            <a:r>
              <a:rPr sz="2800" dirty="0"/>
              <a:t>Merely a good man</a:t>
            </a:r>
          </a:p>
          <a:p>
            <a:pPr marL="1181100" lvl="2" indent="-419100" algn="l">
              <a:spcBef>
                <a:spcPts val="900"/>
              </a:spcBef>
              <a:buClr>
                <a:srgbClr val="A29A85"/>
              </a:buClr>
              <a:buSzPct val="100000"/>
              <a:buChar char="•"/>
              <a:defRPr sz="3200" i="1">
                <a:solidFill>
                  <a:srgbClr val="000000"/>
                </a:solidFill>
              </a:defRPr>
            </a:pPr>
            <a:r>
              <a:rPr sz="2800" dirty="0"/>
              <a:t>Just a prophet of God</a:t>
            </a:r>
          </a:p>
          <a:p>
            <a:pPr marL="1181100" lvl="2" indent="-419100" algn="l">
              <a:spcBef>
                <a:spcPts val="900"/>
              </a:spcBef>
              <a:buClr>
                <a:srgbClr val="A29A85"/>
              </a:buClr>
              <a:buSzPct val="100000"/>
              <a:buChar char="•"/>
              <a:defRPr sz="3200" i="1">
                <a:solidFill>
                  <a:srgbClr val="000000"/>
                </a:solidFill>
              </a:defRPr>
            </a:pPr>
            <a:r>
              <a:rPr sz="2800" dirty="0"/>
              <a:t>An impostor &amp; blasphemer</a:t>
            </a:r>
          </a:p>
          <a:p>
            <a:pPr marL="1181100" lvl="2" indent="-419100" algn="l">
              <a:spcBef>
                <a:spcPts val="900"/>
              </a:spcBef>
              <a:buClr>
                <a:srgbClr val="A29A85"/>
              </a:buClr>
              <a:buSzPct val="100000"/>
              <a:buChar char="•"/>
              <a:defRPr sz="3200" i="1">
                <a:solidFill>
                  <a:srgbClr val="000000"/>
                </a:solidFill>
              </a:defRPr>
            </a:pPr>
            <a:r>
              <a:rPr sz="2800" dirty="0"/>
              <a:t>An angel - first created being</a:t>
            </a:r>
            <a:endParaRPr sz="2800" i="0" dirty="0"/>
          </a:p>
          <a:p>
            <a:pPr marL="838200" lvl="1" indent="-419100" algn="l">
              <a:spcBef>
                <a:spcPts val="900"/>
              </a:spcBef>
              <a:buClr>
                <a:srgbClr val="A29A85"/>
              </a:buClr>
              <a:buSzPct val="100000"/>
              <a:buChar char="•"/>
              <a:defRPr sz="3200">
                <a:solidFill>
                  <a:srgbClr val="000000"/>
                </a:solidFill>
              </a:defRPr>
            </a:pPr>
            <a:r>
              <a:rPr sz="2800" dirty="0"/>
              <a:t>Hebrews refutes all of these false ideas</a:t>
            </a:r>
          </a:p>
          <a:p>
            <a:pPr marL="1181100" lvl="2" indent="-419100" algn="l">
              <a:spcBef>
                <a:spcPts val="900"/>
              </a:spcBef>
              <a:buClr>
                <a:srgbClr val="A29A85"/>
              </a:buClr>
              <a:buSzPct val="100000"/>
              <a:buChar char="•"/>
              <a:defRPr sz="3200" i="1">
                <a:solidFill>
                  <a:srgbClr val="000000"/>
                </a:solidFill>
              </a:defRPr>
            </a:pPr>
            <a:r>
              <a:rPr sz="2800" dirty="0"/>
              <a:t>Jesus was sinless - 4:15</a:t>
            </a:r>
          </a:p>
          <a:p>
            <a:pPr marL="1181100" lvl="2" indent="-419100" algn="l">
              <a:spcBef>
                <a:spcPts val="900"/>
              </a:spcBef>
              <a:buClr>
                <a:srgbClr val="A29A85"/>
              </a:buClr>
              <a:buSzPct val="100000"/>
              <a:buChar char="•"/>
              <a:defRPr sz="3200" i="1">
                <a:solidFill>
                  <a:srgbClr val="000000"/>
                </a:solidFill>
              </a:defRPr>
            </a:pPr>
            <a:r>
              <a:rPr sz="2800" dirty="0"/>
              <a:t>Qualified spokesman, God’s Son - 1:2; 3:6</a:t>
            </a:r>
          </a:p>
          <a:p>
            <a:pPr marL="1181100" lvl="2" indent="-419100" algn="l">
              <a:spcBef>
                <a:spcPts val="900"/>
              </a:spcBef>
              <a:buClr>
                <a:srgbClr val="A29A85"/>
              </a:buClr>
              <a:buSzPct val="100000"/>
              <a:buChar char="•"/>
              <a:defRPr sz="3200" i="1">
                <a:solidFill>
                  <a:srgbClr val="000000"/>
                </a:solidFill>
              </a:defRPr>
            </a:pPr>
            <a:r>
              <a:rPr sz="2800" dirty="0"/>
              <a:t>Hear Jesus or be lost - 2:1-3; 10:26-31</a:t>
            </a:r>
          </a:p>
          <a:p>
            <a:pPr marL="1181100" lvl="2" indent="-419100" algn="l">
              <a:spcBef>
                <a:spcPts val="900"/>
              </a:spcBef>
              <a:buClr>
                <a:srgbClr val="A29A85"/>
              </a:buClr>
              <a:buSzPct val="100000"/>
              <a:buChar char="•"/>
              <a:defRPr sz="3200" i="1">
                <a:solidFill>
                  <a:srgbClr val="000000"/>
                </a:solidFill>
              </a:defRPr>
            </a:pPr>
            <a:r>
              <a:rPr sz="2800" dirty="0"/>
              <a:t>Not an angel, but above them - 1:5-9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35">
                                            <p:txEl>
                                              <p:pRg st="2" end="2"/>
                                            </p:txEl>
                                          </p:spTgt>
                                        </p:tgtEl>
                                        <p:attrNameLst>
                                          <p:attrName>style.visibility</p:attrName>
                                        </p:attrNameLst>
                                      </p:cBhvr>
                                      <p:to>
                                        <p:strVal val="visible"/>
                                      </p:to>
                                    </p:set>
                                    <p:animEffect transition="in" filter="wipe(left)">
                                      <p:cBhvr>
                                        <p:cTn id="7" dur="1500"/>
                                        <p:tgtEl>
                                          <p:spTgt spid="1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35">
                                            <p:txEl>
                                              <p:pRg st="3" end="3"/>
                                            </p:txEl>
                                          </p:spTgt>
                                        </p:tgtEl>
                                        <p:attrNameLst>
                                          <p:attrName>style.visibility</p:attrName>
                                        </p:attrNameLst>
                                      </p:cBhvr>
                                      <p:to>
                                        <p:strVal val="visible"/>
                                      </p:to>
                                    </p:set>
                                    <p:animEffect transition="in" filter="wipe(left)">
                                      <p:cBhvr>
                                        <p:cTn id="12" dur="1500"/>
                                        <p:tgtEl>
                                          <p:spTgt spid="1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35">
                                            <p:txEl>
                                              <p:pRg st="4" end="4"/>
                                            </p:txEl>
                                          </p:spTgt>
                                        </p:tgtEl>
                                        <p:attrNameLst>
                                          <p:attrName>style.visibility</p:attrName>
                                        </p:attrNameLst>
                                      </p:cBhvr>
                                      <p:to>
                                        <p:strVal val="visible"/>
                                      </p:to>
                                    </p:set>
                                    <p:animEffect transition="in" filter="wipe(left)">
                                      <p:cBhvr>
                                        <p:cTn id="17" dur="1500"/>
                                        <p:tgtEl>
                                          <p:spTgt spid="1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135">
                                            <p:txEl>
                                              <p:pRg st="5" end="5"/>
                                            </p:txEl>
                                          </p:spTgt>
                                        </p:tgtEl>
                                        <p:attrNameLst>
                                          <p:attrName>style.visibility</p:attrName>
                                        </p:attrNameLst>
                                      </p:cBhvr>
                                      <p:to>
                                        <p:strVal val="visible"/>
                                      </p:to>
                                    </p:set>
                                    <p:animEffect transition="in" filter="wipe(left)">
                                      <p:cBhvr>
                                        <p:cTn id="22" dur="1500"/>
                                        <p:tgtEl>
                                          <p:spTgt spid="13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5">
                                            <p:txEl>
                                              <p:pRg st="6" end="6"/>
                                            </p:txEl>
                                          </p:spTgt>
                                        </p:tgtEl>
                                        <p:attrNameLst>
                                          <p:attrName>style.visibility</p:attrName>
                                        </p:attrNameLst>
                                      </p:cBhvr>
                                      <p:to>
                                        <p:strVal val="visible"/>
                                      </p:to>
                                    </p:set>
                                    <p:animEffect transition="in" filter="wipe(left)">
                                      <p:cBhvr>
                                        <p:cTn id="27" dur="1500"/>
                                        <p:tgtEl>
                                          <p:spTgt spid="1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p:tmAbs val="0"/>
                                  </p:iterate>
                                  <p:childTnLst>
                                    <p:set>
                                      <p:cBhvr>
                                        <p:cTn id="31" fill="hold"/>
                                        <p:tgtEl>
                                          <p:spTgt spid="135">
                                            <p:txEl>
                                              <p:pRg st="7" end="7"/>
                                            </p:txEl>
                                          </p:spTgt>
                                        </p:tgtEl>
                                        <p:attrNameLst>
                                          <p:attrName>style.visibility</p:attrName>
                                        </p:attrNameLst>
                                      </p:cBhvr>
                                      <p:to>
                                        <p:strVal val="visible"/>
                                      </p:to>
                                    </p:set>
                                    <p:animEffect transition="in" filter="wipe(left)">
                                      <p:cBhvr>
                                        <p:cTn id="32" dur="1500"/>
                                        <p:tgtEl>
                                          <p:spTgt spid="13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p:tmAbs val="0"/>
                                  </p:iterate>
                                  <p:childTnLst>
                                    <p:set>
                                      <p:cBhvr>
                                        <p:cTn id="36" fill="hold"/>
                                        <p:tgtEl>
                                          <p:spTgt spid="135">
                                            <p:txEl>
                                              <p:pRg st="8" end="8"/>
                                            </p:txEl>
                                          </p:spTgt>
                                        </p:tgtEl>
                                        <p:attrNameLst>
                                          <p:attrName>style.visibility</p:attrName>
                                        </p:attrNameLst>
                                      </p:cBhvr>
                                      <p:to>
                                        <p:strVal val="visible"/>
                                      </p:to>
                                    </p:set>
                                    <p:animEffect transition="in" filter="wipe(left)">
                                      <p:cBhvr>
                                        <p:cTn id="37" dur="1500"/>
                                        <p:tgtEl>
                                          <p:spTgt spid="13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p:tmAbs val="0"/>
                                  </p:iterate>
                                  <p:childTnLst>
                                    <p:set>
                                      <p:cBhvr>
                                        <p:cTn id="41" fill="hold"/>
                                        <p:tgtEl>
                                          <p:spTgt spid="135">
                                            <p:txEl>
                                              <p:pRg st="9" end="9"/>
                                            </p:txEl>
                                          </p:spTgt>
                                        </p:tgtEl>
                                        <p:attrNameLst>
                                          <p:attrName>style.visibility</p:attrName>
                                        </p:attrNameLst>
                                      </p:cBhvr>
                                      <p:to>
                                        <p:strVal val="visible"/>
                                      </p:to>
                                    </p:set>
                                    <p:animEffect transition="in" filter="wipe(left)">
                                      <p:cBhvr>
                                        <p:cTn id="42" dur="1500"/>
                                        <p:tgtEl>
                                          <p:spTgt spid="13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p:tmAbs val="0"/>
                                  </p:iterate>
                                  <p:childTnLst>
                                    <p:set>
                                      <p:cBhvr>
                                        <p:cTn id="46" fill="hold"/>
                                        <p:tgtEl>
                                          <p:spTgt spid="135">
                                            <p:txEl>
                                              <p:pRg st="10" end="10"/>
                                            </p:txEl>
                                          </p:spTgt>
                                        </p:tgtEl>
                                        <p:attrNameLst>
                                          <p:attrName>style.visibility</p:attrName>
                                        </p:attrNameLst>
                                      </p:cBhvr>
                                      <p:to>
                                        <p:strVal val="visible"/>
                                      </p:to>
                                    </p:set>
                                    <p:animEffect transition="in" filter="wipe(left)">
                                      <p:cBhvr>
                                        <p:cTn id="47" dur="1500"/>
                                        <p:tgtEl>
                                          <p:spTgt spid="1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p:cNvPicPr>
          <p:nvPr/>
        </p:nvPicPr>
        <p:blipFill>
          <a:blip r:embed="rId3"/>
          <a:stretch>
            <a:fillRect/>
          </a:stretch>
        </p:blipFill>
        <p:spPr>
          <a:xfrm>
            <a:off x="-17860" y="2735452"/>
            <a:ext cx="5488610" cy="7073182"/>
          </a:xfrm>
          <a:prstGeom prst="rect">
            <a:avLst/>
          </a:prstGeom>
        </p:spPr>
      </p:pic>
      <p:pic>
        <p:nvPicPr>
          <p:cNvPr id="138"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39" name="Image" descr="Image"/>
          <p:cNvPicPr>
            <a:picLocks/>
          </p:cNvPicPr>
          <p:nvPr/>
        </p:nvPicPr>
        <p:blipFill>
          <a:blip r:embed="rId5"/>
          <a:stretch>
            <a:fillRect/>
          </a:stretch>
        </p:blipFill>
        <p:spPr>
          <a:xfrm>
            <a:off x="-55034" y="414866"/>
            <a:ext cx="7139783" cy="2388162"/>
          </a:xfrm>
          <a:prstGeom prst="rect">
            <a:avLst/>
          </a:prstGeom>
        </p:spPr>
      </p:pic>
      <p:sp>
        <p:nvSpPr>
          <p:cNvPr id="141"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42" name="Christ Has A Name, (Rank), More Excellent Than Angels - 1:4-14…"/>
          <p:cNvSpPr txBox="1"/>
          <p:nvPr/>
        </p:nvSpPr>
        <p:spPr>
          <a:xfrm>
            <a:off x="5164278" y="2743761"/>
            <a:ext cx="7507329" cy="6165790"/>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dirty="0"/>
              <a:t>Angels higher than man</a:t>
            </a:r>
          </a:p>
          <a:p>
            <a:pPr marL="1181100" lvl="2" indent="-419100" algn="l">
              <a:spcBef>
                <a:spcPts val="900"/>
              </a:spcBef>
              <a:buClr>
                <a:srgbClr val="A29A85"/>
              </a:buClr>
              <a:buSzPct val="100000"/>
              <a:buChar char="•"/>
              <a:defRPr sz="3800" i="1">
                <a:solidFill>
                  <a:srgbClr val="000000"/>
                </a:solidFill>
              </a:defRPr>
            </a:pPr>
            <a:r>
              <a:rPr sz="3600" dirty="0"/>
              <a:t>As a man, Jesus was made a little lower than the angels - 2:9</a:t>
            </a:r>
          </a:p>
          <a:p>
            <a:pPr marL="1181100" lvl="2" indent="-419100" algn="l">
              <a:spcBef>
                <a:spcPts val="900"/>
              </a:spcBef>
              <a:buClr>
                <a:srgbClr val="A29A85"/>
              </a:buClr>
              <a:buSzPct val="100000"/>
              <a:buChar char="•"/>
              <a:defRPr sz="3800" i="1">
                <a:solidFill>
                  <a:srgbClr val="000000"/>
                </a:solidFill>
              </a:defRPr>
            </a:pPr>
            <a:r>
              <a:rPr sz="3600" dirty="0"/>
              <a:t>Angels are heavenly beings who serve God &amp; minister to His people - 1:14; Ps 103:20,21</a:t>
            </a:r>
          </a:p>
          <a:p>
            <a:pPr marL="1181100" lvl="2" indent="-419100" algn="l">
              <a:spcBef>
                <a:spcPts val="900"/>
              </a:spcBef>
              <a:buClr>
                <a:srgbClr val="A29A85"/>
              </a:buClr>
              <a:buSzPct val="100000"/>
              <a:buChar char="•"/>
              <a:defRPr sz="3800" i="1">
                <a:solidFill>
                  <a:srgbClr val="000000"/>
                </a:solidFill>
              </a:defRPr>
            </a:pPr>
            <a:r>
              <a:rPr sz="3600" dirty="0"/>
              <a:t>Not divine, not to be worshipped - Rev 19:10; 22:8,9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42">
                                            <p:txEl>
                                              <p:pRg st="2" end="2"/>
                                            </p:txEl>
                                          </p:spTgt>
                                        </p:tgtEl>
                                        <p:attrNameLst>
                                          <p:attrName>style.visibility</p:attrName>
                                        </p:attrNameLst>
                                      </p:cBhvr>
                                      <p:to>
                                        <p:strVal val="visible"/>
                                      </p:to>
                                    </p:set>
                                    <p:animEffect transition="in" filter="wipe(left)">
                                      <p:cBhvr>
                                        <p:cTn id="7" dur="1500"/>
                                        <p:tgtEl>
                                          <p:spTgt spid="1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42">
                                            <p:txEl>
                                              <p:pRg st="3" end="3"/>
                                            </p:txEl>
                                          </p:spTgt>
                                        </p:tgtEl>
                                        <p:attrNameLst>
                                          <p:attrName>style.visibility</p:attrName>
                                        </p:attrNameLst>
                                      </p:cBhvr>
                                      <p:to>
                                        <p:strVal val="visible"/>
                                      </p:to>
                                    </p:set>
                                    <p:animEffect transition="in" filter="wipe(left)">
                                      <p:cBhvr>
                                        <p:cTn id="12" dur="1500"/>
                                        <p:tgtEl>
                                          <p:spTgt spid="1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42">
                                            <p:txEl>
                                              <p:pRg st="4" end="4"/>
                                            </p:txEl>
                                          </p:spTgt>
                                        </p:tgtEl>
                                        <p:attrNameLst>
                                          <p:attrName>style.visibility</p:attrName>
                                        </p:attrNameLst>
                                      </p:cBhvr>
                                      <p:to>
                                        <p:strVal val="visible"/>
                                      </p:to>
                                    </p:set>
                                    <p:animEffect transition="in" filter="wipe(left)">
                                      <p:cBhvr>
                                        <p:cTn id="17" dur="15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descr="Image"/>
          <p:cNvPicPr>
            <a:picLocks/>
          </p:cNvPicPr>
          <p:nvPr/>
        </p:nvPicPr>
        <p:blipFill>
          <a:blip r:embed="rId3"/>
          <a:stretch>
            <a:fillRect/>
          </a:stretch>
        </p:blipFill>
        <p:spPr>
          <a:xfrm>
            <a:off x="-17860" y="2735452"/>
            <a:ext cx="5488610" cy="7073182"/>
          </a:xfrm>
          <a:prstGeom prst="rect">
            <a:avLst/>
          </a:prstGeom>
        </p:spPr>
      </p:pic>
      <p:pic>
        <p:nvPicPr>
          <p:cNvPr id="145"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46" name="Image" descr="Image"/>
          <p:cNvPicPr>
            <a:picLocks/>
          </p:cNvPicPr>
          <p:nvPr/>
        </p:nvPicPr>
        <p:blipFill>
          <a:blip r:embed="rId5"/>
          <a:stretch>
            <a:fillRect/>
          </a:stretch>
        </p:blipFill>
        <p:spPr>
          <a:xfrm>
            <a:off x="-55034" y="414866"/>
            <a:ext cx="7139783" cy="2388162"/>
          </a:xfrm>
          <a:prstGeom prst="rect">
            <a:avLst/>
          </a:prstGeom>
        </p:spPr>
      </p:pic>
      <p:sp>
        <p:nvSpPr>
          <p:cNvPr id="148"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49" name="Christ Has A Name, (Rank), More Excellent Than Angels - 1:4-14…"/>
          <p:cNvSpPr txBox="1"/>
          <p:nvPr/>
        </p:nvSpPr>
        <p:spPr>
          <a:xfrm>
            <a:off x="5164278" y="2743761"/>
            <a:ext cx="7507329" cy="6342762"/>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dirty="0"/>
              <a:t>“To which of the angels did He ever say . . .” 1:4-6</a:t>
            </a:r>
          </a:p>
          <a:p>
            <a:pPr marL="1181100" lvl="2" indent="-419100" algn="l">
              <a:spcBef>
                <a:spcPts val="900"/>
              </a:spcBef>
              <a:buClr>
                <a:srgbClr val="A29A85"/>
              </a:buClr>
              <a:buSzPct val="100000"/>
              <a:buChar char="•"/>
              <a:defRPr sz="3500" i="1">
                <a:solidFill>
                  <a:srgbClr val="000000"/>
                </a:solidFill>
              </a:defRPr>
            </a:pPr>
            <a:r>
              <a:rPr sz="3200" dirty="0"/>
              <a:t>“You are My Son . . .” - Ps 2:,8</a:t>
            </a:r>
          </a:p>
          <a:p>
            <a:pPr marL="1181100" lvl="2" indent="-419100" algn="l">
              <a:spcBef>
                <a:spcPts val="900"/>
              </a:spcBef>
              <a:buClr>
                <a:srgbClr val="A29A85"/>
              </a:buClr>
              <a:buSzPct val="100000"/>
              <a:buChar char="•"/>
              <a:defRPr sz="3500" i="1">
                <a:solidFill>
                  <a:srgbClr val="000000"/>
                </a:solidFill>
              </a:defRPr>
            </a:pPr>
            <a:r>
              <a:rPr sz="3200" dirty="0"/>
              <a:t>“I will be to Him a Father ,He will be to Me a Son,” - Ps. 89:26</a:t>
            </a:r>
          </a:p>
          <a:p>
            <a:pPr marL="1181100" lvl="2" indent="-419100" algn="l">
              <a:spcBef>
                <a:spcPts val="900"/>
              </a:spcBef>
              <a:buClr>
                <a:srgbClr val="A29A85"/>
              </a:buClr>
              <a:buSzPct val="100000"/>
              <a:buChar char="•"/>
              <a:defRPr sz="3500" i="1">
                <a:solidFill>
                  <a:srgbClr val="000000"/>
                </a:solidFill>
              </a:defRPr>
            </a:pPr>
            <a:r>
              <a:rPr sz="3200" dirty="0"/>
              <a:t>“Let all the angels of God worship Him” - Ps 97:7</a:t>
            </a:r>
          </a:p>
          <a:p>
            <a:pPr marL="1181100" lvl="2" indent="-419100" algn="l">
              <a:spcBef>
                <a:spcPts val="900"/>
              </a:spcBef>
              <a:buClr>
                <a:srgbClr val="A29A85"/>
              </a:buClr>
              <a:buSzPct val="100000"/>
              <a:buChar char="•"/>
              <a:defRPr sz="3500" i="1">
                <a:solidFill>
                  <a:srgbClr val="000000"/>
                </a:solidFill>
              </a:defRPr>
            </a:pPr>
            <a:r>
              <a:rPr sz="3200" dirty="0"/>
              <a:t>The question is rhetorical. The answer is NONE. (JW teaching is error)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49">
                                            <p:txEl>
                                              <p:pRg st="2" end="2"/>
                                            </p:txEl>
                                          </p:spTgt>
                                        </p:tgtEl>
                                        <p:attrNameLst>
                                          <p:attrName>style.visibility</p:attrName>
                                        </p:attrNameLst>
                                      </p:cBhvr>
                                      <p:to>
                                        <p:strVal val="visible"/>
                                      </p:to>
                                    </p:set>
                                    <p:animEffect transition="in" filter="wipe(left)">
                                      <p:cBhvr>
                                        <p:cTn id="7" dur="1500"/>
                                        <p:tgtEl>
                                          <p:spTgt spid="14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49">
                                            <p:txEl>
                                              <p:pRg st="3" end="3"/>
                                            </p:txEl>
                                          </p:spTgt>
                                        </p:tgtEl>
                                        <p:attrNameLst>
                                          <p:attrName>style.visibility</p:attrName>
                                        </p:attrNameLst>
                                      </p:cBhvr>
                                      <p:to>
                                        <p:strVal val="visible"/>
                                      </p:to>
                                    </p:set>
                                    <p:animEffect transition="in" filter="wipe(left)">
                                      <p:cBhvr>
                                        <p:cTn id="12" dur="1500"/>
                                        <p:tgtEl>
                                          <p:spTgt spid="14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49">
                                            <p:txEl>
                                              <p:pRg st="4" end="4"/>
                                            </p:txEl>
                                          </p:spTgt>
                                        </p:tgtEl>
                                        <p:attrNameLst>
                                          <p:attrName>style.visibility</p:attrName>
                                        </p:attrNameLst>
                                      </p:cBhvr>
                                      <p:to>
                                        <p:strVal val="visible"/>
                                      </p:to>
                                    </p:set>
                                    <p:animEffect transition="in" filter="wipe(left)">
                                      <p:cBhvr>
                                        <p:cTn id="17" dur="1500"/>
                                        <p:tgtEl>
                                          <p:spTgt spid="14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149">
                                            <p:txEl>
                                              <p:pRg st="5" end="5"/>
                                            </p:txEl>
                                          </p:spTgt>
                                        </p:tgtEl>
                                        <p:attrNameLst>
                                          <p:attrName>style.visibility</p:attrName>
                                        </p:attrNameLst>
                                      </p:cBhvr>
                                      <p:to>
                                        <p:strVal val="visible"/>
                                      </p:to>
                                    </p:set>
                                    <p:animEffect transition="in" filter="wipe(left)">
                                      <p:cBhvr>
                                        <p:cTn id="22" dur="1500"/>
                                        <p:tgtEl>
                                          <p:spTgt spid="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p:cNvPicPr>
          <p:nvPr/>
        </p:nvPicPr>
        <p:blipFill>
          <a:blip r:embed="rId3"/>
          <a:stretch>
            <a:fillRect/>
          </a:stretch>
        </p:blipFill>
        <p:spPr>
          <a:xfrm>
            <a:off x="-17860" y="2735452"/>
            <a:ext cx="5488610" cy="7073182"/>
          </a:xfrm>
          <a:prstGeom prst="rect">
            <a:avLst/>
          </a:prstGeom>
        </p:spPr>
      </p:pic>
      <p:pic>
        <p:nvPicPr>
          <p:cNvPr id="152"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53" name="Image" descr="Image"/>
          <p:cNvPicPr>
            <a:picLocks/>
          </p:cNvPicPr>
          <p:nvPr/>
        </p:nvPicPr>
        <p:blipFill>
          <a:blip r:embed="rId5"/>
          <a:stretch>
            <a:fillRect/>
          </a:stretch>
        </p:blipFill>
        <p:spPr>
          <a:xfrm>
            <a:off x="-55034" y="414866"/>
            <a:ext cx="7139783" cy="2388162"/>
          </a:xfrm>
          <a:prstGeom prst="rect">
            <a:avLst/>
          </a:prstGeom>
        </p:spPr>
      </p:pic>
      <p:sp>
        <p:nvSpPr>
          <p:cNvPr id="155"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56" name="Christ Has A Name, (Rank), More Excellent Than Angels - 1:4-14…"/>
          <p:cNvSpPr txBox="1"/>
          <p:nvPr/>
        </p:nvSpPr>
        <p:spPr>
          <a:xfrm>
            <a:off x="5164278" y="2743761"/>
            <a:ext cx="7507329" cy="6604372"/>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dirty="0"/>
              <a:t>Which of the angels has been exalted to God’s throne? - 1:7-13</a:t>
            </a:r>
          </a:p>
          <a:p>
            <a:pPr marL="1181100" lvl="2" indent="-419100" algn="l">
              <a:spcBef>
                <a:spcPts val="900"/>
              </a:spcBef>
              <a:buClr>
                <a:srgbClr val="A29A85"/>
              </a:buClr>
              <a:buSzPct val="100000"/>
              <a:buChar char="•"/>
              <a:defRPr sz="3500" i="1">
                <a:solidFill>
                  <a:srgbClr val="000000"/>
                </a:solidFill>
              </a:defRPr>
            </a:pPr>
            <a:r>
              <a:rPr sz="3200" i="0" dirty="0"/>
              <a:t>He says to angels,</a:t>
            </a:r>
            <a:r>
              <a:rPr sz="3200" dirty="0"/>
              <a:t> “Who makes His angels spirits [</a:t>
            </a:r>
            <a:r>
              <a:rPr sz="2800" dirty="0"/>
              <a:t>wind, </a:t>
            </a:r>
            <a:r>
              <a:rPr sz="2800" baseline="31999" dirty="0"/>
              <a:t>ESV</a:t>
            </a:r>
            <a:r>
              <a:rPr sz="3200" dirty="0"/>
              <a:t>], And His ministers a flame of fire” 1:7; Ps 104:4</a:t>
            </a:r>
          </a:p>
          <a:p>
            <a:pPr marL="1181100" lvl="2" indent="-419100" algn="l">
              <a:spcBef>
                <a:spcPts val="900"/>
              </a:spcBef>
              <a:buClr>
                <a:srgbClr val="A29A85"/>
              </a:buClr>
              <a:buSzPct val="100000"/>
              <a:buChar char="•"/>
              <a:defRPr sz="3500" i="1">
                <a:solidFill>
                  <a:srgbClr val="000000"/>
                </a:solidFill>
              </a:defRPr>
            </a:pPr>
            <a:r>
              <a:rPr sz="3200" i="0" dirty="0"/>
              <a:t>Angels are strong &amp; powerful - but mere servants - </a:t>
            </a:r>
            <a:r>
              <a:rPr sz="3200" dirty="0"/>
              <a:t>Angels “are, in all respects, subordinate to Him, and occupy, as the winds and the lightnings , the place of servants.” Barnes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56">
                                            <p:txEl>
                                              <p:pRg st="2" end="2"/>
                                            </p:txEl>
                                          </p:spTgt>
                                        </p:tgtEl>
                                        <p:attrNameLst>
                                          <p:attrName>style.visibility</p:attrName>
                                        </p:attrNameLst>
                                      </p:cBhvr>
                                      <p:to>
                                        <p:strVal val="visible"/>
                                      </p:to>
                                    </p:set>
                                    <p:animEffect transition="in" filter="wipe(left)">
                                      <p:cBhvr>
                                        <p:cTn id="7" dur="1500"/>
                                        <p:tgtEl>
                                          <p:spTgt spid="1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56">
                                            <p:txEl>
                                              <p:pRg st="3" end="3"/>
                                            </p:txEl>
                                          </p:spTgt>
                                        </p:tgtEl>
                                        <p:attrNameLst>
                                          <p:attrName>style.visibility</p:attrName>
                                        </p:attrNameLst>
                                      </p:cBhvr>
                                      <p:to>
                                        <p:strVal val="visible"/>
                                      </p:to>
                                    </p:set>
                                    <p:animEffect transition="in" filter="wipe(left)">
                                      <p:cBhvr>
                                        <p:cTn id="12" dur="1500"/>
                                        <p:tgtEl>
                                          <p:spTgt spid="15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56">
                                            <p:txEl>
                                              <p:charRg st="415" end="415"/>
                                            </p:txEl>
                                          </p:spTgt>
                                        </p:tgtEl>
                                        <p:attrNameLst>
                                          <p:attrName>style.visibility</p:attrName>
                                        </p:attrNameLst>
                                      </p:cBhvr>
                                      <p:to>
                                        <p:strVal val="visible"/>
                                      </p:to>
                                    </p:set>
                                    <p:animEffect transition="in" filter="wipe(left)">
                                      <p:cBhvr>
                                        <p:cTn id="17" dur="1500"/>
                                        <p:tgtEl>
                                          <p:spTgt spid="156">
                                            <p:txEl>
                                              <p:charRg st="415" end="4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p:cNvPicPr>
          <p:nvPr/>
        </p:nvPicPr>
        <p:blipFill>
          <a:blip r:embed="rId3"/>
          <a:stretch>
            <a:fillRect/>
          </a:stretch>
        </p:blipFill>
        <p:spPr>
          <a:xfrm>
            <a:off x="-17860" y="2735452"/>
            <a:ext cx="5488610" cy="7073182"/>
          </a:xfrm>
          <a:prstGeom prst="rect">
            <a:avLst/>
          </a:prstGeom>
        </p:spPr>
      </p:pic>
      <p:pic>
        <p:nvPicPr>
          <p:cNvPr id="159"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60" name="Image" descr="Image"/>
          <p:cNvPicPr>
            <a:picLocks/>
          </p:cNvPicPr>
          <p:nvPr/>
        </p:nvPicPr>
        <p:blipFill>
          <a:blip r:embed="rId5"/>
          <a:stretch>
            <a:fillRect/>
          </a:stretch>
        </p:blipFill>
        <p:spPr>
          <a:xfrm>
            <a:off x="-55034" y="414866"/>
            <a:ext cx="7139783" cy="2388162"/>
          </a:xfrm>
          <a:prstGeom prst="rect">
            <a:avLst/>
          </a:prstGeom>
        </p:spPr>
      </p:pic>
      <p:sp>
        <p:nvSpPr>
          <p:cNvPr id="162"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63" name="Christ Has A Name, (Rank), More Excellent Than Angels - 1:4-14…"/>
          <p:cNvSpPr txBox="1"/>
          <p:nvPr/>
        </p:nvSpPr>
        <p:spPr>
          <a:xfrm>
            <a:off x="5164278" y="2743761"/>
            <a:ext cx="7507329" cy="6488956"/>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dirty="0"/>
              <a:t>Which of the angels has been exalted to God’s throne? - 1:7-13</a:t>
            </a:r>
          </a:p>
          <a:p>
            <a:pPr marL="1181100" lvl="2" indent="-419100" algn="l">
              <a:spcBef>
                <a:spcPts val="900"/>
              </a:spcBef>
              <a:buClr>
                <a:srgbClr val="A29A85"/>
              </a:buClr>
              <a:buSzPct val="100000"/>
              <a:buChar char="•"/>
              <a:defRPr sz="3500" i="1">
                <a:solidFill>
                  <a:srgbClr val="000000"/>
                </a:solidFill>
              </a:defRPr>
            </a:pPr>
            <a:r>
              <a:rPr sz="3200" dirty="0"/>
              <a:t>But to the Son He says: “</a:t>
            </a:r>
            <a:r>
              <a:rPr sz="3200" baseline="31999" dirty="0"/>
              <a:t>7</a:t>
            </a:r>
            <a:r>
              <a:rPr sz="3200" dirty="0"/>
              <a:t>Your throne, O God, is forever and ever; A scepter of righteousness is the scepter of Your Kingdom. </a:t>
            </a:r>
            <a:r>
              <a:rPr sz="3200" baseline="31999" dirty="0"/>
              <a:t>9</a:t>
            </a:r>
            <a:r>
              <a:rPr sz="3200" dirty="0"/>
              <a:t>You have loved righteousness and hated lawlessness; Therefore God, Your God, has anointed You With the oil of gladness more than Your companions."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63">
                                            <p:txEl>
                                              <p:pRg st="2" end="2"/>
                                            </p:txEl>
                                          </p:spTgt>
                                        </p:tgtEl>
                                        <p:attrNameLst>
                                          <p:attrName>style.visibility</p:attrName>
                                        </p:attrNameLst>
                                      </p:cBhvr>
                                      <p:to>
                                        <p:strVal val="visible"/>
                                      </p:to>
                                    </p:set>
                                    <p:animEffect transition="in" filter="wipe(left)">
                                      <p:cBhvr>
                                        <p:cTn id="7" dur="1500"/>
                                        <p:tgtEl>
                                          <p:spTgt spid="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 descr="Image"/>
          <p:cNvPicPr>
            <a:picLocks/>
          </p:cNvPicPr>
          <p:nvPr/>
        </p:nvPicPr>
        <p:blipFill>
          <a:blip r:embed="rId3"/>
          <a:stretch>
            <a:fillRect/>
          </a:stretch>
        </p:blipFill>
        <p:spPr>
          <a:xfrm>
            <a:off x="-17860" y="2735452"/>
            <a:ext cx="5488610" cy="7073182"/>
          </a:xfrm>
          <a:prstGeom prst="rect">
            <a:avLst/>
          </a:prstGeom>
        </p:spPr>
      </p:pic>
      <p:pic>
        <p:nvPicPr>
          <p:cNvPr id="166"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67" name="Image" descr="Image"/>
          <p:cNvPicPr>
            <a:picLocks/>
          </p:cNvPicPr>
          <p:nvPr/>
        </p:nvPicPr>
        <p:blipFill>
          <a:blip r:embed="rId5"/>
          <a:stretch>
            <a:fillRect/>
          </a:stretch>
        </p:blipFill>
        <p:spPr>
          <a:xfrm>
            <a:off x="-55034" y="414866"/>
            <a:ext cx="7139783" cy="2388162"/>
          </a:xfrm>
          <a:prstGeom prst="rect">
            <a:avLst/>
          </a:prstGeom>
        </p:spPr>
      </p:pic>
      <p:sp>
        <p:nvSpPr>
          <p:cNvPr id="169"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70" name="Christ Has A Name, (Rank), More Excellent Than Angels - 1:4-14…"/>
          <p:cNvSpPr txBox="1"/>
          <p:nvPr/>
        </p:nvSpPr>
        <p:spPr>
          <a:xfrm>
            <a:off x="5164278" y="2743761"/>
            <a:ext cx="7507329" cy="5981125"/>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36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2800" dirty="0"/>
              <a:t>Which of the angels has been exalted to God’s throne? - 1:7-13</a:t>
            </a:r>
          </a:p>
          <a:p>
            <a:pPr marL="1181100" lvl="2" indent="-419100" algn="l">
              <a:spcBef>
                <a:spcPts val="900"/>
              </a:spcBef>
              <a:buClr>
                <a:srgbClr val="A29A85"/>
              </a:buClr>
              <a:buSzPct val="100000"/>
              <a:buChar char="•"/>
              <a:defRPr sz="3400" i="1">
                <a:solidFill>
                  <a:srgbClr val="000000"/>
                </a:solidFill>
              </a:defRPr>
            </a:pPr>
            <a:r>
              <a:rPr sz="2800" dirty="0"/>
              <a:t>Christ’s exalted position is much higher than angels - He is King of kings &amp; Lord of lords</a:t>
            </a:r>
          </a:p>
          <a:p>
            <a:pPr marL="1562100" lvl="3" indent="-419100" algn="l">
              <a:spcBef>
                <a:spcPts val="900"/>
              </a:spcBef>
              <a:buClr>
                <a:srgbClr val="A29A85"/>
              </a:buClr>
              <a:buSzPct val="100000"/>
              <a:buChar char="✴"/>
              <a:defRPr sz="3400" i="1">
                <a:solidFill>
                  <a:srgbClr val="000000"/>
                </a:solidFill>
              </a:defRPr>
            </a:pPr>
            <a:r>
              <a:rPr sz="2800" dirty="0"/>
              <a:t>Jesus’ deity is once again affirmed, He is addressed as God [8] - Ps. 45:6,7</a:t>
            </a:r>
          </a:p>
          <a:p>
            <a:pPr marL="1562100" lvl="3" indent="-419100" algn="l">
              <a:spcBef>
                <a:spcPts val="900"/>
              </a:spcBef>
              <a:buClr>
                <a:srgbClr val="A29A85"/>
              </a:buClr>
              <a:buSzPct val="100000"/>
              <a:buChar char="✴"/>
              <a:defRPr sz="3400" i="1">
                <a:solidFill>
                  <a:srgbClr val="000000"/>
                </a:solidFill>
              </a:defRPr>
            </a:pPr>
            <a:r>
              <a:rPr sz="2800" dirty="0"/>
              <a:t>Jesus was sinless - He loved righteousness &amp; hated lawlessness, thus anointed with the oil of gladness - [9]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0">
                                            <p:txEl>
                                              <p:pRg st="2" end="2"/>
                                            </p:txEl>
                                          </p:spTgt>
                                        </p:tgtEl>
                                        <p:attrNameLst>
                                          <p:attrName>style.visibility</p:attrName>
                                        </p:attrNameLst>
                                      </p:cBhvr>
                                      <p:to>
                                        <p:strVal val="visible"/>
                                      </p:to>
                                    </p:set>
                                    <p:animEffect transition="in" filter="wipe(left)">
                                      <p:cBhvr>
                                        <p:cTn id="7" dur="1500"/>
                                        <p:tgtEl>
                                          <p:spTgt spid="1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70">
                                            <p:txEl>
                                              <p:pRg st="3" end="3"/>
                                            </p:txEl>
                                          </p:spTgt>
                                        </p:tgtEl>
                                        <p:attrNameLst>
                                          <p:attrName>style.visibility</p:attrName>
                                        </p:attrNameLst>
                                      </p:cBhvr>
                                      <p:to>
                                        <p:strVal val="visible"/>
                                      </p:to>
                                    </p:set>
                                    <p:animEffect transition="in" filter="wipe(left)">
                                      <p:cBhvr>
                                        <p:cTn id="12" dur="1500"/>
                                        <p:tgtEl>
                                          <p:spTgt spid="1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70">
                                            <p:txEl>
                                              <p:pRg st="4" end="4"/>
                                            </p:txEl>
                                          </p:spTgt>
                                        </p:tgtEl>
                                        <p:attrNameLst>
                                          <p:attrName>style.visibility</p:attrName>
                                        </p:attrNameLst>
                                      </p:cBhvr>
                                      <p:to>
                                        <p:strVal val="visible"/>
                                      </p:to>
                                    </p:set>
                                    <p:animEffect transition="in" filter="wipe(left)">
                                      <p:cBhvr>
                                        <p:cTn id="17" dur="1500"/>
                                        <p:tgtEl>
                                          <p:spTgt spid="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 descr="Image"/>
          <p:cNvPicPr>
            <a:picLocks/>
          </p:cNvPicPr>
          <p:nvPr/>
        </p:nvPicPr>
        <p:blipFill>
          <a:blip r:embed="rId3"/>
          <a:stretch>
            <a:fillRect/>
          </a:stretch>
        </p:blipFill>
        <p:spPr>
          <a:xfrm>
            <a:off x="-17860" y="2735452"/>
            <a:ext cx="5488610" cy="7073182"/>
          </a:xfrm>
          <a:prstGeom prst="rect">
            <a:avLst/>
          </a:prstGeom>
        </p:spPr>
      </p:pic>
      <p:pic>
        <p:nvPicPr>
          <p:cNvPr id="173"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74" name="Image" descr="Image"/>
          <p:cNvPicPr>
            <a:picLocks/>
          </p:cNvPicPr>
          <p:nvPr/>
        </p:nvPicPr>
        <p:blipFill>
          <a:blip r:embed="rId5"/>
          <a:stretch>
            <a:fillRect/>
          </a:stretch>
        </p:blipFill>
        <p:spPr>
          <a:xfrm>
            <a:off x="-55034" y="414866"/>
            <a:ext cx="7139783" cy="2388162"/>
          </a:xfrm>
          <a:prstGeom prst="rect">
            <a:avLst/>
          </a:prstGeom>
        </p:spPr>
      </p:pic>
      <p:sp>
        <p:nvSpPr>
          <p:cNvPr id="176"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77" name="Christ Has A Name, (Rank), More Excellent Than Angels - 1:4-14…"/>
          <p:cNvSpPr txBox="1"/>
          <p:nvPr/>
        </p:nvSpPr>
        <p:spPr>
          <a:xfrm>
            <a:off x="5164278" y="2743761"/>
            <a:ext cx="7507329" cy="6227346"/>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dirty="0"/>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dirty="0"/>
              <a:t>Which of the angels has been exalted to God’s throne? - 1:7-13</a:t>
            </a:r>
          </a:p>
          <a:p>
            <a:pPr marL="1181100" lvl="2" indent="-419100" algn="l">
              <a:spcBef>
                <a:spcPts val="900"/>
              </a:spcBef>
              <a:buClr>
                <a:srgbClr val="A29A85"/>
              </a:buClr>
              <a:buSzPct val="100000"/>
              <a:buChar char="•"/>
              <a:defRPr sz="3200" i="1">
                <a:solidFill>
                  <a:srgbClr val="000000"/>
                </a:solidFill>
              </a:defRPr>
            </a:pPr>
            <a:r>
              <a:rPr sz="2800" dirty="0"/>
              <a:t>Christ, not an angel laid the foundations of the earth - 1:10; Ps 102:25-27; Heb. 1:2; John 1:2,3; Col. 1:16</a:t>
            </a:r>
          </a:p>
          <a:p>
            <a:pPr marL="1181100" lvl="2" indent="-419100" algn="l">
              <a:spcBef>
                <a:spcPts val="900"/>
              </a:spcBef>
              <a:buClr>
                <a:srgbClr val="A29A85"/>
              </a:buClr>
              <a:buSzPct val="100000"/>
              <a:buChar char="•"/>
              <a:defRPr sz="3200" i="1">
                <a:solidFill>
                  <a:srgbClr val="000000"/>
                </a:solidFill>
              </a:defRPr>
            </a:pPr>
            <a:r>
              <a:rPr sz="2800" dirty="0"/>
              <a:t>The earth will be dissolved, but Christ will endure forever - 1:11; 2 Pet 3:10-13,</a:t>
            </a:r>
          </a:p>
          <a:p>
            <a:pPr marL="1181100" lvl="2" indent="-419100" algn="l">
              <a:spcBef>
                <a:spcPts val="900"/>
              </a:spcBef>
              <a:buClr>
                <a:srgbClr val="A29A85"/>
              </a:buClr>
              <a:buSzPct val="100000"/>
              <a:buChar char="•"/>
              <a:defRPr sz="3200" i="1">
                <a:solidFill>
                  <a:srgbClr val="000000"/>
                </a:solidFill>
              </a:defRPr>
            </a:pPr>
            <a:r>
              <a:rPr sz="2800" dirty="0"/>
              <a:t>The answer is NONE - But the Father said to the Son, “Sit at my right hand …” - 8:1; Ps. 110:1; Acts 2:34-36; Eph 1:20-23</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7">
                                            <p:txEl>
                                              <p:pRg st="2" end="2"/>
                                            </p:txEl>
                                          </p:spTgt>
                                        </p:tgtEl>
                                        <p:attrNameLst>
                                          <p:attrName>style.visibility</p:attrName>
                                        </p:attrNameLst>
                                      </p:cBhvr>
                                      <p:to>
                                        <p:strVal val="visible"/>
                                      </p:to>
                                    </p:set>
                                    <p:animEffect transition="in" filter="wipe(left)">
                                      <p:cBhvr>
                                        <p:cTn id="7" dur="1500"/>
                                        <p:tgtEl>
                                          <p:spTgt spid="17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77">
                                            <p:txEl>
                                              <p:pRg st="3" end="3"/>
                                            </p:txEl>
                                          </p:spTgt>
                                        </p:tgtEl>
                                        <p:attrNameLst>
                                          <p:attrName>style.visibility</p:attrName>
                                        </p:attrNameLst>
                                      </p:cBhvr>
                                      <p:to>
                                        <p:strVal val="visible"/>
                                      </p:to>
                                    </p:set>
                                    <p:animEffect transition="in" filter="wipe(left)">
                                      <p:cBhvr>
                                        <p:cTn id="12" dur="1500"/>
                                        <p:tgtEl>
                                          <p:spTgt spid="17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77">
                                            <p:txEl>
                                              <p:pRg st="4" end="4"/>
                                            </p:txEl>
                                          </p:spTgt>
                                        </p:tgtEl>
                                        <p:attrNameLst>
                                          <p:attrName>style.visibility</p:attrName>
                                        </p:attrNameLst>
                                      </p:cBhvr>
                                      <p:to>
                                        <p:strVal val="visible"/>
                                      </p:to>
                                    </p:set>
                                    <p:animEffect transition="in" filter="wipe(left)">
                                      <p:cBhvr>
                                        <p:cTn id="17" dur="15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 descr="Image"/>
          <p:cNvPicPr>
            <a:picLocks/>
          </p:cNvPicPr>
          <p:nvPr/>
        </p:nvPicPr>
        <p:blipFill>
          <a:blip r:embed="rId3"/>
          <a:stretch>
            <a:fillRect/>
          </a:stretch>
        </p:blipFill>
        <p:spPr>
          <a:xfrm>
            <a:off x="-17860" y="2735452"/>
            <a:ext cx="5488610" cy="7073182"/>
          </a:xfrm>
          <a:prstGeom prst="rect">
            <a:avLst/>
          </a:prstGeom>
        </p:spPr>
      </p:pic>
      <p:pic>
        <p:nvPicPr>
          <p:cNvPr id="180" name="Rounded Rectangle" descr="Rounded Rectangle"/>
          <p:cNvPicPr>
            <a:picLocks/>
          </p:cNvPicPr>
          <p:nvPr/>
        </p:nvPicPr>
        <p:blipFill>
          <a:blip r:embed="rId4"/>
          <a:stretch>
            <a:fillRect/>
          </a:stretch>
        </p:blipFill>
        <p:spPr>
          <a:xfrm>
            <a:off x="6487583" y="771161"/>
            <a:ext cx="6365810" cy="1537195"/>
          </a:xfrm>
          <a:prstGeom prst="rect">
            <a:avLst/>
          </a:prstGeom>
          <a:effectLst>
            <a:outerShdw blurRad="190500" dist="63500" dir="5400000" rotWithShape="0">
              <a:srgbClr val="000000">
                <a:alpha val="58317"/>
              </a:srgbClr>
            </a:outerShdw>
          </a:effectLst>
        </p:spPr>
      </p:pic>
      <p:pic>
        <p:nvPicPr>
          <p:cNvPr id="181" name="Image" descr="Image"/>
          <p:cNvPicPr>
            <a:picLocks/>
          </p:cNvPicPr>
          <p:nvPr/>
        </p:nvPicPr>
        <p:blipFill>
          <a:blip r:embed="rId5"/>
          <a:stretch>
            <a:fillRect/>
          </a:stretch>
        </p:blipFill>
        <p:spPr>
          <a:xfrm>
            <a:off x="-55034" y="414866"/>
            <a:ext cx="7139783" cy="2388162"/>
          </a:xfrm>
          <a:prstGeom prst="rect">
            <a:avLst/>
          </a:prstGeom>
        </p:spPr>
      </p:pic>
      <p:sp>
        <p:nvSpPr>
          <p:cNvPr id="183" name="Position of Christ Is Superior To Angels"/>
          <p:cNvSpPr txBox="1"/>
          <p:nvPr/>
        </p:nvSpPr>
        <p:spPr>
          <a:xfrm>
            <a:off x="6777473" y="1050147"/>
            <a:ext cx="5786029" cy="11176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AA4A5A"/>
                </a:solidFill>
                <a:latin typeface="Grunge Face"/>
                <a:ea typeface="Grunge Face"/>
                <a:cs typeface="Grunge Face"/>
                <a:sym typeface="Grunge Face"/>
              </a:defRPr>
            </a:lvl1pPr>
          </a:lstStyle>
          <a:p>
            <a:r>
              <a:t>Position of Christ Is Superior To Angels</a:t>
            </a:r>
          </a:p>
        </p:txBody>
      </p:sp>
      <p:sp>
        <p:nvSpPr>
          <p:cNvPr id="184" name="Christ Has A Name, (Rank), More Excellent Than Angels - 1:4-14…"/>
          <p:cNvSpPr txBox="1"/>
          <p:nvPr/>
        </p:nvSpPr>
        <p:spPr>
          <a:xfrm>
            <a:off x="5164278" y="2743761"/>
            <a:ext cx="7507329" cy="6288901"/>
          </a:xfrm>
          <a:prstGeom prst="rect">
            <a:avLst/>
          </a:prstGeom>
          <a:ln w="12700">
            <a:miter lim="400000"/>
          </a:ln>
          <a:effectLst>
            <a:outerShdw blurRad="152400" dist="103156" dir="2923668" rotWithShape="0">
              <a:srgbClr val="000000">
                <a:alpha val="4213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4300">
                <a:solidFill>
                  <a:srgbClr val="000000"/>
                </a:solidFill>
              </a:defRPr>
            </a:pPr>
            <a:r>
              <a:rPr sz="4000" i="1"/>
              <a:t>Christ Has A Name, (Rank), More Excellent Than Angels - 1:4-14</a:t>
            </a:r>
          </a:p>
          <a:p>
            <a:pPr marL="838200" lvl="1" indent="-419100" algn="l">
              <a:spcBef>
                <a:spcPts val="900"/>
              </a:spcBef>
              <a:buClr>
                <a:srgbClr val="A29A85"/>
              </a:buClr>
              <a:buSzPct val="100000"/>
              <a:buChar char="•"/>
              <a:defRPr sz="3600">
                <a:solidFill>
                  <a:srgbClr val="000000"/>
                </a:solidFill>
              </a:defRPr>
            </a:pPr>
            <a:r>
              <a:rPr sz="3200"/>
              <a:t>This does not minimize the importance of angels - 1:14</a:t>
            </a:r>
          </a:p>
          <a:p>
            <a:pPr marL="1181100" lvl="2" indent="-419100" algn="l">
              <a:spcBef>
                <a:spcPts val="900"/>
              </a:spcBef>
              <a:buClr>
                <a:srgbClr val="A29A85"/>
              </a:buClr>
              <a:buSzPct val="100000"/>
              <a:buChar char="•"/>
              <a:defRPr sz="3200" i="1">
                <a:solidFill>
                  <a:srgbClr val="000000"/>
                </a:solidFill>
              </a:defRPr>
            </a:pPr>
            <a:r>
              <a:rPr sz="2800"/>
              <a:t>The text serves to magnify the greatness of the Son, (angels are superior to men - 1:7)</a:t>
            </a:r>
          </a:p>
          <a:p>
            <a:pPr marL="1181100" lvl="2" indent="-419100" algn="l">
              <a:spcBef>
                <a:spcPts val="900"/>
              </a:spcBef>
              <a:buClr>
                <a:srgbClr val="A29A85"/>
              </a:buClr>
              <a:buSzPct val="100000"/>
              <a:buChar char="•"/>
              <a:defRPr sz="3200" i="1">
                <a:solidFill>
                  <a:srgbClr val="000000"/>
                </a:solidFill>
              </a:defRPr>
            </a:pPr>
            <a:r>
              <a:rPr sz="2800"/>
              <a:t>Angels are God’s servants - (1:14). Angels continue to be involved in God’s providential care of His children - (Mat 18:10; Luke 16:22; Acts 5:19; 8:26; 10:1-8; 12:7-10, 23; Rev. 22:9</a:t>
            </a:r>
          </a:p>
          <a:p>
            <a:pPr marL="1181100" lvl="2" indent="-419100" algn="l">
              <a:spcBef>
                <a:spcPts val="900"/>
              </a:spcBef>
              <a:buClr>
                <a:srgbClr val="A29A85"/>
              </a:buClr>
              <a:buSzPct val="100000"/>
              <a:buChar char="•"/>
              <a:defRPr sz="3200" i="1">
                <a:solidFill>
                  <a:srgbClr val="000000"/>
                </a:solidFill>
              </a:defRPr>
            </a:pPr>
            <a:r>
              <a:rPr sz="2800"/>
              <a:t>Christ is greater than angels!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84">
                                            <p:txEl>
                                              <p:pRg st="2" end="2"/>
                                            </p:txEl>
                                          </p:spTgt>
                                        </p:tgtEl>
                                        <p:attrNameLst>
                                          <p:attrName>style.visibility</p:attrName>
                                        </p:attrNameLst>
                                      </p:cBhvr>
                                      <p:to>
                                        <p:strVal val="visible"/>
                                      </p:to>
                                    </p:set>
                                    <p:animEffect transition="in" filter="wipe(left)">
                                      <p:cBhvr>
                                        <p:cTn id="7" dur="1500"/>
                                        <p:tgtEl>
                                          <p:spTgt spid="1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84">
                                            <p:txEl>
                                              <p:pRg st="3" end="3"/>
                                            </p:txEl>
                                          </p:spTgt>
                                        </p:tgtEl>
                                        <p:attrNameLst>
                                          <p:attrName>style.visibility</p:attrName>
                                        </p:attrNameLst>
                                      </p:cBhvr>
                                      <p:to>
                                        <p:strVal val="visible"/>
                                      </p:to>
                                    </p:set>
                                    <p:animEffect transition="in" filter="wipe(left)">
                                      <p:cBhvr>
                                        <p:cTn id="12" dur="1500"/>
                                        <p:tgtEl>
                                          <p:spTgt spid="1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84">
                                            <p:txEl>
                                              <p:pRg st="4" end="4"/>
                                            </p:txEl>
                                          </p:spTgt>
                                        </p:tgtEl>
                                        <p:attrNameLst>
                                          <p:attrName>style.visibility</p:attrName>
                                        </p:attrNameLst>
                                      </p:cBhvr>
                                      <p:to>
                                        <p:strVal val="visible"/>
                                      </p:to>
                                    </p:set>
                                    <p:animEffect transition="in" filter="wipe(left)">
                                      <p:cBhvr>
                                        <p:cTn id="17" dur="1500"/>
                                        <p:tgtEl>
                                          <p:spTgt spid="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429</TotalTime>
  <Words>4520</Words>
  <Application>Microsoft Office PowerPoint</Application>
  <PresentationFormat>Custom</PresentationFormat>
  <Paragraphs>251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Avenir</vt:lpstr>
      <vt:lpstr>Baskerville</vt:lpstr>
      <vt:lpstr>Baskerville SemiBold</vt:lpstr>
      <vt:lpstr>Cochin</vt:lpstr>
      <vt:lpstr>Copperplate</vt:lpstr>
      <vt:lpstr>Grunge Face</vt:lpstr>
      <vt:lpstr>Vintage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Nix</cp:lastModifiedBy>
  <cp:revision>18</cp:revision>
  <cp:lastPrinted>2021-07-10T19:43:48Z</cp:lastPrinted>
  <dcterms:modified xsi:type="dcterms:W3CDTF">2021-07-25T14:39:27Z</dcterms:modified>
</cp:coreProperties>
</file>