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10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56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145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993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45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86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93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4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9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1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18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60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39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08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7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870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B58CC-A66F-464B-92AC-7E0CE86ACF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Hebrews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788A6-5752-4D8E-B290-7CB67610A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48182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2"/>
            <a:ext cx="8433787" cy="5413587"/>
          </a:xfrm>
        </p:spPr>
        <p:txBody>
          <a:bodyPr>
            <a:normAutofit/>
          </a:bodyPr>
          <a:lstStyle/>
          <a:p>
            <a:r>
              <a:rPr lang="en-US" sz="3600" dirty="0"/>
              <a:t>The author use comparisons throughout the book to draw distinctions between old and new that show the superiority of new.</a:t>
            </a:r>
          </a:p>
          <a:p>
            <a:r>
              <a:rPr lang="en-US" sz="3600" dirty="0"/>
              <a:t>The author is extremely knowledgeable of Old Testament writings and Jewish history.</a:t>
            </a:r>
          </a:p>
          <a:p>
            <a:pPr lvl="1"/>
            <a:r>
              <a:rPr lang="en-US" sz="3200" dirty="0"/>
              <a:t>4:4, 8:5, 9:7, 3:5, 10:30, 11:3, 6:8, 11:4, …</a:t>
            </a:r>
          </a:p>
          <a:p>
            <a:r>
              <a:rPr lang="en-US" sz="3600" dirty="0"/>
              <a:t>The author is also very knowledgeable of Jesus earthly work.</a:t>
            </a:r>
          </a:p>
          <a:p>
            <a:pPr lvl="1"/>
            <a:r>
              <a:rPr lang="en-US" sz="3200" dirty="0"/>
              <a:t>2:14, 2:18, 2:3, 2:4, 13:20, 3:1-6, 5:7-8, …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000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Theme of Hebrews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3"/>
            <a:ext cx="8433787" cy="4854190"/>
          </a:xfrm>
        </p:spPr>
        <p:txBody>
          <a:bodyPr>
            <a:normAutofit/>
          </a:bodyPr>
          <a:lstStyle/>
          <a:p>
            <a:r>
              <a:rPr lang="en-US" sz="4000" dirty="0"/>
              <a:t>Be faithful to Christ - no matter what!</a:t>
            </a:r>
          </a:p>
          <a:p>
            <a:pPr lvl="1"/>
            <a:r>
              <a:rPr lang="en-US" sz="3600" dirty="0"/>
              <a:t>He is superior to the angels and Moses.</a:t>
            </a:r>
          </a:p>
          <a:p>
            <a:pPr lvl="1"/>
            <a:r>
              <a:rPr lang="en-US" sz="3600" dirty="0"/>
              <a:t>His priesthood and ministry are superior to that of Levi.</a:t>
            </a:r>
          </a:p>
          <a:p>
            <a:pPr lvl="1"/>
            <a:r>
              <a:rPr lang="en-US" sz="3600" dirty="0"/>
              <a:t>His sacrifice is superior to the animal sacrifices of the old law.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7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Target 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3"/>
            <a:ext cx="8433787" cy="4854190"/>
          </a:xfrm>
        </p:spPr>
        <p:txBody>
          <a:bodyPr>
            <a:normAutofit/>
          </a:bodyPr>
          <a:lstStyle/>
          <a:p>
            <a:r>
              <a:rPr lang="en-US" sz="4000" dirty="0"/>
              <a:t>Jewish Christians</a:t>
            </a:r>
          </a:p>
          <a:p>
            <a:pPr lvl="1"/>
            <a:r>
              <a:rPr lang="en-US" sz="3600" dirty="0"/>
              <a:t>Who were facing intense persecution</a:t>
            </a:r>
          </a:p>
          <a:p>
            <a:pPr lvl="1"/>
            <a:r>
              <a:rPr lang="en-US" sz="3600" dirty="0"/>
              <a:t>Who were toying with returning to Judaism</a:t>
            </a:r>
          </a:p>
          <a:p>
            <a:pPr lvl="1"/>
            <a:r>
              <a:rPr lang="en-US" sz="3600" dirty="0"/>
              <a:t>Who had grown up after the miracles of Jesus and many of the apostles</a:t>
            </a:r>
          </a:p>
          <a:p>
            <a:pPr lvl="1"/>
            <a:r>
              <a:rPr lang="en-US" sz="3600" dirty="0"/>
              <a:t>Who may have been centralized in:</a:t>
            </a:r>
          </a:p>
          <a:p>
            <a:pPr lvl="2"/>
            <a:r>
              <a:rPr lang="en-US" sz="3200" dirty="0"/>
              <a:t>Jerusalem, Asia Minor, Alexandria, or Rome</a:t>
            </a:r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966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Style of 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3"/>
            <a:ext cx="8433787" cy="4854190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Personal Appeal to all Jews</a:t>
            </a:r>
          </a:p>
          <a:p>
            <a:r>
              <a:rPr lang="en-US" sz="4000" dirty="0"/>
              <a:t>Non-confrontational as other letters refuting a false doctrine</a:t>
            </a:r>
          </a:p>
          <a:p>
            <a:r>
              <a:rPr lang="en-US" sz="4000" dirty="0"/>
              <a:t>Logical step-by-step persuasion to convince a Jew facing persecution</a:t>
            </a:r>
          </a:p>
          <a:p>
            <a:r>
              <a:rPr lang="en-US" sz="4000" dirty="0"/>
              <a:t>Heavily draws on Jewish heritage</a:t>
            </a:r>
          </a:p>
          <a:p>
            <a:r>
              <a:rPr lang="en-US" sz="4000" dirty="0"/>
              <a:t>Leverages parallel examples and their differences</a:t>
            </a:r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518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From where was it written?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3"/>
            <a:ext cx="8433787" cy="4854190"/>
          </a:xfrm>
        </p:spPr>
        <p:txBody>
          <a:bodyPr>
            <a:normAutofit/>
          </a:bodyPr>
          <a:lstStyle/>
          <a:p>
            <a:r>
              <a:rPr lang="en-US" sz="4000" dirty="0"/>
              <a:t>Hebrews 13:24 says “They of Italy salute you?</a:t>
            </a:r>
          </a:p>
          <a:p>
            <a:pPr lvl="1"/>
            <a:r>
              <a:rPr lang="en-US" sz="3200" dirty="0"/>
              <a:t>This could mean it was written from Italy.</a:t>
            </a:r>
          </a:p>
          <a:p>
            <a:pPr lvl="1"/>
            <a:r>
              <a:rPr lang="en-US" sz="3200" dirty="0"/>
              <a:t>It could also mean that the writer was currently in a location where there were individuals from Italy.</a:t>
            </a:r>
          </a:p>
          <a:p>
            <a:r>
              <a:rPr lang="en-US" sz="3600" dirty="0"/>
              <a:t>There is no secular history to use.</a:t>
            </a:r>
          </a:p>
          <a:p>
            <a:r>
              <a:rPr lang="en-US" sz="3600" dirty="0"/>
              <a:t>One can only speculate.</a:t>
            </a:r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435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When was Hebrews written?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2"/>
            <a:ext cx="8433787" cy="5413587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Absolutely no later than A.D. 90-96 since Clement appears to quote from Hebrews.</a:t>
            </a:r>
          </a:p>
          <a:p>
            <a:r>
              <a:rPr lang="en-US" sz="3600" dirty="0"/>
              <a:t>Not likely later than A.D. 70 since present tenses are used as though the Temple is standing. (7:8, 9:6-10, 13:10)</a:t>
            </a:r>
          </a:p>
          <a:p>
            <a:r>
              <a:rPr lang="en-US" sz="3600" dirty="0"/>
              <a:t>The mention of Timothy being set free in 13:23 points to a date during the 60s.</a:t>
            </a:r>
          </a:p>
          <a:p>
            <a:r>
              <a:rPr lang="en-US" sz="3600" dirty="0"/>
              <a:t>In A.D. 64 Nero accused and persecuted Christians for the burning of Rome so a date after A.D. 64 makes sense based on the book’s message.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052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Who wrote the book of Hebrews?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2"/>
            <a:ext cx="8433787" cy="5413587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We cannot tell with certainty.</a:t>
            </a:r>
          </a:p>
          <a:p>
            <a:r>
              <a:rPr lang="en-US" sz="3600" dirty="0"/>
              <a:t>Early historians attribute the book to Paul</a:t>
            </a:r>
          </a:p>
          <a:p>
            <a:r>
              <a:rPr lang="en-US" sz="3600" dirty="0"/>
              <a:t>Why not Paul?</a:t>
            </a:r>
          </a:p>
          <a:p>
            <a:pPr lvl="1"/>
            <a:r>
              <a:rPr lang="en-US" sz="3200" dirty="0"/>
              <a:t>The style is different than his other writings.</a:t>
            </a:r>
          </a:p>
          <a:p>
            <a:pPr lvl="1"/>
            <a:r>
              <a:rPr lang="en-US" sz="3200" dirty="0"/>
              <a:t>All 13 epistles that are definitively Paul’s start with a different greeting than Hebrews.</a:t>
            </a:r>
          </a:p>
          <a:p>
            <a:pPr lvl="1"/>
            <a:r>
              <a:rPr lang="en-US" sz="3200" dirty="0"/>
              <a:t>Paul introduces quoted scripture differently than is done in Hebrews.</a:t>
            </a:r>
          </a:p>
          <a:p>
            <a:pPr lvl="1"/>
            <a:r>
              <a:rPr lang="en-US" sz="3200" dirty="0"/>
              <a:t>Hebrews is written in the most formal Greek; whereas, Paul’s other writings are not.</a:t>
            </a:r>
          </a:p>
          <a:p>
            <a:pPr lvl="1"/>
            <a:r>
              <a:rPr lang="en-US" sz="3200" dirty="0"/>
              <a:t>Paul never defends his apostleship.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468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Who wrote the book of Hebrews?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2"/>
            <a:ext cx="8433787" cy="5413587"/>
          </a:xfrm>
        </p:spPr>
        <p:txBody>
          <a:bodyPr>
            <a:normAutofit/>
          </a:bodyPr>
          <a:lstStyle/>
          <a:p>
            <a:r>
              <a:rPr lang="en-US" sz="3600" dirty="0"/>
              <a:t>Who else?</a:t>
            </a:r>
          </a:p>
          <a:p>
            <a:pPr lvl="1"/>
            <a:r>
              <a:rPr lang="en-US" sz="2800" dirty="0"/>
              <a:t>Apollos would have had the training in formal Greek and the knowledge of Old Testament history to support the style of the book.</a:t>
            </a:r>
          </a:p>
          <a:p>
            <a:pPr lvl="1"/>
            <a:r>
              <a:rPr lang="en-US" sz="2800" dirty="0"/>
              <a:t>As a Levite Barnabas would have had the intimate knowledge of temple ritual to support how the book is framed with the Holy Spirit’s guidance.</a:t>
            </a:r>
          </a:p>
          <a:p>
            <a:pPr lvl="1"/>
            <a:r>
              <a:rPr lang="en-US" sz="2800" dirty="0"/>
              <a:t>Luke, Clement, Silvanus….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643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BE213-326D-4EAC-8B69-A8DCA0FD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7849"/>
          </a:xfrm>
        </p:spPr>
        <p:txBody>
          <a:bodyPr/>
          <a:lstStyle/>
          <a:p>
            <a:r>
              <a:rPr lang="en-US" dirty="0"/>
              <a:t>Outline of the book?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8A19-4B4D-4776-BB15-F2D19E79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322772"/>
            <a:ext cx="8433787" cy="5413587"/>
          </a:xfrm>
        </p:spPr>
        <p:txBody>
          <a:bodyPr>
            <a:normAutofit/>
          </a:bodyPr>
          <a:lstStyle/>
          <a:p>
            <a:r>
              <a:rPr lang="en-US" sz="3600" dirty="0"/>
              <a:t>Three main divisions</a:t>
            </a:r>
          </a:p>
          <a:p>
            <a:pPr lvl="1"/>
            <a:r>
              <a:rPr lang="en-US" sz="2800" dirty="0"/>
              <a:t>Jesus is incomparable, yet he becomes a man to fulfill God’s divine purpose (1:1 – 2:18)</a:t>
            </a:r>
          </a:p>
          <a:p>
            <a:pPr lvl="1"/>
            <a:r>
              <a:rPr lang="en-US" sz="2800" dirty="0"/>
              <a:t>Therefore consider our High Priest, and let us come boldly to God’s throne for His blessings (3:1 – 10:39)</a:t>
            </a:r>
          </a:p>
          <a:p>
            <a:pPr lvl="1"/>
            <a:r>
              <a:rPr lang="en-US" sz="2800" dirty="0"/>
              <a:t>In view of His greatness, remain faithful and persevere (11:1 – 12:29)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lvl="1"/>
            <a:endParaRPr lang="en-US" sz="3200" dirty="0"/>
          </a:p>
          <a:p>
            <a:pPr lvl="1"/>
            <a:endParaRPr lang="en-US" sz="36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8970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1869</TotalTime>
  <Words>576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Depth</vt:lpstr>
      <vt:lpstr>Hebrews</vt:lpstr>
      <vt:lpstr>Theme of Hebrews</vt:lpstr>
      <vt:lpstr>Target Audience</vt:lpstr>
      <vt:lpstr>Style of Message</vt:lpstr>
      <vt:lpstr>From where was it written?</vt:lpstr>
      <vt:lpstr>When was Hebrews written?</vt:lpstr>
      <vt:lpstr>Who wrote the book of Hebrews?</vt:lpstr>
      <vt:lpstr>Who wrote the book of Hebrews?</vt:lpstr>
      <vt:lpstr>Outline of the book?</vt:lpstr>
      <vt:lpstr>Observations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Bullington</dc:creator>
  <cp:lastModifiedBy>James Bullington</cp:lastModifiedBy>
  <cp:revision>26</cp:revision>
  <cp:lastPrinted>2020-03-01T03:15:26Z</cp:lastPrinted>
  <dcterms:created xsi:type="dcterms:W3CDTF">2018-12-01T16:56:29Z</dcterms:created>
  <dcterms:modified xsi:type="dcterms:W3CDTF">2020-03-01T12:28:00Z</dcterms:modified>
</cp:coreProperties>
</file>