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61" r:id="rId3"/>
    <p:sldId id="267" r:id="rId4"/>
    <p:sldId id="275" r:id="rId5"/>
    <p:sldId id="276" r:id="rId6"/>
    <p:sldId id="278" r:id="rId7"/>
    <p:sldId id="281" r:id="rId8"/>
    <p:sldId id="280" r:id="rId9"/>
    <p:sldId id="282" r:id="rId10"/>
    <p:sldId id="279" r:id="rId11"/>
    <p:sldId id="284" r:id="rId12"/>
    <p:sldId id="286" r:id="rId13"/>
    <p:sldId id="283" r:id="rId14"/>
    <p:sldId id="285" r:id="rId15"/>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7" d="100"/>
          <a:sy n="77" d="100"/>
        </p:scale>
        <p:origin x="121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smtClean="0"/>
              <a:t>7/28/2021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240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B80C674-7DFC-42FE-B9CD-82963CDB1557}" type="datetimeFigureOut">
              <a:rPr lang="en-US" smtClean="0"/>
              <a:t>7/28/2021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41710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2076456F-F47D-4F25-8053-2A695DA0CA7D}" type="datetimeFigureOut">
              <a:rPr lang="en-US" smtClean="0"/>
              <a:t>7/28/2021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307563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D6C7379-69CC-4837-9905-BEBA22830C8A}" type="datetimeFigureOut">
              <a:rPr lang="en-US" smtClean="0"/>
              <a:t>7/28/2021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13214539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9EB8B7E-8AEE-4F10-BFEE-C999AD004D36}" type="datetimeFigureOut">
              <a:rPr lang="en-US" smtClean="0"/>
              <a:t>7/28/2021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249938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3" name="Date Placeholder 2"/>
          <p:cNvSpPr>
            <a:spLocks noGrp="1"/>
          </p:cNvSpPr>
          <p:nvPr>
            <p:ph type="dt" sz="half" idx="10"/>
          </p:nvPr>
        </p:nvSpPr>
        <p:spPr/>
        <p:txBody>
          <a:bodyPr/>
          <a:lstStyle/>
          <a:p>
            <a:fld id="{8668F3F9-58BC-440B-B37B-805B9055EF92}" type="datetimeFigureOut">
              <a:rPr lang="en-US" smtClean="0"/>
              <a:t>7/28/2021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108459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3" name="Date Placeholder 2"/>
          <p:cNvSpPr>
            <a:spLocks noGrp="1"/>
          </p:cNvSpPr>
          <p:nvPr>
            <p:ph type="dt" sz="half" idx="10"/>
          </p:nvPr>
        </p:nvSpPr>
        <p:spPr/>
        <p:txBody>
          <a:bodyPr/>
          <a:lstStyle/>
          <a:p>
            <a:fld id="{0D5A53AF-48EA-489D-8260-9DCAB666386A}" type="datetimeFigureOut">
              <a:rPr lang="en-US" smtClean="0"/>
              <a:t>7/28/2021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482867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smtClean="0"/>
              <a:t>7/28/2021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72193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smtClean="0"/>
              <a:t>7/28/2021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92446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smtClean="0"/>
              <a:t>7/28/2021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27395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smtClean="0"/>
              <a:t>7/28/2021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08214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smtClean="0"/>
              <a:t>7/28/2021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62183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smtClean="0"/>
              <a:t>7/28/2021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491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smtClean="0"/>
              <a:t>7/28/2021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51600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smtClean="0"/>
              <a:t>7/28/2021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394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F7D1BD23-6E54-4D9D-AD88-A2813C73CC25}" type="datetimeFigureOut">
              <a:rPr lang="en-US" smtClean="0"/>
              <a:t>7/28/2021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43088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471A834-4F3C-4AF9-9C74-05EC35A0F292}" type="datetimeFigureOut">
              <a:rPr lang="en-US" smtClean="0"/>
              <a:t>7/28/2021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21756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smtClean="0"/>
              <a:t>7/28/2021</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82787033"/>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hf sldNum="0"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biblehub.com/1_peter/2-9.htm" TargetMode="External"/><Relationship Id="rId2" Type="http://schemas.openxmlformats.org/officeDocument/2006/relationships/hyperlink" Target="http://biblehub.com/2_thessalonians/2-13.htm" TargetMode="External"/><Relationship Id="rId1" Type="http://schemas.openxmlformats.org/officeDocument/2006/relationships/slideLayout" Target="../slideLayouts/slideLayout2.xml"/><Relationship Id="rId4" Type="http://schemas.openxmlformats.org/officeDocument/2006/relationships/hyperlink" Target="http://biblehub.com/1_peter/2-10.htm"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biblehub.com/colossians/1-16.htm" TargetMode="External"/><Relationship Id="rId7" Type="http://schemas.openxmlformats.org/officeDocument/2006/relationships/hyperlink" Target="http://biblehub.com/colossians/1-20.htm" TargetMode="External"/><Relationship Id="rId2" Type="http://schemas.openxmlformats.org/officeDocument/2006/relationships/hyperlink" Target="http://biblehub.com/colossians/1-15.htm" TargetMode="External"/><Relationship Id="rId1" Type="http://schemas.openxmlformats.org/officeDocument/2006/relationships/slideLayout" Target="../slideLayouts/slideLayout2.xml"/><Relationship Id="rId6" Type="http://schemas.openxmlformats.org/officeDocument/2006/relationships/hyperlink" Target="http://biblehub.com/colossians/1-19.htm" TargetMode="External"/><Relationship Id="rId5" Type="http://schemas.openxmlformats.org/officeDocument/2006/relationships/hyperlink" Target="http://biblehub.com/colossians/1-18.htm" TargetMode="External"/><Relationship Id="rId4" Type="http://schemas.openxmlformats.org/officeDocument/2006/relationships/hyperlink" Target="http://biblehub.com/colossians/1-17.htm"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B58CC-A66F-464B-92AC-7E0CE86ACFAC}"/>
              </a:ext>
            </a:extLst>
          </p:cNvPr>
          <p:cNvSpPr>
            <a:spLocks noGrp="1"/>
          </p:cNvSpPr>
          <p:nvPr>
            <p:ph type="ctrTitle"/>
          </p:nvPr>
        </p:nvSpPr>
        <p:spPr/>
        <p:txBody>
          <a:bodyPr/>
          <a:lstStyle/>
          <a:p>
            <a:r>
              <a:rPr lang="en-US" dirty="0"/>
              <a:t>Hebrews</a:t>
            </a:r>
          </a:p>
        </p:txBody>
      </p:sp>
      <p:sp>
        <p:nvSpPr>
          <p:cNvPr id="3" name="Subtitle 2">
            <a:extLst>
              <a:ext uri="{FF2B5EF4-FFF2-40B4-BE49-F238E27FC236}">
                <a16:creationId xmlns:a16="http://schemas.microsoft.com/office/drawing/2014/main" id="{52A788A6-5752-4D8E-B290-7CB67610A618}"/>
              </a:ext>
            </a:extLst>
          </p:cNvPr>
          <p:cNvSpPr>
            <a:spLocks noGrp="1"/>
          </p:cNvSpPr>
          <p:nvPr>
            <p:ph type="subTitle" idx="1"/>
          </p:nvPr>
        </p:nvSpPr>
        <p:spPr>
          <a:xfrm>
            <a:off x="1657350" y="3845505"/>
            <a:ext cx="6858000" cy="618523"/>
          </a:xfrm>
        </p:spPr>
        <p:txBody>
          <a:bodyPr/>
          <a:lstStyle/>
          <a:p>
            <a:r>
              <a:rPr lang="en-US"/>
              <a:t>Lesson 4</a:t>
            </a:r>
            <a:endParaRPr lang="en-US" dirty="0"/>
          </a:p>
        </p:txBody>
      </p:sp>
    </p:spTree>
    <p:extLst>
      <p:ext uri="{BB962C8B-B14F-4D97-AF65-F5344CB8AC3E}">
        <p14:creationId xmlns:p14="http://schemas.microsoft.com/office/powerpoint/2010/main" val="148182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Chapter 3: Superior to Moses</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234781"/>
          </a:xfrm>
        </p:spPr>
        <p:txBody>
          <a:bodyPr>
            <a:normAutofit/>
          </a:bodyPr>
          <a:lstStyle/>
          <a:p>
            <a:r>
              <a:rPr lang="en-US" sz="4000" dirty="0"/>
              <a:t>Take heed lest ye depart with a heart of unbelief (3:7-19)</a:t>
            </a:r>
          </a:p>
          <a:p>
            <a:pPr lvl="1"/>
            <a:r>
              <a:rPr lang="en-US" sz="3200" dirty="0"/>
              <a:t>Listen to a warning from the OT (3:7-11)</a:t>
            </a:r>
          </a:p>
          <a:p>
            <a:pPr lvl="2"/>
            <a:r>
              <a:rPr lang="en-US" sz="2800" dirty="0"/>
              <a:t>Ps. 95:7-11 –  Quoted as a reminder</a:t>
            </a:r>
          </a:p>
          <a:p>
            <a:pPr lvl="2"/>
            <a:r>
              <a:rPr lang="en-US" sz="2800" dirty="0"/>
              <a:t>3:8 – “Harden not your hearts”</a:t>
            </a:r>
          </a:p>
          <a:p>
            <a:pPr lvl="2"/>
            <a:r>
              <a:rPr lang="en-US" sz="2800" dirty="0"/>
              <a:t>3:9 – “They tempted me, proved me”</a:t>
            </a:r>
          </a:p>
          <a:p>
            <a:pPr lvl="2"/>
            <a:r>
              <a:rPr lang="en-US" sz="2800" dirty="0"/>
              <a:t>3:10 – “They do always err in their heart”</a:t>
            </a:r>
          </a:p>
          <a:p>
            <a:pPr lvl="2"/>
            <a:r>
              <a:rPr lang="en-US" sz="2800" dirty="0"/>
              <a:t>3:11 – “They shall not enter my rest,”</a:t>
            </a:r>
          </a:p>
          <a:p>
            <a:pPr lvl="2"/>
            <a:r>
              <a:rPr lang="en-US" sz="2800" dirty="0"/>
              <a:t>Num. 14:23 – “Surely they shall not see the land which I </a:t>
            </a:r>
            <a:r>
              <a:rPr lang="en-US" sz="2800" dirty="0" err="1"/>
              <a:t>sware</a:t>
            </a:r>
            <a:r>
              <a:rPr lang="en-US" sz="2800" dirty="0"/>
              <a:t> unto their fathers…”</a:t>
            </a:r>
            <a:endParaRPr lang="en-US" sz="2300" dirty="0"/>
          </a:p>
          <a:p>
            <a:pPr lvl="1"/>
            <a:endParaRPr lang="en-US" sz="3200" dirty="0"/>
          </a:p>
          <a:p>
            <a:pPr marL="0" indent="0">
              <a:buNone/>
            </a:pPr>
            <a:endParaRPr lang="en-US" sz="3200" dirty="0"/>
          </a:p>
          <a:p>
            <a:pPr marL="0" indent="0">
              <a:buNone/>
            </a:pPr>
            <a:endParaRPr lang="en-US" sz="3200" dirty="0"/>
          </a:p>
        </p:txBody>
      </p:sp>
    </p:spTree>
    <p:extLst>
      <p:ext uri="{BB962C8B-B14F-4D97-AF65-F5344CB8AC3E}">
        <p14:creationId xmlns:p14="http://schemas.microsoft.com/office/powerpoint/2010/main" val="1371631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Chapter 3: Superior to Moses</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234781"/>
          </a:xfrm>
        </p:spPr>
        <p:txBody>
          <a:bodyPr>
            <a:normAutofit/>
          </a:bodyPr>
          <a:lstStyle/>
          <a:p>
            <a:r>
              <a:rPr lang="en-US" sz="4000" dirty="0"/>
              <a:t>Take heed lest ye depart with a heart of unbelief (3:7-19)</a:t>
            </a:r>
          </a:p>
          <a:p>
            <a:pPr lvl="1"/>
            <a:r>
              <a:rPr lang="en-US" sz="3200" dirty="0"/>
              <a:t>Listen to a warning from the OT (3:7-11)</a:t>
            </a:r>
          </a:p>
          <a:p>
            <a:pPr lvl="1"/>
            <a:r>
              <a:rPr lang="en-US" sz="3200" dirty="0"/>
              <a:t>Take heed lest you fall (3:12-15)</a:t>
            </a:r>
          </a:p>
          <a:p>
            <a:pPr lvl="2"/>
            <a:r>
              <a:rPr lang="en-US" sz="2800" dirty="0"/>
              <a:t>3:12 – “Take heed brethren” addressing same audience as in 2:11 which are the “sanctified”.</a:t>
            </a:r>
          </a:p>
          <a:p>
            <a:pPr lvl="2"/>
            <a:r>
              <a:rPr lang="en-US" sz="2800" dirty="0"/>
              <a:t>3:13 – Admonished not to be “hardened through the deceitfulness of sin.” as compared to Israel</a:t>
            </a:r>
          </a:p>
          <a:p>
            <a:pPr lvl="2"/>
            <a:r>
              <a:rPr lang="en-US" sz="2800" dirty="0"/>
              <a:t>3:14 – “We (Christians) are partakers of Christ … if we hold…to the end.”</a:t>
            </a:r>
          </a:p>
          <a:p>
            <a:pPr lvl="2"/>
            <a:r>
              <a:rPr lang="en-US" sz="2800" dirty="0"/>
              <a:t>3:15 – “If ye hear…harden not your hearts, as…”</a:t>
            </a:r>
            <a:endParaRPr lang="en-US" sz="2300" dirty="0"/>
          </a:p>
          <a:p>
            <a:pPr lvl="1"/>
            <a:endParaRPr lang="en-US" sz="3200" dirty="0"/>
          </a:p>
          <a:p>
            <a:pPr marL="0" indent="0">
              <a:buNone/>
            </a:pPr>
            <a:endParaRPr lang="en-US" sz="3200" dirty="0"/>
          </a:p>
          <a:p>
            <a:pPr marL="0" indent="0">
              <a:buNone/>
            </a:pPr>
            <a:endParaRPr lang="en-US" sz="3200" dirty="0"/>
          </a:p>
        </p:txBody>
      </p:sp>
    </p:spTree>
    <p:extLst>
      <p:ext uri="{BB962C8B-B14F-4D97-AF65-F5344CB8AC3E}">
        <p14:creationId xmlns:p14="http://schemas.microsoft.com/office/powerpoint/2010/main" val="25712834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Chapter 3: Superior to Moses</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234781"/>
          </a:xfrm>
        </p:spPr>
        <p:txBody>
          <a:bodyPr>
            <a:normAutofit/>
          </a:bodyPr>
          <a:lstStyle/>
          <a:p>
            <a:r>
              <a:rPr lang="en-US" sz="4000" dirty="0"/>
              <a:t>Take heed lest ye depart with a heart of unbelief (3:7-19)</a:t>
            </a:r>
          </a:p>
          <a:p>
            <a:pPr lvl="1"/>
            <a:r>
              <a:rPr lang="en-US" sz="3200" dirty="0"/>
              <a:t>Listen to a warning from the OT (3:7-11)</a:t>
            </a:r>
          </a:p>
          <a:p>
            <a:pPr lvl="1"/>
            <a:r>
              <a:rPr lang="en-US" sz="3200" dirty="0"/>
              <a:t>Take heed lest you fall (3:12-15)</a:t>
            </a:r>
          </a:p>
          <a:p>
            <a:pPr lvl="2"/>
            <a:r>
              <a:rPr lang="en-US" sz="2800" dirty="0"/>
              <a:t>Titus 1:2 – “We have hope…”</a:t>
            </a:r>
          </a:p>
          <a:p>
            <a:pPr lvl="2"/>
            <a:r>
              <a:rPr lang="en-US" sz="2800" dirty="0"/>
              <a:t>Rom. 8:24 – “For we are saved by hope…”</a:t>
            </a:r>
          </a:p>
          <a:p>
            <a:pPr lvl="2"/>
            <a:r>
              <a:rPr lang="en-US" sz="2800" dirty="0"/>
              <a:t>1 John 2:25 – “This is the promise that He has promised us, even eternal life.”</a:t>
            </a:r>
          </a:p>
          <a:p>
            <a:pPr lvl="2"/>
            <a:r>
              <a:rPr lang="en-US" sz="2800" dirty="0"/>
              <a:t>2 Pet. 2:20-22 – “…escaped the pollutions of the world…they are again entangled therein…”</a:t>
            </a:r>
            <a:endParaRPr lang="en-US" sz="2300" dirty="0"/>
          </a:p>
          <a:p>
            <a:pPr lvl="1"/>
            <a:endParaRPr lang="en-US" sz="3200" dirty="0"/>
          </a:p>
          <a:p>
            <a:pPr marL="0" indent="0">
              <a:buNone/>
            </a:pPr>
            <a:endParaRPr lang="en-US" sz="3200" dirty="0"/>
          </a:p>
          <a:p>
            <a:pPr marL="0" indent="0">
              <a:buNone/>
            </a:pPr>
            <a:endParaRPr lang="en-US" sz="3200" dirty="0"/>
          </a:p>
        </p:txBody>
      </p:sp>
    </p:spTree>
    <p:extLst>
      <p:ext uri="{BB962C8B-B14F-4D97-AF65-F5344CB8AC3E}">
        <p14:creationId xmlns:p14="http://schemas.microsoft.com/office/powerpoint/2010/main" val="998566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Chapter 3: Superior to Moses</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234781"/>
          </a:xfrm>
        </p:spPr>
        <p:txBody>
          <a:bodyPr>
            <a:normAutofit/>
          </a:bodyPr>
          <a:lstStyle/>
          <a:p>
            <a:r>
              <a:rPr lang="en-US" sz="4000" dirty="0"/>
              <a:t>Take heed lest ye depart with a heart of unbelief (3:7-19)</a:t>
            </a:r>
          </a:p>
          <a:p>
            <a:pPr lvl="1"/>
            <a:r>
              <a:rPr lang="en-US" sz="3200" dirty="0"/>
              <a:t>Listen to a warning from the OT (3:7-11)</a:t>
            </a:r>
          </a:p>
          <a:p>
            <a:pPr lvl="1"/>
            <a:r>
              <a:rPr lang="en-US" sz="3200" dirty="0"/>
              <a:t>Take heed lest you fall (3:12-15)</a:t>
            </a:r>
          </a:p>
          <a:p>
            <a:pPr lvl="1"/>
            <a:r>
              <a:rPr lang="en-US" sz="3200" dirty="0"/>
              <a:t>Israel is an example for Christians (3:16-19)</a:t>
            </a:r>
          </a:p>
          <a:p>
            <a:pPr lvl="2"/>
            <a:r>
              <a:rPr lang="en-US" sz="2800" dirty="0"/>
              <a:t>4:1 – As Israel had a land promised so we have a rest.</a:t>
            </a:r>
          </a:p>
          <a:p>
            <a:pPr lvl="2"/>
            <a:r>
              <a:rPr lang="en-US" sz="2800" dirty="0"/>
              <a:t>Israel died in the wilderness. Simon the Sorcerer was reprimanded and commanded to repent.  Acts 8:13, 20-23</a:t>
            </a:r>
          </a:p>
          <a:p>
            <a:pPr lvl="1"/>
            <a:endParaRPr lang="en-US" sz="3200" dirty="0"/>
          </a:p>
          <a:p>
            <a:pPr marL="0" indent="0">
              <a:buNone/>
            </a:pPr>
            <a:endParaRPr lang="en-US" sz="3200" dirty="0"/>
          </a:p>
          <a:p>
            <a:pPr marL="0" indent="0">
              <a:buNone/>
            </a:pPr>
            <a:endParaRPr lang="en-US" sz="3200" dirty="0"/>
          </a:p>
        </p:txBody>
      </p:sp>
    </p:spTree>
    <p:extLst>
      <p:ext uri="{BB962C8B-B14F-4D97-AF65-F5344CB8AC3E}">
        <p14:creationId xmlns:p14="http://schemas.microsoft.com/office/powerpoint/2010/main" val="41923577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Chapter 3: Superior to Moses</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234781"/>
          </a:xfrm>
        </p:spPr>
        <p:txBody>
          <a:bodyPr>
            <a:normAutofit/>
          </a:bodyPr>
          <a:lstStyle/>
          <a:p>
            <a:r>
              <a:rPr lang="en-US" sz="4000" dirty="0"/>
              <a:t>Take heed lest ye depart with a heart of unbelief (3:7-19)</a:t>
            </a:r>
          </a:p>
          <a:p>
            <a:pPr lvl="1"/>
            <a:r>
              <a:rPr lang="en-US" sz="3200" dirty="0"/>
              <a:t>Listen to a warning from the OT (3:7-11)</a:t>
            </a:r>
          </a:p>
          <a:p>
            <a:pPr lvl="1"/>
            <a:r>
              <a:rPr lang="en-US" sz="3200" dirty="0"/>
              <a:t>Take heed lest you fall (3:12-15)</a:t>
            </a:r>
          </a:p>
          <a:p>
            <a:pPr lvl="1"/>
            <a:r>
              <a:rPr lang="en-US" sz="3200" dirty="0"/>
              <a:t>Israel is an example for Christians (3:16-19)</a:t>
            </a:r>
          </a:p>
          <a:p>
            <a:pPr lvl="2"/>
            <a:r>
              <a:rPr lang="en-US" sz="2800" dirty="0"/>
              <a:t>3:19 – Those that died in the wilderness did so because of unbelief.  Likewise, Christians can become unbelievers. </a:t>
            </a:r>
          </a:p>
          <a:p>
            <a:pPr lvl="3"/>
            <a:r>
              <a:rPr lang="en-US" sz="2600" dirty="0"/>
              <a:t>4:11 “Lest any man fall…” </a:t>
            </a:r>
          </a:p>
          <a:p>
            <a:pPr lvl="3"/>
            <a:r>
              <a:rPr lang="en-US" sz="2600" dirty="0"/>
              <a:t>1 Cor. 10:1-12 – Prohibitions followed by v. 12 “Wherefore … </a:t>
            </a:r>
            <a:r>
              <a:rPr lang="en-US" sz="2600"/>
              <a:t>take heed lest he fall.”</a:t>
            </a:r>
            <a:endParaRPr lang="en-US" sz="2600" dirty="0"/>
          </a:p>
          <a:p>
            <a:pPr lvl="2"/>
            <a:endParaRPr lang="en-US" sz="2300" dirty="0"/>
          </a:p>
          <a:p>
            <a:pPr lvl="1"/>
            <a:endParaRPr lang="en-US" sz="3200" dirty="0"/>
          </a:p>
          <a:p>
            <a:pPr marL="0" indent="0">
              <a:buNone/>
            </a:pPr>
            <a:endParaRPr lang="en-US" sz="3200" dirty="0"/>
          </a:p>
          <a:p>
            <a:pPr marL="0" indent="0">
              <a:buNone/>
            </a:pPr>
            <a:endParaRPr lang="en-US" sz="3200" dirty="0"/>
          </a:p>
        </p:txBody>
      </p:sp>
    </p:spTree>
    <p:extLst>
      <p:ext uri="{BB962C8B-B14F-4D97-AF65-F5344CB8AC3E}">
        <p14:creationId xmlns:p14="http://schemas.microsoft.com/office/powerpoint/2010/main" val="2513485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Theme of Hebrews</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3"/>
            <a:ext cx="8433787" cy="4854190"/>
          </a:xfrm>
        </p:spPr>
        <p:txBody>
          <a:bodyPr>
            <a:normAutofit/>
          </a:bodyPr>
          <a:lstStyle/>
          <a:p>
            <a:r>
              <a:rPr lang="en-US" sz="4000" dirty="0"/>
              <a:t>Be faithful to Christ - no matter what!</a:t>
            </a:r>
          </a:p>
          <a:p>
            <a:pPr lvl="1"/>
            <a:r>
              <a:rPr lang="en-US" sz="3600" dirty="0"/>
              <a:t>He is superior to the angels and Moses.</a:t>
            </a:r>
          </a:p>
          <a:p>
            <a:pPr lvl="1"/>
            <a:r>
              <a:rPr lang="en-US" sz="3600" dirty="0"/>
              <a:t>His priesthood and ministry are superior to that of Levi.</a:t>
            </a:r>
          </a:p>
          <a:p>
            <a:pPr lvl="1"/>
            <a:r>
              <a:rPr lang="en-US" sz="3600" dirty="0"/>
              <a:t>His sacrifice is superior to the animal sacrifices of the old law.</a:t>
            </a:r>
          </a:p>
          <a:p>
            <a:pPr marL="0" indent="0">
              <a:buNone/>
            </a:pPr>
            <a:endParaRPr lang="en-US" sz="3200" dirty="0"/>
          </a:p>
        </p:txBody>
      </p:sp>
    </p:spTree>
    <p:extLst>
      <p:ext uri="{BB962C8B-B14F-4D97-AF65-F5344CB8AC3E}">
        <p14:creationId xmlns:p14="http://schemas.microsoft.com/office/powerpoint/2010/main" val="17677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Outline of the book:</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413587"/>
          </a:xfrm>
        </p:spPr>
        <p:txBody>
          <a:bodyPr>
            <a:normAutofit/>
          </a:bodyPr>
          <a:lstStyle/>
          <a:p>
            <a:r>
              <a:rPr lang="en-US" sz="3600" dirty="0"/>
              <a:t>Three main </a:t>
            </a:r>
            <a:r>
              <a:rPr lang="en-US" sz="4000" dirty="0"/>
              <a:t>divisions</a:t>
            </a:r>
          </a:p>
          <a:p>
            <a:pPr lvl="1"/>
            <a:r>
              <a:rPr lang="en-US" sz="3200" dirty="0"/>
              <a:t>Jesus is incomparable, yet he becomes a man to fulfill God’s divine purpose (1:1 – 2:18)</a:t>
            </a:r>
          </a:p>
          <a:p>
            <a:pPr lvl="1"/>
            <a:r>
              <a:rPr lang="en-US" sz="3200" dirty="0"/>
              <a:t>Therefore; consider our High Priest, and let us come boldly to God’s throne for His blessings (3:1 – 10:39)</a:t>
            </a:r>
          </a:p>
          <a:p>
            <a:pPr lvl="1"/>
            <a:r>
              <a:rPr lang="en-US" sz="3200" dirty="0"/>
              <a:t>In view of His greatness, remain faithful and persevere (11:1 – 12:29)</a:t>
            </a:r>
          </a:p>
          <a:p>
            <a:endParaRPr lang="en-US" sz="3600" dirty="0"/>
          </a:p>
          <a:p>
            <a:endParaRPr lang="en-US" sz="3600" dirty="0"/>
          </a:p>
          <a:p>
            <a:endParaRPr lang="en-US" sz="3600" dirty="0"/>
          </a:p>
          <a:p>
            <a:pPr lvl="1"/>
            <a:endParaRPr lang="en-US" sz="3200" dirty="0"/>
          </a:p>
          <a:p>
            <a:pPr lvl="1"/>
            <a:endParaRPr lang="en-US" sz="3600" dirty="0"/>
          </a:p>
          <a:p>
            <a:pPr marL="0" indent="0">
              <a:buNone/>
            </a:pPr>
            <a:endParaRPr lang="en-US" sz="3200" dirty="0"/>
          </a:p>
          <a:p>
            <a:pPr marL="0" indent="0">
              <a:buNone/>
            </a:pPr>
            <a:endParaRPr lang="en-US" sz="3200" dirty="0"/>
          </a:p>
        </p:txBody>
      </p:sp>
    </p:spTree>
    <p:extLst>
      <p:ext uri="{BB962C8B-B14F-4D97-AF65-F5344CB8AC3E}">
        <p14:creationId xmlns:p14="http://schemas.microsoft.com/office/powerpoint/2010/main" val="689702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Chapter 3: Superior to Moses</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3"/>
            <a:ext cx="8433787" cy="4854190"/>
          </a:xfrm>
        </p:spPr>
        <p:txBody>
          <a:bodyPr>
            <a:normAutofit/>
          </a:bodyPr>
          <a:lstStyle/>
          <a:p>
            <a:r>
              <a:rPr lang="en-US" sz="4000" dirty="0"/>
              <a:t>Christ is superior to Moses (3:1-6)</a:t>
            </a:r>
          </a:p>
          <a:p>
            <a:r>
              <a:rPr lang="en-US" sz="4000" dirty="0"/>
              <a:t>Beware of unbelief (3:7-19)</a:t>
            </a:r>
          </a:p>
          <a:p>
            <a:pPr lvl="1"/>
            <a:endParaRPr lang="en-US" sz="3200" dirty="0"/>
          </a:p>
          <a:p>
            <a:pPr marL="0" indent="0">
              <a:buNone/>
            </a:pPr>
            <a:endParaRPr lang="en-US" sz="3200" dirty="0"/>
          </a:p>
          <a:p>
            <a:pPr marL="0" indent="0">
              <a:buNone/>
            </a:pPr>
            <a:endParaRPr lang="en-US" sz="3200" dirty="0"/>
          </a:p>
        </p:txBody>
      </p:sp>
    </p:spTree>
    <p:extLst>
      <p:ext uri="{BB962C8B-B14F-4D97-AF65-F5344CB8AC3E}">
        <p14:creationId xmlns:p14="http://schemas.microsoft.com/office/powerpoint/2010/main" val="8937424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Chapter 3: Superior to Moses</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234781"/>
          </a:xfrm>
        </p:spPr>
        <p:txBody>
          <a:bodyPr>
            <a:normAutofit/>
          </a:bodyPr>
          <a:lstStyle/>
          <a:p>
            <a:r>
              <a:rPr lang="en-US" sz="4000" dirty="0"/>
              <a:t>Christ is superior to Moses</a:t>
            </a:r>
          </a:p>
          <a:p>
            <a:pPr lvl="1"/>
            <a:r>
              <a:rPr lang="en-US" sz="3200" dirty="0"/>
              <a:t>Christ is our Apostle and High Priest (3:1)</a:t>
            </a:r>
          </a:p>
          <a:p>
            <a:pPr lvl="2"/>
            <a:r>
              <a:rPr lang="en-US" sz="3100" dirty="0"/>
              <a:t>Mt. 28:18 – </a:t>
            </a:r>
            <a:r>
              <a:rPr lang="en-US" sz="2700" dirty="0"/>
              <a:t>“</a:t>
            </a:r>
            <a:r>
              <a:rPr lang="en-US" sz="2700" b="1" u="sng" dirty="0">
                <a:solidFill>
                  <a:schemeClr val="accent6">
                    <a:lumMod val="40000"/>
                    <a:lumOff val="60000"/>
                  </a:schemeClr>
                </a:solidFill>
                <a:hlinkClick r:id="rId2">
                  <a:extLst>
                    <a:ext uri="{A12FA001-AC4F-418D-AE19-62706E023703}">
                      <ahyp:hlinkClr xmlns:ahyp="http://schemas.microsoft.com/office/drawing/2018/hyperlinkcolor" val="tx"/>
                    </a:ext>
                  </a:extLst>
                </a:hlinkClick>
              </a:rPr>
              <a:t>1</a:t>
            </a:r>
            <a:r>
              <a:rPr lang="en-US" sz="2700" b="1" u="sng" dirty="0">
                <a:solidFill>
                  <a:schemeClr val="accent6">
                    <a:lumMod val="40000"/>
                    <a:lumOff val="60000"/>
                  </a:schemeClr>
                </a:solidFill>
              </a:rPr>
              <a:t>8</a:t>
            </a:r>
            <a:r>
              <a:rPr lang="en-US" sz="2700" dirty="0"/>
              <a:t>All power is given unto me in heaven and in earth.”</a:t>
            </a:r>
          </a:p>
          <a:p>
            <a:pPr lvl="2"/>
            <a:r>
              <a:rPr lang="en-US" sz="3100" dirty="0"/>
              <a:t>1 Pet. 2:9-10 </a:t>
            </a:r>
            <a:r>
              <a:rPr lang="en-US" sz="2800" dirty="0"/>
              <a:t>– </a:t>
            </a:r>
            <a:r>
              <a:rPr lang="en-US" sz="2700" dirty="0"/>
              <a:t>“</a:t>
            </a:r>
            <a:r>
              <a:rPr lang="en-US" sz="2700" b="1" dirty="0">
                <a:hlinkClick r:id="rId3"/>
              </a:rPr>
              <a:t>9</a:t>
            </a:r>
            <a:r>
              <a:rPr lang="en-US" sz="2700" dirty="0"/>
              <a:t>But you are a chosen race, a royal priesthood, a holy nation, a people for his own possession, that you may proclaim the excellencies of him who called you out of darkness into his marvelous light. </a:t>
            </a:r>
            <a:r>
              <a:rPr lang="en-US" sz="2700" b="1" dirty="0">
                <a:hlinkClick r:id="rId4"/>
              </a:rPr>
              <a:t>10</a:t>
            </a:r>
            <a:r>
              <a:rPr lang="en-US" sz="2700" dirty="0"/>
              <a:t>Once you were not a people, but now you are God’s people; once you had not received mercy, but now you have received mercy.”</a:t>
            </a:r>
          </a:p>
          <a:p>
            <a:pPr lvl="1"/>
            <a:endParaRPr lang="en-US" sz="3200" dirty="0"/>
          </a:p>
          <a:p>
            <a:pPr marL="0" indent="0">
              <a:buNone/>
            </a:pPr>
            <a:endParaRPr lang="en-US" sz="3200" dirty="0"/>
          </a:p>
          <a:p>
            <a:pPr marL="0" indent="0">
              <a:buNone/>
            </a:pPr>
            <a:endParaRPr lang="en-US" sz="3200" dirty="0"/>
          </a:p>
        </p:txBody>
      </p:sp>
    </p:spTree>
    <p:extLst>
      <p:ext uri="{BB962C8B-B14F-4D97-AF65-F5344CB8AC3E}">
        <p14:creationId xmlns:p14="http://schemas.microsoft.com/office/powerpoint/2010/main" val="2851785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Chapter 3: Superior to Moses</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234781"/>
          </a:xfrm>
        </p:spPr>
        <p:txBody>
          <a:bodyPr>
            <a:normAutofit/>
          </a:bodyPr>
          <a:lstStyle/>
          <a:p>
            <a:r>
              <a:rPr lang="en-US" sz="4000" dirty="0"/>
              <a:t>Christ is superior to Moses</a:t>
            </a:r>
          </a:p>
          <a:p>
            <a:pPr lvl="1"/>
            <a:r>
              <a:rPr lang="en-US" sz="3200" dirty="0"/>
              <a:t>Christ is our Apostle and High Priest (3:1)</a:t>
            </a:r>
          </a:p>
          <a:p>
            <a:pPr lvl="1"/>
            <a:r>
              <a:rPr lang="en-US" sz="3200" dirty="0"/>
              <a:t>Christ is Superior to Moses as the Builder is to the House (3:2-4)</a:t>
            </a:r>
          </a:p>
          <a:p>
            <a:pPr lvl="2"/>
            <a:r>
              <a:rPr lang="en-US" sz="2800" dirty="0"/>
              <a:t>Heb. 8:5 – Moses was faithful to God</a:t>
            </a:r>
          </a:p>
          <a:p>
            <a:pPr lvl="2"/>
            <a:r>
              <a:rPr lang="en-US" sz="2800" dirty="0"/>
              <a:t>Col. 1:15-20 – Christ is the builder of God’s house as contrasted to Moses being a servant in God’s plan</a:t>
            </a:r>
          </a:p>
          <a:p>
            <a:pPr marL="0" indent="0">
              <a:buNone/>
            </a:pPr>
            <a:endParaRPr lang="en-US" sz="3200" dirty="0"/>
          </a:p>
          <a:p>
            <a:pPr marL="0" indent="0">
              <a:buNone/>
            </a:pPr>
            <a:endParaRPr lang="en-US" sz="3200" dirty="0"/>
          </a:p>
        </p:txBody>
      </p:sp>
    </p:spTree>
    <p:extLst>
      <p:ext uri="{BB962C8B-B14F-4D97-AF65-F5344CB8AC3E}">
        <p14:creationId xmlns:p14="http://schemas.microsoft.com/office/powerpoint/2010/main" val="3244780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Chapter 3: Superior to Moses</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234781"/>
          </a:xfrm>
        </p:spPr>
        <p:txBody>
          <a:bodyPr>
            <a:normAutofit/>
          </a:bodyPr>
          <a:lstStyle/>
          <a:p>
            <a:pPr lvl="2"/>
            <a:r>
              <a:rPr lang="en-US" sz="2800" dirty="0"/>
              <a:t>Col. 1:15-20 – </a:t>
            </a:r>
            <a:r>
              <a:rPr lang="en-US" sz="2600" dirty="0"/>
              <a:t>“</a:t>
            </a:r>
            <a:r>
              <a:rPr lang="en-US" sz="2600" b="1" dirty="0">
                <a:hlinkClick r:id="rId2"/>
              </a:rPr>
              <a:t>15</a:t>
            </a:r>
            <a:r>
              <a:rPr lang="en-US" sz="2600" dirty="0"/>
              <a:t>He is the image of the invisible God, the firstborn of all creation. </a:t>
            </a:r>
            <a:r>
              <a:rPr lang="en-US" sz="2600" b="1" dirty="0">
                <a:hlinkClick r:id="rId3"/>
              </a:rPr>
              <a:t>16</a:t>
            </a:r>
            <a:r>
              <a:rPr lang="en-US" sz="2600" dirty="0"/>
              <a:t>For by him all things were created, in heaven and on earth, visible and invisible, whether thrones or dominions or rulers or authorities—all things were created through him and for him. </a:t>
            </a:r>
            <a:r>
              <a:rPr lang="en-US" sz="2600" b="1" dirty="0">
                <a:hlinkClick r:id="rId4"/>
              </a:rPr>
              <a:t>17</a:t>
            </a:r>
            <a:r>
              <a:rPr lang="en-US" sz="2600" dirty="0"/>
              <a:t>And he is before all things, and in him all things hold together. </a:t>
            </a:r>
            <a:r>
              <a:rPr lang="en-US" sz="2600" b="1" dirty="0">
                <a:hlinkClick r:id="rId5"/>
              </a:rPr>
              <a:t>18</a:t>
            </a:r>
            <a:r>
              <a:rPr lang="en-US" sz="2600" dirty="0"/>
              <a:t>And he is the head of the body, the church. He is the beginning, the firstborn from the dead, that in everything he might be preeminent. </a:t>
            </a:r>
            <a:r>
              <a:rPr lang="en-US" sz="2600" b="1" dirty="0">
                <a:hlinkClick r:id="rId6"/>
              </a:rPr>
              <a:t>19</a:t>
            </a:r>
            <a:r>
              <a:rPr lang="en-US" sz="2600" dirty="0"/>
              <a:t>For in him all the fullness of God was pleased to dwell, </a:t>
            </a:r>
            <a:r>
              <a:rPr lang="en-US" sz="2600" b="1" dirty="0">
                <a:hlinkClick r:id="rId7"/>
              </a:rPr>
              <a:t>20</a:t>
            </a:r>
            <a:r>
              <a:rPr lang="en-US" sz="2600" dirty="0"/>
              <a:t>and through him to reconcile to himself all things, whether on earth or in heaven, making peace by the blood of his cross.”</a:t>
            </a:r>
          </a:p>
          <a:p>
            <a:pPr marL="0" indent="0">
              <a:buNone/>
            </a:pPr>
            <a:endParaRPr lang="en-US" sz="3200" dirty="0"/>
          </a:p>
        </p:txBody>
      </p:sp>
    </p:spTree>
    <p:extLst>
      <p:ext uri="{BB962C8B-B14F-4D97-AF65-F5344CB8AC3E}">
        <p14:creationId xmlns:p14="http://schemas.microsoft.com/office/powerpoint/2010/main" val="1472839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Chapter 3: Superior to Moses</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234781"/>
          </a:xfrm>
        </p:spPr>
        <p:txBody>
          <a:bodyPr>
            <a:normAutofit/>
          </a:bodyPr>
          <a:lstStyle/>
          <a:p>
            <a:r>
              <a:rPr lang="en-US" sz="4000" dirty="0"/>
              <a:t>Christ is superior to Moses</a:t>
            </a:r>
          </a:p>
          <a:p>
            <a:pPr lvl="1"/>
            <a:r>
              <a:rPr lang="en-US" sz="3200" dirty="0"/>
              <a:t>Christ is our Apostle and High Priest (3:1)</a:t>
            </a:r>
          </a:p>
          <a:p>
            <a:pPr lvl="1"/>
            <a:r>
              <a:rPr lang="en-US" sz="3200" dirty="0"/>
              <a:t>Christ is Superior to Moses as the Builder is to the House (3:2-4)</a:t>
            </a:r>
          </a:p>
          <a:p>
            <a:pPr lvl="2"/>
            <a:r>
              <a:rPr lang="en-US" sz="2800" dirty="0"/>
              <a:t>Heb. 8:5 – Moses was faithful to God</a:t>
            </a:r>
          </a:p>
          <a:p>
            <a:pPr lvl="2"/>
            <a:r>
              <a:rPr lang="en-US" sz="2800" dirty="0"/>
              <a:t>Col. 1:15-20 – Christ is the builder of God’s house as contrasted to Moses being a servant in God’s house</a:t>
            </a:r>
          </a:p>
          <a:p>
            <a:pPr lvl="2"/>
            <a:r>
              <a:rPr lang="en-US" sz="2800" dirty="0"/>
              <a:t>Heb. 12:2 – Christ is “author and finisher of our faith”</a:t>
            </a:r>
          </a:p>
          <a:p>
            <a:pPr lvl="2"/>
            <a:r>
              <a:rPr lang="en-US" sz="2800" dirty="0"/>
              <a:t>Mt. 16:18 – Jesus said, “I will build my Church.”</a:t>
            </a:r>
          </a:p>
          <a:p>
            <a:pPr marL="0" indent="0">
              <a:buNone/>
            </a:pPr>
            <a:endParaRPr lang="en-US" sz="3200" dirty="0"/>
          </a:p>
          <a:p>
            <a:pPr marL="0" indent="0">
              <a:buNone/>
            </a:pPr>
            <a:endParaRPr lang="en-US" sz="3200" dirty="0"/>
          </a:p>
        </p:txBody>
      </p:sp>
    </p:spTree>
    <p:extLst>
      <p:ext uri="{BB962C8B-B14F-4D97-AF65-F5344CB8AC3E}">
        <p14:creationId xmlns:p14="http://schemas.microsoft.com/office/powerpoint/2010/main" val="2602029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lstStyle/>
          <a:p>
            <a:r>
              <a:rPr lang="en-US" dirty="0"/>
              <a:t>Chapter 3: Superior to Moses</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234781"/>
          </a:xfrm>
        </p:spPr>
        <p:txBody>
          <a:bodyPr>
            <a:normAutofit/>
          </a:bodyPr>
          <a:lstStyle/>
          <a:p>
            <a:r>
              <a:rPr lang="en-US" sz="4000" dirty="0"/>
              <a:t>Christ is superior to Moses</a:t>
            </a:r>
          </a:p>
          <a:p>
            <a:pPr lvl="1"/>
            <a:r>
              <a:rPr lang="en-US" sz="3200" dirty="0"/>
              <a:t>Christ is our Apostle and High Priest (3:1)</a:t>
            </a:r>
          </a:p>
          <a:p>
            <a:pPr lvl="1"/>
            <a:r>
              <a:rPr lang="en-US" sz="3200" dirty="0"/>
              <a:t>Christ is Superior to Moses as the Builder is to the House (3:2-4)</a:t>
            </a:r>
          </a:p>
          <a:p>
            <a:pPr lvl="1"/>
            <a:r>
              <a:rPr lang="en-US" sz="3200" dirty="0"/>
              <a:t>Moses as a Servant vs Christ as God’s Son</a:t>
            </a:r>
          </a:p>
          <a:p>
            <a:pPr lvl="2"/>
            <a:r>
              <a:rPr lang="en-US" sz="2800" dirty="0"/>
              <a:t>Num. 12:7 – “Not so with my servant Moses, who is faithful in all my house.”</a:t>
            </a:r>
          </a:p>
          <a:p>
            <a:pPr lvl="2"/>
            <a:r>
              <a:rPr lang="en-US" sz="2800" dirty="0"/>
              <a:t>Gal. 3:23-25 – The old law was a schoolmaster to bring us to Christ</a:t>
            </a:r>
          </a:p>
          <a:p>
            <a:pPr lvl="2"/>
            <a:r>
              <a:rPr lang="en-US" sz="2800" dirty="0"/>
              <a:t>Eph. 1:22-23 – Christ is “over” God’s house</a:t>
            </a:r>
          </a:p>
          <a:p>
            <a:pPr lvl="2"/>
            <a:r>
              <a:rPr lang="en-US" sz="2800" dirty="0"/>
              <a:t>Eph. 2:19 – Christians are Christ’s house.</a:t>
            </a:r>
          </a:p>
          <a:p>
            <a:pPr marL="0" indent="0">
              <a:buNone/>
            </a:pPr>
            <a:endParaRPr lang="en-US" sz="3200" dirty="0"/>
          </a:p>
          <a:p>
            <a:pPr marL="0" indent="0">
              <a:buNone/>
            </a:pPr>
            <a:endParaRPr lang="en-US" sz="3200" dirty="0"/>
          </a:p>
        </p:txBody>
      </p:sp>
    </p:spTree>
    <p:extLst>
      <p:ext uri="{BB962C8B-B14F-4D97-AF65-F5344CB8AC3E}">
        <p14:creationId xmlns:p14="http://schemas.microsoft.com/office/powerpoint/2010/main" val="1265986534"/>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TM04033923[[fn=Depth]]</Template>
  <TotalTime>3346</TotalTime>
  <Words>1126</Words>
  <Application>Microsoft Office PowerPoint</Application>
  <PresentationFormat>On-screen Show (4:3)</PresentationFormat>
  <Paragraphs>98</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Corbel</vt:lpstr>
      <vt:lpstr>Depth</vt:lpstr>
      <vt:lpstr>Hebrews</vt:lpstr>
      <vt:lpstr>Theme of Hebrews</vt:lpstr>
      <vt:lpstr>Outline of the book:</vt:lpstr>
      <vt:lpstr>Chapter 3: Superior to Moses</vt:lpstr>
      <vt:lpstr>Chapter 3: Superior to Moses</vt:lpstr>
      <vt:lpstr>Chapter 3: Superior to Moses</vt:lpstr>
      <vt:lpstr>Chapter 3: Superior to Moses</vt:lpstr>
      <vt:lpstr>Chapter 3: Superior to Moses</vt:lpstr>
      <vt:lpstr>Chapter 3: Superior to Moses</vt:lpstr>
      <vt:lpstr>Chapter 3: Superior to Moses</vt:lpstr>
      <vt:lpstr>Chapter 3: Superior to Moses</vt:lpstr>
      <vt:lpstr>Chapter 3: Superior to Moses</vt:lpstr>
      <vt:lpstr>Chapter 3: Superior to Moses</vt:lpstr>
      <vt:lpstr>Chapter 3: Superior to Moses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Bullington</dc:creator>
  <cp:lastModifiedBy>Eastside Enlightener</cp:lastModifiedBy>
  <cp:revision>60</cp:revision>
  <cp:lastPrinted>2020-03-07T21:05:50Z</cp:lastPrinted>
  <dcterms:created xsi:type="dcterms:W3CDTF">2018-12-01T16:56:29Z</dcterms:created>
  <dcterms:modified xsi:type="dcterms:W3CDTF">2021-07-28T23:50:24Z</dcterms:modified>
</cp:coreProperties>
</file>