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30"/>
  </p:notesMasterIdLst>
  <p:sldIdLst>
    <p:sldId id="256" r:id="rId2"/>
    <p:sldId id="260" r:id="rId3"/>
    <p:sldId id="262" r:id="rId4"/>
    <p:sldId id="261" r:id="rId5"/>
    <p:sldId id="263" r:id="rId6"/>
    <p:sldId id="265" r:id="rId7"/>
    <p:sldId id="267" r:id="rId8"/>
    <p:sldId id="268" r:id="rId9"/>
    <p:sldId id="269" r:id="rId10"/>
    <p:sldId id="277" r:id="rId11"/>
    <p:sldId id="266" r:id="rId12"/>
    <p:sldId id="264" r:id="rId13"/>
    <p:sldId id="271" r:id="rId14"/>
    <p:sldId id="272" r:id="rId15"/>
    <p:sldId id="273" r:id="rId16"/>
    <p:sldId id="274" r:id="rId17"/>
    <p:sldId id="275" r:id="rId18"/>
    <p:sldId id="276"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2F1D3"/>
    <a:srgbClr val="EEEECA"/>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73414" autoAdjust="0"/>
  </p:normalViewPr>
  <p:slideViewPr>
    <p:cSldViewPr>
      <p:cViewPr>
        <p:scale>
          <a:sx n="70" d="100"/>
          <a:sy n="70" d="100"/>
        </p:scale>
        <p:origin x="-516" y="6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title>
    <c:plotArea>
      <c:layout/>
      <c:barChart>
        <c:barDir val="col"/>
        <c:grouping val="stacked"/>
        <c:ser>
          <c:idx val="0"/>
          <c:order val="0"/>
          <c:tx>
            <c:strRef>
              <c:f>Sheet1!$B$1</c:f>
              <c:strCache>
                <c:ptCount val="1"/>
                <c:pt idx="0">
                  <c:v>Avg. Life Expectancy</c:v>
                </c:pt>
              </c:strCache>
            </c:strRef>
          </c:tx>
          <c:cat>
            <c:numRef>
              <c:f>Sheet1!$A$2:$A$13</c:f>
              <c:numCache>
                <c:formatCode>General</c:formatCode>
                <c:ptCount val="12"/>
                <c:pt idx="0">
                  <c:v>1901</c:v>
                </c:pt>
                <c:pt idx="1">
                  <c:v>1911</c:v>
                </c:pt>
                <c:pt idx="2">
                  <c:v>1921</c:v>
                </c:pt>
                <c:pt idx="3">
                  <c:v>1931</c:v>
                </c:pt>
                <c:pt idx="4">
                  <c:v>1941</c:v>
                </c:pt>
                <c:pt idx="5">
                  <c:v>1951</c:v>
                </c:pt>
                <c:pt idx="6">
                  <c:v>1961</c:v>
                </c:pt>
                <c:pt idx="7">
                  <c:v>1971</c:v>
                </c:pt>
                <c:pt idx="8">
                  <c:v>1981</c:v>
                </c:pt>
                <c:pt idx="9">
                  <c:v>1991</c:v>
                </c:pt>
                <c:pt idx="10">
                  <c:v>2001</c:v>
                </c:pt>
                <c:pt idx="11">
                  <c:v>2011</c:v>
                </c:pt>
              </c:numCache>
            </c:numRef>
          </c:cat>
          <c:val>
            <c:numRef>
              <c:f>Sheet1!$B$2:$B$13</c:f>
              <c:numCache>
                <c:formatCode>General</c:formatCode>
                <c:ptCount val="12"/>
                <c:pt idx="0">
                  <c:v>49.2</c:v>
                </c:pt>
                <c:pt idx="1">
                  <c:v>51.5</c:v>
                </c:pt>
                <c:pt idx="2">
                  <c:v>56.4</c:v>
                </c:pt>
                <c:pt idx="3">
                  <c:v>59.2</c:v>
                </c:pt>
                <c:pt idx="4">
                  <c:v>63.6</c:v>
                </c:pt>
                <c:pt idx="5">
                  <c:v>68.099999999999994</c:v>
                </c:pt>
                <c:pt idx="6">
                  <c:v>69.900000000000006</c:v>
                </c:pt>
                <c:pt idx="7">
                  <c:v>70.8</c:v>
                </c:pt>
                <c:pt idx="8">
                  <c:v>73.900000000000006</c:v>
                </c:pt>
                <c:pt idx="9">
                  <c:v>75.400000000000006</c:v>
                </c:pt>
                <c:pt idx="10">
                  <c:v>77.3</c:v>
                </c:pt>
                <c:pt idx="11">
                  <c:v>78.2</c:v>
                </c:pt>
              </c:numCache>
            </c:numRef>
          </c:val>
        </c:ser>
        <c:dLbls/>
        <c:overlap val="100"/>
        <c:axId val="78096256"/>
        <c:axId val="78097792"/>
      </c:barChart>
      <c:catAx>
        <c:axId val="78096256"/>
        <c:scaling>
          <c:orientation val="minMax"/>
        </c:scaling>
        <c:axPos val="b"/>
        <c:numFmt formatCode="General" sourceLinked="1"/>
        <c:tickLblPos val="nextTo"/>
        <c:crossAx val="78097792"/>
        <c:crosses val="autoZero"/>
        <c:auto val="1"/>
        <c:lblAlgn val="ctr"/>
        <c:lblOffset val="100"/>
      </c:catAx>
      <c:valAx>
        <c:axId val="78097792"/>
        <c:scaling>
          <c:orientation val="minMax"/>
        </c:scaling>
        <c:axPos val="l"/>
        <c:majorGridlines/>
        <c:numFmt formatCode="General" sourceLinked="1"/>
        <c:tickLblPos val="nextTo"/>
        <c:crossAx val="78096256"/>
        <c:crosses val="autoZero"/>
        <c:crossBetween val="between"/>
      </c:valAx>
      <c:spPr>
        <a:noFill/>
        <a:ln w="25381">
          <a:noFill/>
        </a:ln>
      </c:spPr>
    </c:plotArea>
    <c:legend>
      <c:legendPos val="r"/>
      <c:layout>
        <c:manualLayout>
          <c:xMode val="edge"/>
          <c:yMode val="edge"/>
          <c:x val="0.7466666666666667"/>
          <c:y val="0.46686746987951816"/>
          <c:w val="0.23833333333333337"/>
          <c:h val="0.18072289156626511"/>
        </c:manualLayout>
      </c:layout>
    </c:legend>
    <c:plotVisOnly val="1"/>
    <c:dispBlanksAs val="gap"/>
  </c:chart>
  <c:txPr>
    <a:bodyPr/>
    <a:lstStyle/>
    <a:p>
      <a:pPr>
        <a:defRPr sz="1799"/>
      </a:pPr>
      <a:endParaRPr lang="en-US"/>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1-05-29T14:54:51.795" idx="1">
    <p:pos x="2704" y="176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a:noFill/>
          </a:ln>
          <a:effectLst/>
          <a:extLst/>
        </p:spPr>
        <p:txBody>
          <a:bodyPr vert="horz" wrap="square" lIns="93333" tIns="46666" rIns="93333" bIns="46666"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idx="1"/>
          </p:nvPr>
        </p:nvSpPr>
        <p:spPr bwMode="auto">
          <a:xfrm>
            <a:off x="3970338" y="0"/>
            <a:ext cx="3038475" cy="465138"/>
          </a:xfrm>
          <a:prstGeom prst="rect">
            <a:avLst/>
          </a:prstGeom>
          <a:noFill/>
          <a:ln>
            <a:noFill/>
          </a:ln>
          <a:effectLs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8917"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8918" name="Rectangle 6"/>
          <p:cNvSpPr>
            <a:spLocks noGrp="1" noChangeArrowheads="1"/>
          </p:cNvSpPr>
          <p:nvPr>
            <p:ph type="ftr" sz="quarter" idx="4"/>
          </p:nvPr>
        </p:nvSpPr>
        <p:spPr bwMode="auto">
          <a:xfrm>
            <a:off x="0" y="8829675"/>
            <a:ext cx="3038475" cy="465138"/>
          </a:xfrm>
          <a:prstGeom prst="rect">
            <a:avLst/>
          </a:prstGeom>
          <a:noFill/>
          <a:ln>
            <a:noFill/>
          </a:ln>
          <a:effectLst/>
          <a:extLst/>
        </p:spPr>
        <p:txBody>
          <a:bodyPr vert="horz" wrap="square" lIns="93333" tIns="46666" rIns="93333" bIns="46666" numCol="1" anchor="b" anchorCtr="0" compatLnSpc="1">
            <a:prstTxWarp prst="textNoShape">
              <a:avLst/>
            </a:prstTxWarp>
          </a:bodyPr>
          <a:lstStyle>
            <a:lvl1pPr>
              <a:defRPr sz="1200"/>
            </a:lvl1pPr>
          </a:lstStyle>
          <a:p>
            <a:pPr>
              <a:defRPr/>
            </a:pPr>
            <a:endParaRPr lang="en-US"/>
          </a:p>
        </p:txBody>
      </p:sp>
      <p:sp>
        <p:nvSpPr>
          <p:cNvPr id="38919" name="Rectangle 7"/>
          <p:cNvSpPr>
            <a:spLocks noGrp="1" noChangeArrowheads="1"/>
          </p:cNvSpPr>
          <p:nvPr>
            <p:ph type="sldNum" sz="quarter" idx="5"/>
          </p:nvPr>
        </p:nvSpPr>
        <p:spPr bwMode="auto">
          <a:xfrm>
            <a:off x="3970338" y="8829675"/>
            <a:ext cx="3038475" cy="465138"/>
          </a:xfrm>
          <a:prstGeom prst="rect">
            <a:avLst/>
          </a:prstGeom>
          <a:noFill/>
          <a:ln>
            <a:noFill/>
          </a:ln>
          <a:effectLst/>
          <a:extLst/>
        </p:spPr>
        <p:txBody>
          <a:bodyPr vert="horz" wrap="square" lIns="93333" tIns="46666" rIns="93333" bIns="46666" numCol="1" anchor="b" anchorCtr="0" compatLnSpc="1">
            <a:prstTxWarp prst="textNoShape">
              <a:avLst/>
            </a:prstTxWarp>
          </a:bodyPr>
          <a:lstStyle>
            <a:lvl1pPr algn="r">
              <a:defRPr sz="1200"/>
            </a:lvl1pPr>
          </a:lstStyle>
          <a:p>
            <a:pPr>
              <a:defRPr/>
            </a:pPr>
            <a:fld id="{3A9F9B6E-9A1D-4B7D-AEE0-5504A02CC26A}" type="slidenum">
              <a:rPr lang="en-US"/>
              <a:pPr>
                <a:defRPr/>
              </a:pPr>
              <a:t>‹#›</a:t>
            </a:fld>
            <a:endParaRPr lang="en-US"/>
          </a:p>
        </p:txBody>
      </p:sp>
    </p:spTree>
    <p:extLst>
      <p:ext uri="{BB962C8B-B14F-4D97-AF65-F5344CB8AC3E}">
        <p14:creationId xmlns:p14="http://schemas.microsoft.com/office/powerpoint/2010/main" xmlns="" val="41166647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boston.com/news/local/articles/2006/02/23/what_happens_when_everyones_a_winner/"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8A66BC-E5AD-4E37-837C-2CC82ED81C02}" type="slidenum">
              <a:rPr lang="en-US" smtClean="0"/>
              <a:pPr eaLnBrk="1" hangingPunct="1"/>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76A625-B938-4145-9321-F86F02B27A61}"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Bruce </a:t>
            </a:r>
            <a:r>
              <a:rPr lang="en-US" dirty="0" err="1" smtClean="0"/>
              <a:t>Tulgan</a:t>
            </a:r>
            <a:r>
              <a:rPr lang="en-US" dirty="0" smtClean="0"/>
              <a:t>, author of </a:t>
            </a:r>
            <a:r>
              <a:rPr lang="en-US" dirty="0" smtClean="0">
                <a:hlinkClick r:id="rId3"/>
              </a:rPr>
              <a:t>Not Everyone Gets a Trophy </a:t>
            </a:r>
            <a:r>
              <a:rPr lang="en-US" dirty="0" smtClean="0"/>
              <a:t>, believes globalization and technology has shaped Gen Y-</a:t>
            </a:r>
            <a:r>
              <a:rPr lang="en-US" dirty="0" err="1" smtClean="0"/>
              <a:t>ers</a:t>
            </a:r>
            <a:r>
              <a:rPr lang="en-US" dirty="0" smtClean="0"/>
              <a:t> into young adults who seek to maximize tangible benefits and their connections to people in power. After all, most of them are working in unstable institutions with uncertain futures. Knowing that industry is ever-changing and aware that today’s cutting edge is likely tomorrow’s old Facebook look, Gen Y-</a:t>
            </a:r>
            <a:r>
              <a:rPr lang="en-US" dirty="0" err="1" smtClean="0"/>
              <a:t>ers</a:t>
            </a:r>
            <a:r>
              <a:rPr lang="en-US" dirty="0" smtClean="0"/>
              <a:t> question authority, command an ever-present access to accurate research via technology and have mastered the short-term goal of focusing their brilliant ideas and earning their trophies.</a:t>
            </a:r>
          </a:p>
          <a:p>
            <a:endParaRPr lang="en-US" dirty="0" smtClean="0"/>
          </a:p>
          <a:p>
            <a:r>
              <a:rPr lang="en-US" dirty="0" smtClean="0"/>
              <a:t>In </a:t>
            </a:r>
            <a:r>
              <a:rPr lang="en-US" dirty="0" err="1" smtClean="0"/>
              <a:t>Tulgan’s</a:t>
            </a:r>
            <a:r>
              <a:rPr lang="en-US" dirty="0" smtClean="0"/>
              <a:t> words, “Generation Y is like Generation X on-fast-forward-with-self-esteem-on-steroids….[their parents] have guided, directed, supported, coached, and protected…and structured.” Not surprisingly, most Gen Y employees report that they love their parents, trust them, and will continue to seek advice from them even from the workplace cubicle via the ever present cell phone. (And they have been known to bring their parents in to work or have them call you to clarify your needs, without any of that debilitating embarrassment factor!) Yes, bosses report more and more that mom and dad are calling to inform employers of the gifts of Susie Q and sometimes chide them for expecting too many hours at the workplace.</a:t>
            </a:r>
          </a:p>
          <a:p>
            <a:endParaRPr lang="en-US" dirty="0" smtClean="0"/>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403FF4-DC69-4B98-A9AB-A283D5CCCE89}"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F62F8E0-AE78-4669-8082-3A4CDFA98FD4}"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7F16A5-BA00-490D-AB16-7EFF81554629}"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710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2597B6-7403-4E6D-B038-E5A06FFAA57A}"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829395-0499-414F-AAB6-5631728B40F1}"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915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055D4C-0820-429D-BC12-430DB99FB8F6}"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95A83E0-82D1-447A-AC01-335162BE8F41}"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120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23E6A7E-B810-4682-BCA6-51509EB252B1}"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AEF54A-E8BC-499F-8DF6-F862F0DD20DE}"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D1A98A-A1E1-4F4B-BAF9-AC81199FEF6A}"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B2EB72F-00A1-42E4-AD5A-1A818D0037C9}" type="slidenum">
              <a:rPr lang="en-US" smtClean="0"/>
              <a:pPr eaLnBrk="1" hangingPunct="1"/>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C429E7-9F32-4507-8B8B-756F3EBA5574}" type="slidenum">
              <a:rPr lang="en-US" smtClean="0"/>
              <a:pPr eaLnBrk="1" hangingPunct="1"/>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534357-664D-4E47-ABDE-B29C8D2C95D9}" type="slidenum">
              <a:rPr lang="en-US" smtClean="0"/>
              <a:pPr eaLnBrk="1" hangingPunct="1"/>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B5BB33-5E89-4825-BB2B-4A013E7F8CD8}" type="slidenum">
              <a:rPr lang="en-US" smtClean="0"/>
              <a:pPr eaLnBrk="1" hangingPunct="1"/>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76EA65-09DB-4FB3-ACC1-BB4EAE53A63D}"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B4F659-B789-4501-815C-7D1EF50D370F}"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EF3939-0EA7-4807-93BC-1CD68998187C}"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B9DFFC-5120-41B6-8E52-B91431926723}"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517688-2EDD-49A3-8982-0D1735ACEB1F}" type="slidenum">
              <a:rPr lang="en-US" smtClean="0"/>
              <a:pPr eaLnBrk="1" hangingPunct="1"/>
              <a:t>28</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Jesus set the stage for what the “good soldier of Christ” should expect.  One should expect persecutions.  One cannot be in the narrow way without crossing paths with those in the broad way that will ridicule one for not going along with the “flow”.  Paul certainly endured persecutions for the cause of Christ.  We should expect no less.</a:t>
            </a:r>
          </a:p>
          <a:p>
            <a:endParaRPr lang="en-US" dirty="0" smtClean="0"/>
          </a:p>
          <a:p>
            <a:r>
              <a:rPr lang="en-US" dirty="0" smtClean="0"/>
              <a:t>Focus is required in order to succeed in any endeavor.  Athletes, artists, businessmen, and Christians must focus on the tasks at hand in order to pave the way to each successive step.  Life is not a sprint but a marathon with many opportunities to leave the course.  Careful attention to the course ensures that we know where we are supposed to be as long as we choose to be there.</a:t>
            </a:r>
          </a:p>
          <a:p>
            <a:endParaRPr lang="en-US" dirty="0" smtClean="0"/>
          </a:p>
          <a:p>
            <a:r>
              <a:rPr lang="en-US" dirty="0" smtClean="0"/>
              <a:t>Abiding by the rules is required in more than just competitions.  We have rules of conduct that apply in all aspects of life.  In order for one to successfully navigate a specific aspect he has to abide by the rules.  </a:t>
            </a:r>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9DB893-31CE-4C60-A9C2-B922937E34C6}"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686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61E524-FF20-468B-BB0B-AF6D907E5731}"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7892"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7964C1A-2456-4BD9-B025-908AED9160E3}"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8916"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CBF813-EC8E-46D1-BB6E-9DA3305F84BC}"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127AA0-EBD3-4BD6-A63A-6020186997F8}"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0964"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124FEB-E28F-4C45-93D6-916CAFE0F51D}"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55F88D-A5D3-4213-82E8-198711A39053}"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4413" y="5867400"/>
            <a:ext cx="16589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762000" y="3200400"/>
            <a:ext cx="7543800" cy="1524000"/>
          </a:xfrm>
        </p:spPr>
        <p:txBody>
          <a:bodyPr anchor="t">
            <a:noAutofit/>
          </a:bodyPr>
          <a:lstStyle>
            <a:lvl1pPr>
              <a:defRPr sz="48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1633E8-4032-4526-9163-2D5CCCAAC2E7}" type="slidenum">
              <a:rPr lang="en-US"/>
              <a:pPr>
                <a:defRPr/>
              </a:pPr>
              <a:t>‹#›</a:t>
            </a:fld>
            <a:endParaRPr lang="en-US"/>
          </a:p>
        </p:txBody>
      </p:sp>
    </p:spTree>
    <p:extLst>
      <p:ext uri="{BB962C8B-B14F-4D97-AF65-F5344CB8AC3E}">
        <p14:creationId xmlns:p14="http://schemas.microsoft.com/office/powerpoint/2010/main" xmlns="" val="93467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153400" cy="838200"/>
          </a:xfrm>
        </p:spPr>
        <p:txBody>
          <a:bodyPr>
            <a:normAutofit/>
          </a:bodyPr>
          <a:lstStyle>
            <a:lvl1pPr>
              <a:defRPr sz="4800"/>
            </a:lvl1pPr>
          </a:lstStyle>
          <a:p>
            <a:r>
              <a:rPr lang="en-US" dirty="0" smtClean="0"/>
              <a:t>Click to edit Master title style</a:t>
            </a:r>
            <a:endParaRPr lang="en-US" dirty="0"/>
          </a:p>
        </p:txBody>
      </p:sp>
      <p:sp>
        <p:nvSpPr>
          <p:cNvPr id="3" name="Content Placeholder 2"/>
          <p:cNvSpPr>
            <a:spLocks noGrp="1"/>
          </p:cNvSpPr>
          <p:nvPr>
            <p:ph idx="1"/>
          </p:nvPr>
        </p:nvSpPr>
        <p:spPr>
          <a:xfrm>
            <a:off x="152400" y="1752600"/>
            <a:ext cx="8153400" cy="3886200"/>
          </a:xfrm>
        </p:spPr>
        <p:txBody>
          <a:bodyPr>
            <a:normAutofit/>
          </a:bodyPr>
          <a:lstStyle>
            <a:lvl1pPr>
              <a:spcBef>
                <a:spcPts val="0"/>
              </a:spcBef>
              <a:defRPr sz="3600"/>
            </a:lvl1pPr>
            <a:lvl2pPr>
              <a:spcBef>
                <a:spcPts val="0"/>
              </a:spcBef>
              <a:defRPr sz="3200"/>
            </a:lvl2pPr>
            <a:lvl3pPr>
              <a:spcBef>
                <a:spcPts val="0"/>
              </a:spcBef>
              <a:defRPr sz="2800"/>
            </a:lvl3pPr>
            <a:lvl4pPr>
              <a:spcBef>
                <a:spcPts val="0"/>
              </a:spcBef>
              <a:defRPr sz="2400" b="1"/>
            </a:lvl4pPr>
            <a:lvl5pPr>
              <a:spcBef>
                <a:spcPts val="0"/>
              </a:spcBef>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321C8B-4950-4A41-A999-3858A3481B01}" type="slidenum">
              <a:rPr lang="en-US"/>
              <a:pPr>
                <a:defRPr/>
              </a:pPr>
              <a:t>‹#›</a:t>
            </a:fld>
            <a:endParaRPr lang="en-US"/>
          </a:p>
        </p:txBody>
      </p:sp>
    </p:spTree>
    <p:extLst>
      <p:ext uri="{BB962C8B-B14F-4D97-AF65-F5344CB8AC3E}">
        <p14:creationId xmlns:p14="http://schemas.microsoft.com/office/powerpoint/2010/main" xmlns="" val="3252280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77875"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6" name="Picture 5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64413" y="5867400"/>
            <a:ext cx="1658937"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62000" y="3276600"/>
            <a:ext cx="7543800" cy="1676400"/>
          </a:xfrm>
        </p:spPr>
        <p:txBody>
          <a:bodyPr>
            <a:normAutofit/>
          </a:bodyPr>
          <a:lstStyle>
            <a:lvl1pPr algn="l">
              <a:defRPr sz="4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D39B706-4D93-4135-89BC-A4D0E5A59226}" type="slidenum">
              <a:rPr lang="en-US"/>
              <a:pPr>
                <a:defRPr/>
              </a:pPr>
              <a:t>‹#›</a:t>
            </a:fld>
            <a:endParaRPr lang="en-US"/>
          </a:p>
        </p:txBody>
      </p:sp>
    </p:spTree>
    <p:extLst>
      <p:ext uri="{BB962C8B-B14F-4D97-AF65-F5344CB8AC3E}">
        <p14:creationId xmlns:p14="http://schemas.microsoft.com/office/powerpoint/2010/main" xmlns="" val="289753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25" y="762000"/>
            <a:ext cx="8146415" cy="1066800"/>
          </a:xfrm>
        </p:spPr>
        <p:txBody>
          <a:bodyPr anchor="t"/>
          <a:lstStyle/>
          <a:p>
            <a:r>
              <a:rPr lang="en-US" dirty="0" smtClean="0"/>
              <a:t>Click to edit Master title style</a:t>
            </a:r>
            <a:endParaRPr lang="en-US" dirty="0"/>
          </a:p>
        </p:txBody>
      </p:sp>
      <p:sp>
        <p:nvSpPr>
          <p:cNvPr id="3" name="Content Placeholder 2"/>
          <p:cNvSpPr>
            <a:spLocks noGrp="1"/>
          </p:cNvSpPr>
          <p:nvPr>
            <p:ph sz="half" idx="1"/>
          </p:nvPr>
        </p:nvSpPr>
        <p:spPr>
          <a:xfrm>
            <a:off x="228600" y="1981200"/>
            <a:ext cx="4191000" cy="399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114800" y="1981200"/>
            <a:ext cx="4191000" cy="39959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2144B63-2E50-43F5-8B0A-C1E2657A308D}" type="slidenum">
              <a:rPr lang="en-US"/>
              <a:pPr>
                <a:defRPr/>
              </a:pPr>
              <a:t>‹#›</a:t>
            </a:fld>
            <a:endParaRPr lang="en-US"/>
          </a:p>
        </p:txBody>
      </p:sp>
    </p:spTree>
    <p:extLst>
      <p:ext uri="{BB962C8B-B14F-4D97-AF65-F5344CB8AC3E}">
        <p14:creationId xmlns:p14="http://schemas.microsoft.com/office/powerpoint/2010/main" xmlns="" val="290848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2400" y="2057400"/>
            <a:ext cx="3962400"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267200" y="2057400"/>
            <a:ext cx="4035552" cy="4038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1"/>
          <p:cNvSpPr>
            <a:spLocks noGrp="1"/>
          </p:cNvSpPr>
          <p:nvPr>
            <p:ph type="title"/>
          </p:nvPr>
        </p:nvSpPr>
        <p:spPr>
          <a:xfrm>
            <a:off x="174625" y="762000"/>
            <a:ext cx="8146415" cy="1066800"/>
          </a:xfrm>
        </p:spPr>
        <p:txBody>
          <a:bodyPr anchor="t"/>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DBBA889-F145-4027-83BE-E30148F3B9D5}" type="slidenum">
              <a:rPr lang="en-US"/>
              <a:pPr>
                <a:defRPr/>
              </a:pPr>
              <a:t>‹#›</a:t>
            </a:fld>
            <a:endParaRPr lang="en-US"/>
          </a:p>
        </p:txBody>
      </p:sp>
    </p:spTree>
    <p:extLst>
      <p:ext uri="{BB962C8B-B14F-4D97-AF65-F5344CB8AC3E}">
        <p14:creationId xmlns:p14="http://schemas.microsoft.com/office/powerpoint/2010/main" xmlns="" val="165606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2C85EB7-7694-4520-BE6A-5522A1A77D95}" type="slidenum">
              <a:rPr lang="en-US"/>
              <a:pPr>
                <a:defRPr/>
              </a:pPr>
              <a:t>‹#›</a:t>
            </a:fld>
            <a:endParaRPr lang="en-US"/>
          </a:p>
        </p:txBody>
      </p:sp>
    </p:spTree>
    <p:extLst>
      <p:ext uri="{BB962C8B-B14F-4D97-AF65-F5344CB8AC3E}">
        <p14:creationId xmlns:p14="http://schemas.microsoft.com/office/powerpoint/2010/main" xmlns="" val="330261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539183E-085A-44AD-8359-BCD8B7366A91}" type="slidenum">
              <a:rPr lang="en-US"/>
              <a:pPr>
                <a:defRPr/>
              </a:pPr>
              <a:t>‹#›</a:t>
            </a:fld>
            <a:endParaRPr lang="en-US"/>
          </a:p>
        </p:txBody>
      </p:sp>
    </p:spTree>
    <p:extLst>
      <p:ext uri="{BB962C8B-B14F-4D97-AF65-F5344CB8AC3E}">
        <p14:creationId xmlns:p14="http://schemas.microsoft.com/office/powerpoint/2010/main" xmlns="" val="426252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2D9290-E8AF-4DB7-B70E-A87D17016764}" type="slidenum">
              <a:rPr lang="en-US"/>
              <a:pPr>
                <a:defRPr/>
              </a:pPr>
              <a:t>‹#›</a:t>
            </a:fld>
            <a:endParaRPr lang="en-US"/>
          </a:p>
        </p:txBody>
      </p:sp>
    </p:spTree>
    <p:extLst>
      <p:ext uri="{BB962C8B-B14F-4D97-AF65-F5344CB8AC3E}">
        <p14:creationId xmlns:p14="http://schemas.microsoft.com/office/powerpoint/2010/main" xmlns="" val="279726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FA472C-6ED5-46BD-A805-A43AC4721DEB}" type="slidenum">
              <a:rPr lang="en-US"/>
              <a:pPr>
                <a:defRPr/>
              </a:pPr>
              <a:t>‹#›</a:t>
            </a:fld>
            <a:endParaRPr lang="en-US"/>
          </a:p>
        </p:txBody>
      </p:sp>
    </p:spTree>
    <p:extLst>
      <p:ext uri="{BB962C8B-B14F-4D97-AF65-F5344CB8AC3E}">
        <p14:creationId xmlns:p14="http://schemas.microsoft.com/office/powerpoint/2010/main" xmlns="" val="1134765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74625" y="952500"/>
            <a:ext cx="8147050"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20650" y="1905000"/>
            <a:ext cx="84899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48400" y="6208713"/>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a:p>
        </p:txBody>
      </p:sp>
      <p:sp>
        <p:nvSpPr>
          <p:cNvPr id="5" name="Footer Placeholder 4"/>
          <p:cNvSpPr>
            <a:spLocks noGrp="1"/>
          </p:cNvSpPr>
          <p:nvPr>
            <p:ph type="ftr" sz="quarter" idx="3"/>
          </p:nvPr>
        </p:nvSpPr>
        <p:spPr>
          <a:xfrm>
            <a:off x="762000" y="6208713"/>
            <a:ext cx="4873625"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endParaRPr lang="en-US"/>
          </a:p>
        </p:txBody>
      </p:sp>
      <p:sp>
        <p:nvSpPr>
          <p:cNvPr id="6" name="Slide Number Placeholder 5"/>
          <p:cNvSpPr>
            <a:spLocks noGrp="1"/>
          </p:cNvSpPr>
          <p:nvPr>
            <p:ph type="sldNum" sz="quarter" idx="4"/>
          </p:nvPr>
        </p:nvSpPr>
        <p:spPr>
          <a:xfrm>
            <a:off x="7620000" y="5688013"/>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082AFE5B-788B-4339-9F4A-676260C0B74F}" type="slidenum">
              <a:rPr lang="en-US"/>
              <a:pPr>
                <a:defRPr/>
              </a:pPr>
              <a:t>‹#›</a:t>
            </a:fld>
            <a:endParaRPr lang="en-US"/>
          </a:p>
        </p:txBody>
      </p:sp>
      <p:sp>
        <p:nvSpPr>
          <p:cNvPr id="8" name="Rectangle 7"/>
          <p:cNvSpPr/>
          <p:nvPr/>
        </p:nvSpPr>
        <p:spPr>
          <a:xfrm>
            <a:off x="777875"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777875" y="6172200"/>
            <a:ext cx="7543800" cy="26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3" name="Picture 5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0" y="0"/>
            <a:ext cx="140335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0" r:id="rId1"/>
    <p:sldLayoutId id="2147484043" r:id="rId2"/>
    <p:sldLayoutId id="2147484051" r:id="rId3"/>
    <p:sldLayoutId id="2147484044" r:id="rId4"/>
    <p:sldLayoutId id="2147484045" r:id="rId5"/>
    <p:sldLayoutId id="2147484046" r:id="rId6"/>
    <p:sldLayoutId id="2147484047" r:id="rId7"/>
    <p:sldLayoutId id="2147484048" r:id="rId8"/>
    <p:sldLayoutId id="2147484049" r:id="rId9"/>
  </p:sldLayoutIdLst>
  <p:txStyles>
    <p:titleStyle>
      <a:lvl1pPr algn="l" rtl="0" eaLnBrk="0" fontAlgn="base" hangingPunct="0">
        <a:spcBef>
          <a:spcPct val="0"/>
        </a:spcBef>
        <a:spcAft>
          <a:spcPct val="0"/>
        </a:spcAft>
        <a:defRPr sz="4000" kern="1200">
          <a:solidFill>
            <a:srgbClr val="262626"/>
          </a:solidFill>
          <a:latin typeface="+mj-lt"/>
          <a:ea typeface="+mj-ea"/>
          <a:cs typeface="+mj-cs"/>
        </a:defRPr>
      </a:lvl1pPr>
      <a:lvl2pPr algn="l" rtl="0" eaLnBrk="0" fontAlgn="base" hangingPunct="0">
        <a:spcBef>
          <a:spcPct val="0"/>
        </a:spcBef>
        <a:spcAft>
          <a:spcPct val="0"/>
        </a:spcAft>
        <a:defRPr sz="4000">
          <a:solidFill>
            <a:srgbClr val="262626"/>
          </a:solidFill>
          <a:latin typeface="Impact" pitchFamily="34" charset="0"/>
        </a:defRPr>
      </a:lvl2pPr>
      <a:lvl3pPr algn="l" rtl="0" eaLnBrk="0" fontAlgn="base" hangingPunct="0">
        <a:spcBef>
          <a:spcPct val="0"/>
        </a:spcBef>
        <a:spcAft>
          <a:spcPct val="0"/>
        </a:spcAft>
        <a:defRPr sz="4000">
          <a:solidFill>
            <a:srgbClr val="262626"/>
          </a:solidFill>
          <a:latin typeface="Impact" pitchFamily="34" charset="0"/>
        </a:defRPr>
      </a:lvl3pPr>
      <a:lvl4pPr algn="l" rtl="0" eaLnBrk="0" fontAlgn="base" hangingPunct="0">
        <a:spcBef>
          <a:spcPct val="0"/>
        </a:spcBef>
        <a:spcAft>
          <a:spcPct val="0"/>
        </a:spcAft>
        <a:defRPr sz="4000">
          <a:solidFill>
            <a:srgbClr val="262626"/>
          </a:solidFill>
          <a:latin typeface="Impact" pitchFamily="34" charset="0"/>
        </a:defRPr>
      </a:lvl4pPr>
      <a:lvl5pPr algn="l" rtl="0" eaLnBrk="0" fontAlgn="base" hangingPunct="0">
        <a:spcBef>
          <a:spcPct val="0"/>
        </a:spcBef>
        <a:spcAft>
          <a:spcPct val="0"/>
        </a:spcAft>
        <a:defRPr sz="4000">
          <a:solidFill>
            <a:srgbClr val="262626"/>
          </a:solidFill>
          <a:latin typeface="Impac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Font typeface="Arial" charset="0"/>
        <a:buChar char="•"/>
        <a:defRPr sz="3600" kern="1200">
          <a:solidFill>
            <a:schemeClr val="tx2"/>
          </a:solidFill>
          <a:latin typeface="+mn-lt"/>
          <a:ea typeface="+mn-ea"/>
          <a:cs typeface="+mn-cs"/>
        </a:defRPr>
      </a:lvl1pPr>
      <a:lvl2pPr marL="593725" indent="-273050" algn="l" rtl="0" eaLnBrk="0" fontAlgn="base" hangingPunct="0">
        <a:spcBef>
          <a:spcPct val="20000"/>
        </a:spcBef>
        <a:spcAft>
          <a:spcPct val="0"/>
        </a:spcAft>
        <a:buClr>
          <a:schemeClr val="accent1"/>
        </a:buClr>
        <a:buFont typeface="Arial" charset="0"/>
        <a:buChar char="•"/>
        <a:defRPr sz="3200" kern="1200">
          <a:solidFill>
            <a:schemeClr val="tx2"/>
          </a:solidFill>
          <a:latin typeface="+mn-lt"/>
          <a:ea typeface="+mn-ea"/>
          <a:cs typeface="+mn-cs"/>
        </a:defRPr>
      </a:lvl2pPr>
      <a:lvl3pPr marL="868363" indent="-228600" algn="l" rtl="0" eaLnBrk="0" fontAlgn="base" hangingPunct="0">
        <a:spcBef>
          <a:spcPct val="20000"/>
        </a:spcBef>
        <a:spcAft>
          <a:spcPct val="0"/>
        </a:spcAft>
        <a:buClr>
          <a:schemeClr val="accent1"/>
        </a:buClr>
        <a:buFont typeface="Arial" charset="0"/>
        <a:buChar char="•"/>
        <a:defRPr sz="28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Font typeface="Arial" charset="0"/>
        <a:buChar char="•"/>
        <a:defRPr sz="2400" b="1" kern="1200">
          <a:solidFill>
            <a:schemeClr val="tx2"/>
          </a:solidFill>
          <a:latin typeface="+mn-lt"/>
          <a:ea typeface="+mn-ea"/>
          <a:cs typeface="+mn-cs"/>
        </a:defRPr>
      </a:lvl4pPr>
      <a:lvl5pPr marL="1371600" indent="-228600" algn="l" rtl="0" eaLnBrk="0" fontAlgn="base" hangingPunct="0">
        <a:spcBef>
          <a:spcPct val="20000"/>
        </a:spcBef>
        <a:spcAft>
          <a:spcPct val="0"/>
        </a:spcAft>
        <a:buClr>
          <a:schemeClr val="accent1"/>
        </a:buClr>
        <a:buFont typeface="Arial" charset="0"/>
        <a:buChar char="•"/>
        <a:defRPr sz="2000" kern="120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sz="6000" smtClean="0"/>
              <a:t>The Diligent Worker</a:t>
            </a:r>
            <a:endParaRPr lang="en-US" sz="6000" smtClean="0">
              <a:latin typeface="Monotype Corsiva" pitchFamily="66" charset="0"/>
            </a:endParaRPr>
          </a:p>
        </p:txBody>
      </p:sp>
      <p:sp>
        <p:nvSpPr>
          <p:cNvPr id="4099" name="Subtitle 1"/>
          <p:cNvSpPr>
            <a:spLocks noGrp="1"/>
          </p:cNvSpPr>
          <p:nvPr>
            <p:ph type="subTitle" idx="1"/>
          </p:nvPr>
        </p:nvSpPr>
        <p:spPr/>
        <p:txBody>
          <a:bodyPr/>
          <a:lstStyle/>
          <a:p>
            <a:pPr eaLnBrk="1" hangingPunct="1"/>
            <a:endParaRPr lang="en-US" smtClean="0">
              <a:latin typeface="Arial" charset="0"/>
              <a:cs typeface="Arial" charset="0"/>
            </a:endParaRPr>
          </a:p>
        </p:txBody>
      </p:sp>
      <p:sp>
        <p:nvSpPr>
          <p:cNvPr id="4100" name="Text Box 5"/>
          <p:cNvSpPr txBox="1">
            <a:spLocks noChangeArrowheads="1"/>
          </p:cNvSpPr>
          <p:nvPr/>
        </p:nvSpPr>
        <p:spPr bwMode="auto">
          <a:xfrm>
            <a:off x="3494088" y="5167313"/>
            <a:ext cx="26368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800" b="1">
                <a:latin typeface="Arial Narrow" pitchFamily="34" charset="0"/>
              </a:rPr>
              <a:t>James Bullington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3315"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Current Trends (cont.)		</a:t>
            </a:r>
          </a:p>
          <a:p>
            <a:pPr eaLnBrk="1" hangingPunct="1">
              <a:spcBef>
                <a:spcPct val="0"/>
              </a:spcBef>
              <a:buFont typeface="Arial" charset="0"/>
              <a:buNone/>
            </a:pPr>
            <a:endParaRPr lang="en-US" smtClean="0"/>
          </a:p>
        </p:txBody>
      </p:sp>
      <p:pic>
        <p:nvPicPr>
          <p:cNvPr id="13316" name="Picture 3" descr="http://tfw.cachefly.net/snm/images/nm/pyramids/us-2010.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2590800"/>
            <a:ext cx="6019800" cy="3462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317" name="AutoShape 2"/>
          <p:cNvCxnSpPr>
            <a:cxnSpLocks noChangeShapeType="1"/>
          </p:cNvCxnSpPr>
          <p:nvPr/>
        </p:nvCxnSpPr>
        <p:spPr bwMode="auto">
          <a:xfrm flipH="1">
            <a:off x="6542088" y="3603625"/>
            <a:ext cx="468312" cy="4603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cxnSp>
        <p:nvCxnSpPr>
          <p:cNvPr id="13318" name="AutoShape 3"/>
          <p:cNvCxnSpPr>
            <a:cxnSpLocks noChangeShapeType="1"/>
          </p:cNvCxnSpPr>
          <p:nvPr/>
        </p:nvCxnSpPr>
        <p:spPr bwMode="auto">
          <a:xfrm rot="10800000">
            <a:off x="6400800" y="4800600"/>
            <a:ext cx="533400" cy="11747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3319" name="Text Box 4"/>
          <p:cNvSpPr txBox="1">
            <a:spLocks noChangeArrowheads="1"/>
          </p:cNvSpPr>
          <p:nvPr/>
        </p:nvSpPr>
        <p:spPr bwMode="auto">
          <a:xfrm>
            <a:off x="6934200" y="3429000"/>
            <a:ext cx="711200" cy="30956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Calibri" pitchFamily="34" charset="0"/>
              </a:rPr>
              <a:t>Boomers</a:t>
            </a:r>
            <a:endParaRPr lang="en-US"/>
          </a:p>
        </p:txBody>
      </p:sp>
      <p:sp>
        <p:nvSpPr>
          <p:cNvPr id="13320" name="Text Box 5"/>
          <p:cNvSpPr txBox="1">
            <a:spLocks noChangeArrowheads="1"/>
          </p:cNvSpPr>
          <p:nvPr/>
        </p:nvSpPr>
        <p:spPr bwMode="auto">
          <a:xfrm>
            <a:off x="6934200" y="4811713"/>
            <a:ext cx="612775" cy="309562"/>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100">
                <a:latin typeface="Calibri" pitchFamily="34" charset="0"/>
              </a:rPr>
              <a:t>Gen-Y</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Current Trends (cont.)		</a:t>
            </a:r>
          </a:p>
          <a:p>
            <a:pPr lvl="1" eaLnBrk="1" hangingPunct="1">
              <a:spcBef>
                <a:spcPct val="0"/>
              </a:spcBef>
            </a:pPr>
            <a:r>
              <a:rPr lang="en-US" dirty="0" smtClean="0">
                <a:latin typeface="Arial" charset="0"/>
                <a:cs typeface="Arial" charset="0"/>
              </a:rPr>
              <a:t>Echo or Generation-Y entering workforce</a:t>
            </a:r>
          </a:p>
          <a:p>
            <a:pPr lvl="2" eaLnBrk="1" hangingPunct="1">
              <a:spcBef>
                <a:spcPct val="0"/>
              </a:spcBef>
            </a:pPr>
            <a:r>
              <a:rPr lang="en-US" dirty="0" smtClean="0">
                <a:latin typeface="Arial" charset="0"/>
                <a:cs typeface="Arial" charset="0"/>
              </a:rPr>
              <a:t>The workforce with an attitude</a:t>
            </a:r>
          </a:p>
          <a:p>
            <a:pPr lvl="2" eaLnBrk="1" hangingPunct="1">
              <a:spcBef>
                <a:spcPct val="0"/>
              </a:spcBef>
            </a:pPr>
            <a:r>
              <a:rPr lang="en-US" dirty="0" smtClean="0">
                <a:latin typeface="Arial" charset="0"/>
                <a:cs typeface="Arial" charset="0"/>
              </a:rPr>
              <a:t>Technologically advanced</a:t>
            </a:r>
          </a:p>
          <a:p>
            <a:pPr lvl="3" eaLnBrk="1" hangingPunct="1">
              <a:spcBef>
                <a:spcPct val="0"/>
              </a:spcBef>
            </a:pPr>
            <a:r>
              <a:rPr lang="en-US" dirty="0" smtClean="0">
                <a:latin typeface="Arial" charset="0"/>
                <a:cs typeface="Arial" charset="0"/>
              </a:rPr>
              <a:t>Communications, media, digital tech…..</a:t>
            </a:r>
          </a:p>
          <a:p>
            <a:pPr lvl="2" eaLnBrk="1" hangingPunct="1">
              <a:spcBef>
                <a:spcPct val="0"/>
              </a:spcBef>
            </a:pPr>
            <a:r>
              <a:rPr lang="en-US" dirty="0" smtClean="0">
                <a:latin typeface="Arial" charset="0"/>
                <a:cs typeface="Arial" charset="0"/>
              </a:rPr>
              <a:t>“Trophy Kid” mentality</a:t>
            </a:r>
          </a:p>
          <a:p>
            <a:pPr lvl="3" eaLnBrk="1" hangingPunct="1">
              <a:spcBef>
                <a:spcPct val="0"/>
              </a:spcBef>
            </a:pPr>
            <a:r>
              <a:rPr lang="en-US" dirty="0" smtClean="0">
                <a:latin typeface="Arial" charset="0"/>
                <a:cs typeface="Arial" charset="0"/>
              </a:rPr>
              <a:t>I participated; therefore, I am to be rewarded.</a:t>
            </a:r>
          </a:p>
          <a:p>
            <a:pPr lvl="3" eaLnBrk="1" hangingPunct="1">
              <a:spcBef>
                <a:spcPct val="0"/>
              </a:spcBef>
            </a:pPr>
            <a:r>
              <a:rPr lang="en-US" dirty="0" smtClean="0">
                <a:latin typeface="Arial" charset="0"/>
                <a:cs typeface="Arial" charset="0"/>
              </a:rPr>
              <a:t>Continued parental interference</a:t>
            </a:r>
          </a:p>
          <a:p>
            <a:pPr lvl="2" eaLnBrk="1" hangingPunct="1">
              <a:spcBef>
                <a:spcPct val="0"/>
              </a:spcBef>
            </a:pPr>
            <a:r>
              <a:rPr lang="en-US" dirty="0" smtClean="0">
                <a:latin typeface="Arial" charset="0"/>
                <a:cs typeface="Arial" charset="0"/>
              </a:rPr>
              <a:t>What is my employer going to do for me?</a:t>
            </a:r>
          </a:p>
          <a:p>
            <a:pPr eaLnBrk="1" hangingPunct="1">
              <a:spcBef>
                <a:spcPct val="0"/>
              </a:spcBef>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a:bodyPr>
          <a:lstStyle/>
          <a:p>
            <a:pPr eaLnBrk="1" hangingPunct="1">
              <a:spcBef>
                <a:spcPct val="0"/>
              </a:spcBef>
            </a:pPr>
            <a:r>
              <a:rPr lang="en-US" dirty="0" smtClean="0">
                <a:latin typeface="Arial" charset="0"/>
                <a:cs typeface="Arial" charset="0"/>
              </a:rPr>
              <a:t>Guidance from God’s Word  			</a:t>
            </a:r>
          </a:p>
          <a:p>
            <a:pPr lvl="1" eaLnBrk="1" hangingPunct="1">
              <a:spcBef>
                <a:spcPct val="0"/>
              </a:spcBef>
            </a:pPr>
            <a:r>
              <a:rPr lang="en-US" dirty="0" smtClean="0">
                <a:latin typeface="Arial" charset="0"/>
                <a:cs typeface="Arial" charset="0"/>
              </a:rPr>
              <a:t>Must not be slothful </a:t>
            </a:r>
          </a:p>
          <a:p>
            <a:pPr lvl="2" eaLnBrk="1" hangingPunct="1">
              <a:spcBef>
                <a:spcPct val="0"/>
              </a:spcBef>
            </a:pPr>
            <a:r>
              <a:rPr lang="en-US" dirty="0" smtClean="0">
                <a:latin typeface="Arial" charset="0"/>
                <a:cs typeface="Arial" charset="0"/>
              </a:rPr>
              <a:t>Pr.18:9 “He who is slothful in his work is a brother to him who is a great destroyer.”</a:t>
            </a:r>
          </a:p>
          <a:p>
            <a:pPr lvl="2" eaLnBrk="1" hangingPunct="1">
              <a:spcBef>
                <a:spcPct val="0"/>
              </a:spcBef>
            </a:pPr>
            <a:r>
              <a:rPr lang="en-US" dirty="0" smtClean="0">
                <a:latin typeface="Arial" charset="0"/>
                <a:cs typeface="Arial" charset="0"/>
              </a:rPr>
              <a:t>Pr. 26:13-16 “…As the door turns upon its hinges, so does the lazy man on his bed.  The lazy man buries his hand in the bowl; it wearies him to bring it back to his mouth….”</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6387" name="Content Placeholder 2"/>
          <p:cNvSpPr>
            <a:spLocks noGrp="1"/>
          </p:cNvSpPr>
          <p:nvPr>
            <p:ph type="body" idx="1"/>
          </p:nvPr>
        </p:nvSpPr>
        <p:spPr>
          <a:xfrm>
            <a:off x="120650" y="1905000"/>
            <a:ext cx="8489950" cy="4267200"/>
          </a:xfrm>
        </p:spPr>
        <p:txBody>
          <a:bodyPr>
            <a:normAutofit/>
          </a:bodyPr>
          <a:lstStyle/>
          <a:p>
            <a:pPr eaLnBrk="1" hangingPunct="1">
              <a:spcBef>
                <a:spcPct val="0"/>
              </a:spcBef>
            </a:pPr>
            <a:r>
              <a:rPr lang="en-US" dirty="0" smtClean="0">
                <a:latin typeface="Arial" charset="0"/>
                <a:cs typeface="Arial" charset="0"/>
              </a:rPr>
              <a:t>Guidance from God’s Word  			</a:t>
            </a:r>
          </a:p>
          <a:p>
            <a:pPr lvl="1" eaLnBrk="1" hangingPunct="1">
              <a:spcBef>
                <a:spcPct val="0"/>
              </a:spcBef>
            </a:pPr>
            <a:r>
              <a:rPr lang="en-US" dirty="0" smtClean="0">
                <a:latin typeface="Arial" charset="0"/>
                <a:cs typeface="Arial" charset="0"/>
              </a:rPr>
              <a:t>Must not be slothful </a:t>
            </a:r>
          </a:p>
          <a:p>
            <a:pPr lvl="1" eaLnBrk="1" hangingPunct="1">
              <a:spcBef>
                <a:spcPct val="0"/>
              </a:spcBef>
            </a:pPr>
            <a:r>
              <a:rPr lang="en-US" dirty="0" smtClean="0">
                <a:latin typeface="Arial" charset="0"/>
                <a:cs typeface="Arial" charset="0"/>
              </a:rPr>
              <a:t>Must be active and timely</a:t>
            </a:r>
          </a:p>
          <a:p>
            <a:pPr lvl="2" eaLnBrk="1" hangingPunct="1">
              <a:spcBef>
                <a:spcPct val="0"/>
              </a:spcBef>
            </a:pPr>
            <a:r>
              <a:rPr lang="en-US" dirty="0" smtClean="0">
                <a:latin typeface="Arial" charset="0"/>
                <a:cs typeface="Arial" charset="0"/>
              </a:rPr>
              <a:t>Pr. 10:4-5  “He who has a slack hand becomes poor, but the hand of the diligent makes rich.  He who gathers in summer is a wise son; He who sleeps in harvest is a son who causes shame.”</a:t>
            </a: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7411" name="Content Placeholder 2"/>
          <p:cNvSpPr>
            <a:spLocks noGrp="1"/>
          </p:cNvSpPr>
          <p:nvPr>
            <p:ph type="body" idx="1"/>
          </p:nvPr>
        </p:nvSpPr>
        <p:spPr>
          <a:xfrm>
            <a:off x="120650" y="1905000"/>
            <a:ext cx="8489950" cy="4267200"/>
          </a:xfrm>
        </p:spPr>
        <p:txBody>
          <a:bodyPr>
            <a:normAutofit/>
          </a:bodyPr>
          <a:lstStyle/>
          <a:p>
            <a:pPr eaLnBrk="1" hangingPunct="1">
              <a:spcBef>
                <a:spcPct val="0"/>
              </a:spcBef>
            </a:pPr>
            <a:r>
              <a:rPr lang="en-US" dirty="0" smtClean="0">
                <a:latin typeface="Arial" charset="0"/>
                <a:cs typeface="Arial" charset="0"/>
              </a:rPr>
              <a:t>Guidance from God’s Word  			</a:t>
            </a:r>
          </a:p>
          <a:p>
            <a:pPr lvl="1" eaLnBrk="1" hangingPunct="1">
              <a:spcBef>
                <a:spcPct val="0"/>
              </a:spcBef>
            </a:pPr>
            <a:r>
              <a:rPr lang="en-US" dirty="0" smtClean="0">
                <a:latin typeface="Arial" charset="0"/>
                <a:cs typeface="Arial" charset="0"/>
              </a:rPr>
              <a:t>Must not be slothful </a:t>
            </a:r>
          </a:p>
          <a:p>
            <a:pPr lvl="1" eaLnBrk="1" hangingPunct="1">
              <a:spcBef>
                <a:spcPct val="0"/>
              </a:spcBef>
            </a:pPr>
            <a:r>
              <a:rPr lang="en-US" dirty="0" smtClean="0">
                <a:latin typeface="Arial" charset="0"/>
                <a:cs typeface="Arial" charset="0"/>
              </a:rPr>
              <a:t>Must be active and timely</a:t>
            </a:r>
          </a:p>
          <a:p>
            <a:pPr lvl="1" eaLnBrk="1" hangingPunct="1">
              <a:spcBef>
                <a:spcPct val="0"/>
              </a:spcBef>
            </a:pPr>
            <a:r>
              <a:rPr lang="en-US" dirty="0" smtClean="0">
                <a:latin typeface="Arial" charset="0"/>
                <a:cs typeface="Arial" charset="0"/>
              </a:rPr>
              <a:t>Must choose companions wisely</a:t>
            </a:r>
          </a:p>
          <a:p>
            <a:pPr lvl="2" eaLnBrk="1" hangingPunct="1">
              <a:spcBef>
                <a:spcPct val="0"/>
              </a:spcBef>
            </a:pPr>
            <a:r>
              <a:rPr lang="en-US" dirty="0" smtClean="0">
                <a:latin typeface="Arial" charset="0"/>
                <a:cs typeface="Arial" charset="0"/>
              </a:rPr>
              <a:t>Pr. 12:11 “He who tills his land will be satisfied with bread, but he who follows frivolity [vain persons] is devoid of understanding.”  </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lnSpcReduction="10000"/>
          </a:bodyPr>
          <a:lstStyle/>
          <a:p>
            <a:pPr eaLnBrk="1" hangingPunct="1">
              <a:spcBef>
                <a:spcPct val="0"/>
              </a:spcBef>
              <a:defRPr/>
            </a:pPr>
            <a:r>
              <a:rPr lang="en-US" dirty="0" smtClean="0">
                <a:latin typeface="Arial" charset="0"/>
                <a:cs typeface="Arial" charset="0"/>
              </a:rPr>
              <a:t>Guidance from God’s Word  			</a:t>
            </a:r>
          </a:p>
          <a:p>
            <a:pPr lvl="1" eaLnBrk="1" hangingPunct="1">
              <a:spcBef>
                <a:spcPct val="0"/>
              </a:spcBef>
              <a:defRPr/>
            </a:pPr>
            <a:r>
              <a:rPr lang="en-US" dirty="0" smtClean="0">
                <a:latin typeface="Arial" charset="0"/>
                <a:cs typeface="Arial" charset="0"/>
              </a:rPr>
              <a:t>Must not be slothful </a:t>
            </a:r>
          </a:p>
          <a:p>
            <a:pPr lvl="1" eaLnBrk="1" hangingPunct="1">
              <a:spcBef>
                <a:spcPct val="0"/>
              </a:spcBef>
              <a:defRPr/>
            </a:pPr>
            <a:r>
              <a:rPr lang="en-US" dirty="0" smtClean="0">
                <a:latin typeface="Arial" charset="0"/>
                <a:cs typeface="Arial" charset="0"/>
              </a:rPr>
              <a:t>Must be active and timely</a:t>
            </a:r>
          </a:p>
          <a:p>
            <a:pPr lvl="1" eaLnBrk="1" hangingPunct="1">
              <a:spcBef>
                <a:spcPct val="0"/>
              </a:spcBef>
              <a:defRPr/>
            </a:pPr>
            <a:r>
              <a:rPr lang="en-US" dirty="0" smtClean="0">
                <a:latin typeface="Arial" charset="0"/>
                <a:cs typeface="Arial" charset="0"/>
              </a:rPr>
              <a:t>Must choose companions wisely</a:t>
            </a:r>
          </a:p>
          <a:p>
            <a:pPr lvl="1" eaLnBrk="1" hangingPunct="1">
              <a:spcBef>
                <a:spcPct val="0"/>
              </a:spcBef>
              <a:defRPr/>
            </a:pPr>
            <a:r>
              <a:rPr lang="en-US" dirty="0" smtClean="0">
                <a:latin typeface="Arial" charset="0"/>
                <a:cs typeface="Arial" charset="0"/>
              </a:rPr>
              <a:t>Must be honest</a:t>
            </a:r>
          </a:p>
          <a:p>
            <a:pPr lvl="2" eaLnBrk="1" hangingPunct="1">
              <a:spcBef>
                <a:spcPct val="0"/>
              </a:spcBef>
              <a:defRPr/>
            </a:pPr>
            <a:r>
              <a:rPr lang="en-US" dirty="0" smtClean="0">
                <a:latin typeface="Arial" charset="0"/>
                <a:cs typeface="Arial" charset="0"/>
              </a:rPr>
              <a:t>Eph. 4:8 “Let him who stole steal no longer, but rather let him labor, working with his hands what is good, that he may have something to give him who has need.”  </a:t>
            </a:r>
          </a:p>
          <a:p>
            <a:pPr lvl="2" eaLnBrk="1" hangingPunct="1">
              <a:spcBef>
                <a:spcPct val="0"/>
              </a:spcBef>
              <a:defRPr/>
            </a:pPr>
            <a:endParaRPr lang="en-US" dirty="0" smtClean="0">
              <a:latin typeface="Arial" pitchFamily="34" charset="0"/>
              <a:cs typeface="Arial" pitchFamily="34" charset="0"/>
            </a:endParaRP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a:bodyPr>
          <a:lstStyle/>
          <a:p>
            <a:pPr eaLnBrk="1" hangingPunct="1">
              <a:spcBef>
                <a:spcPct val="0"/>
              </a:spcBef>
              <a:defRPr/>
            </a:pPr>
            <a:r>
              <a:rPr lang="en-US" dirty="0" smtClean="0">
                <a:latin typeface="Arial" charset="0"/>
                <a:cs typeface="Arial" charset="0"/>
              </a:rPr>
              <a:t>Guidance from God’s Word  			</a:t>
            </a:r>
          </a:p>
          <a:p>
            <a:pPr lvl="1" eaLnBrk="1" hangingPunct="1">
              <a:spcBef>
                <a:spcPct val="0"/>
              </a:spcBef>
              <a:defRPr/>
            </a:pPr>
            <a:r>
              <a:rPr lang="en-US" dirty="0" smtClean="0">
                <a:latin typeface="Arial" charset="0"/>
                <a:cs typeface="Arial" charset="0"/>
              </a:rPr>
              <a:t>Must not be slothful </a:t>
            </a:r>
          </a:p>
          <a:p>
            <a:pPr lvl="1" eaLnBrk="1" hangingPunct="1">
              <a:spcBef>
                <a:spcPct val="0"/>
              </a:spcBef>
              <a:defRPr/>
            </a:pPr>
            <a:r>
              <a:rPr lang="en-US" dirty="0" smtClean="0">
                <a:latin typeface="Arial" charset="0"/>
                <a:cs typeface="Arial" charset="0"/>
              </a:rPr>
              <a:t>Must be active and timely</a:t>
            </a:r>
          </a:p>
          <a:p>
            <a:pPr lvl="1" eaLnBrk="1" hangingPunct="1">
              <a:spcBef>
                <a:spcPct val="0"/>
              </a:spcBef>
              <a:defRPr/>
            </a:pPr>
            <a:r>
              <a:rPr lang="en-US" dirty="0" smtClean="0">
                <a:latin typeface="Arial" charset="0"/>
                <a:cs typeface="Arial" charset="0"/>
              </a:rPr>
              <a:t>Must choose companions wisely</a:t>
            </a:r>
          </a:p>
          <a:p>
            <a:pPr lvl="1" eaLnBrk="1" hangingPunct="1">
              <a:spcBef>
                <a:spcPct val="0"/>
              </a:spcBef>
              <a:defRPr/>
            </a:pPr>
            <a:r>
              <a:rPr lang="en-US" dirty="0" smtClean="0">
                <a:latin typeface="Arial" charset="0"/>
                <a:cs typeface="Arial" charset="0"/>
              </a:rPr>
              <a:t>Must be honest</a:t>
            </a:r>
          </a:p>
          <a:p>
            <a:pPr lvl="1" eaLnBrk="1" hangingPunct="1">
              <a:spcBef>
                <a:spcPct val="0"/>
              </a:spcBef>
              <a:defRPr/>
            </a:pPr>
            <a:r>
              <a:rPr lang="en-US" dirty="0" smtClean="0">
                <a:latin typeface="Arial" charset="0"/>
                <a:cs typeface="Arial" charset="0"/>
              </a:rPr>
              <a:t>Must provide for his own</a:t>
            </a:r>
          </a:p>
          <a:p>
            <a:pPr lvl="2" eaLnBrk="1" hangingPunct="1">
              <a:spcBef>
                <a:spcPct val="0"/>
              </a:spcBef>
              <a:defRPr/>
            </a:pPr>
            <a:r>
              <a:rPr lang="en-US" dirty="0" smtClean="0">
                <a:latin typeface="Arial" charset="0"/>
                <a:cs typeface="Arial" charset="0"/>
              </a:rPr>
              <a:t>2 Thess. 3:10 “… we commanded you this:   If anyone will not work, neither shall he eat.”</a:t>
            </a:r>
          </a:p>
          <a:p>
            <a:pPr lvl="2" eaLnBrk="1" hangingPunct="1">
              <a:spcBef>
                <a:spcPct val="0"/>
              </a:spcBef>
              <a:defRPr/>
            </a:pPr>
            <a:endParaRPr lang="en-US" dirty="0" smtClean="0">
              <a:latin typeface="Arial" pitchFamily="34" charset="0"/>
              <a:cs typeface="Arial" pitchFamily="34" charset="0"/>
            </a:endParaRP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lnSpcReduction="10000"/>
          </a:bodyPr>
          <a:lstStyle/>
          <a:p>
            <a:pPr eaLnBrk="1" hangingPunct="1">
              <a:spcBef>
                <a:spcPct val="0"/>
              </a:spcBef>
              <a:defRPr/>
            </a:pPr>
            <a:r>
              <a:rPr lang="en-US" dirty="0" smtClean="0">
                <a:latin typeface="Arial" charset="0"/>
                <a:cs typeface="Arial" charset="0"/>
              </a:rPr>
              <a:t>Guidance from God’s Word  			</a:t>
            </a:r>
          </a:p>
          <a:p>
            <a:pPr lvl="1" eaLnBrk="1" hangingPunct="1">
              <a:spcBef>
                <a:spcPct val="0"/>
              </a:spcBef>
              <a:defRPr/>
            </a:pPr>
            <a:r>
              <a:rPr lang="en-US" dirty="0" smtClean="0">
                <a:latin typeface="Arial" charset="0"/>
                <a:cs typeface="Arial" charset="0"/>
              </a:rPr>
              <a:t>Must not be slothful </a:t>
            </a:r>
          </a:p>
          <a:p>
            <a:pPr lvl="1" eaLnBrk="1" hangingPunct="1">
              <a:spcBef>
                <a:spcPct val="0"/>
              </a:spcBef>
              <a:defRPr/>
            </a:pPr>
            <a:r>
              <a:rPr lang="en-US" dirty="0" smtClean="0">
                <a:latin typeface="Arial" charset="0"/>
                <a:cs typeface="Arial" charset="0"/>
              </a:rPr>
              <a:t>Must be active and timely</a:t>
            </a:r>
          </a:p>
          <a:p>
            <a:pPr lvl="1" eaLnBrk="1" hangingPunct="1">
              <a:spcBef>
                <a:spcPct val="0"/>
              </a:spcBef>
              <a:defRPr/>
            </a:pPr>
            <a:r>
              <a:rPr lang="en-US" dirty="0" smtClean="0">
                <a:latin typeface="Arial" charset="0"/>
                <a:cs typeface="Arial" charset="0"/>
              </a:rPr>
              <a:t>Must choose companions wisely</a:t>
            </a:r>
          </a:p>
          <a:p>
            <a:pPr lvl="1" eaLnBrk="1" hangingPunct="1">
              <a:spcBef>
                <a:spcPct val="0"/>
              </a:spcBef>
              <a:defRPr/>
            </a:pPr>
            <a:r>
              <a:rPr lang="en-US" dirty="0" smtClean="0">
                <a:latin typeface="Arial" charset="0"/>
                <a:cs typeface="Arial" charset="0"/>
              </a:rPr>
              <a:t>Must be honest</a:t>
            </a:r>
          </a:p>
          <a:p>
            <a:pPr lvl="1" eaLnBrk="1" hangingPunct="1">
              <a:spcBef>
                <a:spcPct val="0"/>
              </a:spcBef>
              <a:defRPr/>
            </a:pPr>
            <a:r>
              <a:rPr lang="en-US" dirty="0" smtClean="0">
                <a:latin typeface="Arial" charset="0"/>
                <a:cs typeface="Arial" charset="0"/>
              </a:rPr>
              <a:t>Must provide for his own</a:t>
            </a:r>
          </a:p>
          <a:p>
            <a:pPr lvl="1" eaLnBrk="1" hangingPunct="1">
              <a:spcBef>
                <a:spcPct val="0"/>
              </a:spcBef>
              <a:defRPr/>
            </a:pPr>
            <a:r>
              <a:rPr lang="en-US" dirty="0" smtClean="0">
                <a:latin typeface="Arial" charset="0"/>
                <a:cs typeface="Arial" charset="0"/>
              </a:rPr>
              <a:t>Must do so with excellence</a:t>
            </a:r>
          </a:p>
          <a:p>
            <a:pPr lvl="2" eaLnBrk="1" hangingPunct="1">
              <a:spcBef>
                <a:spcPct val="0"/>
              </a:spcBef>
              <a:defRPr/>
            </a:pPr>
            <a:r>
              <a:rPr lang="en-US" dirty="0" err="1" smtClean="0">
                <a:latin typeface="Arial" charset="0"/>
                <a:cs typeface="Arial" charset="0"/>
              </a:rPr>
              <a:t>Ecc</a:t>
            </a:r>
            <a:r>
              <a:rPr lang="en-US" dirty="0" smtClean="0">
                <a:latin typeface="Arial" charset="0"/>
                <a:cs typeface="Arial" charset="0"/>
              </a:rPr>
              <a:t>. 9:10 “Whatever your hand finds to do, do it with your might…”</a:t>
            </a:r>
          </a:p>
          <a:p>
            <a:pPr lvl="2" eaLnBrk="1" hangingPunct="1">
              <a:spcBef>
                <a:spcPct val="0"/>
              </a:spcBef>
              <a:defRPr/>
            </a:pPr>
            <a:endParaRPr lang="en-US" dirty="0" smtClean="0">
              <a:latin typeface="Arial" pitchFamily="34" charset="0"/>
              <a:cs typeface="Arial" pitchFamily="34" charset="0"/>
            </a:endParaRP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2150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2" eaLnBrk="1" hangingPunct="1">
              <a:spcBef>
                <a:spcPct val="0"/>
              </a:spcBef>
            </a:pPr>
            <a:r>
              <a:rPr lang="en-US" dirty="0" smtClean="0">
                <a:latin typeface="Arial" charset="0"/>
                <a:cs typeface="Arial" charset="0"/>
              </a:rPr>
              <a:t>Hear the word to generate faith – Rom. 5:17</a:t>
            </a:r>
          </a:p>
          <a:p>
            <a:pPr lvl="2" eaLnBrk="1" hangingPunct="1">
              <a:spcBef>
                <a:spcPct val="0"/>
              </a:spcBef>
            </a:pPr>
            <a:r>
              <a:rPr lang="en-US" dirty="0" smtClean="0">
                <a:latin typeface="Arial" charset="0"/>
                <a:cs typeface="Arial" charset="0"/>
              </a:rPr>
              <a:t>Believe – Mark 16:16</a:t>
            </a:r>
          </a:p>
          <a:p>
            <a:pPr lvl="2" eaLnBrk="1" hangingPunct="1">
              <a:spcBef>
                <a:spcPct val="0"/>
              </a:spcBef>
            </a:pPr>
            <a:r>
              <a:rPr lang="en-US" dirty="0" smtClean="0">
                <a:latin typeface="Arial" charset="0"/>
                <a:cs typeface="Arial" charset="0"/>
              </a:rPr>
              <a:t>Repent – Luke 13:3</a:t>
            </a:r>
          </a:p>
          <a:p>
            <a:pPr lvl="2" eaLnBrk="1" hangingPunct="1">
              <a:spcBef>
                <a:spcPct val="0"/>
              </a:spcBef>
            </a:pPr>
            <a:r>
              <a:rPr lang="en-US" dirty="0" smtClean="0">
                <a:latin typeface="Arial" charset="0"/>
                <a:cs typeface="Arial" charset="0"/>
              </a:rPr>
              <a:t>Confess – Rom. 10:9-10</a:t>
            </a:r>
          </a:p>
          <a:p>
            <a:pPr lvl="2" eaLnBrk="1" hangingPunct="1">
              <a:spcBef>
                <a:spcPct val="0"/>
              </a:spcBef>
            </a:pPr>
            <a:r>
              <a:rPr lang="en-US" dirty="0" smtClean="0">
                <a:latin typeface="Arial" charset="0"/>
                <a:cs typeface="Arial" charset="0"/>
              </a:rPr>
              <a:t>Be Baptized – Acts 2:38</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1" eaLnBrk="1" hangingPunct="1">
              <a:spcBef>
                <a:spcPct val="0"/>
              </a:spcBef>
            </a:pPr>
            <a:r>
              <a:rPr lang="en-US" dirty="0" smtClean="0">
                <a:latin typeface="Arial" charset="0"/>
                <a:cs typeface="Arial" charset="0"/>
              </a:rPr>
              <a:t>Grow as a Christian</a:t>
            </a:r>
          </a:p>
          <a:p>
            <a:pPr lvl="2" eaLnBrk="1" hangingPunct="1">
              <a:spcBef>
                <a:spcPct val="0"/>
              </a:spcBef>
            </a:pPr>
            <a:r>
              <a:rPr lang="en-US" dirty="0" smtClean="0">
                <a:latin typeface="Arial" charset="0"/>
                <a:cs typeface="Arial" charset="0"/>
              </a:rPr>
              <a:t>Study – 2 Tim. 2:15</a:t>
            </a:r>
          </a:p>
          <a:p>
            <a:pPr lvl="2" eaLnBrk="1" hangingPunct="1">
              <a:spcBef>
                <a:spcPct val="0"/>
              </a:spcBef>
            </a:pPr>
            <a:r>
              <a:rPr lang="en-US" dirty="0" smtClean="0">
                <a:latin typeface="Arial" charset="0"/>
                <a:cs typeface="Arial" charset="0"/>
              </a:rPr>
              <a:t>Be Confident – 2 Tim. 3:12-17</a:t>
            </a:r>
          </a:p>
          <a:p>
            <a:pPr lvl="2" eaLnBrk="1" hangingPunct="1">
              <a:spcBef>
                <a:spcPct val="0"/>
              </a:spcBef>
            </a:pPr>
            <a:r>
              <a:rPr lang="en-US" dirty="0" smtClean="0">
                <a:latin typeface="Arial" charset="0"/>
                <a:cs typeface="Arial" charset="0"/>
              </a:rPr>
              <a:t>Exhort one another – Heb. 3:12-13</a:t>
            </a: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algn="ctr" eaLnBrk="1" fontAlgn="auto" hangingPunct="1">
              <a:spcAft>
                <a:spcPts val="0"/>
              </a:spcAft>
              <a:defRPr/>
            </a:pPr>
            <a:r>
              <a:rPr lang="en-US" dirty="0" smtClean="0">
                <a:solidFill>
                  <a:schemeClr val="tx1">
                    <a:lumMod val="85000"/>
                    <a:lumOff val="15000"/>
                  </a:schemeClr>
                </a:solidFill>
              </a:rPr>
              <a:t>2 Timothy 2:3-7</a:t>
            </a:r>
            <a:endParaRPr lang="en-US" dirty="0">
              <a:solidFill>
                <a:schemeClr val="tx1">
                  <a:lumMod val="85000"/>
                  <a:lumOff val="15000"/>
                </a:schemeClr>
              </a:solidFill>
            </a:endParaRPr>
          </a:p>
        </p:txBody>
      </p:sp>
      <p:sp>
        <p:nvSpPr>
          <p:cNvPr id="5123" name="Content Placeholder 2"/>
          <p:cNvSpPr>
            <a:spLocks noGrp="1"/>
          </p:cNvSpPr>
          <p:nvPr>
            <p:ph type="body" idx="1"/>
          </p:nvPr>
        </p:nvSpPr>
        <p:spPr>
          <a:xfrm>
            <a:off x="120650" y="1905000"/>
            <a:ext cx="8489950" cy="4267200"/>
          </a:xfrm>
        </p:spPr>
        <p:txBody>
          <a:bodyPr/>
          <a:lstStyle/>
          <a:p>
            <a:pPr eaLnBrk="1" hangingPunct="1">
              <a:spcBef>
                <a:spcPct val="0"/>
              </a:spcBef>
            </a:pPr>
            <a:r>
              <a:rPr lang="en-US" sz="2800" smtClean="0">
                <a:latin typeface="Arial" charset="0"/>
                <a:cs typeface="Arial" charset="0"/>
              </a:rPr>
              <a:t>“Thou therefore endure hardness, as a good soldier of Jesus Christ.  No man that warreth entangleth himself with the affairs of </a:t>
            </a:r>
            <a:r>
              <a:rPr lang="en-US" sz="2800" i="1" smtClean="0">
                <a:latin typeface="Arial" charset="0"/>
                <a:cs typeface="Arial" charset="0"/>
              </a:rPr>
              <a:t>this</a:t>
            </a:r>
            <a:r>
              <a:rPr lang="en-US" sz="2800" smtClean="0">
                <a:latin typeface="Arial" charset="0"/>
                <a:cs typeface="Arial" charset="0"/>
              </a:rPr>
              <a:t> life; that he may please him who hath chosen him to be a soldier.  And if a man also strive for masteries, </a:t>
            </a:r>
            <a:r>
              <a:rPr lang="en-US" sz="2800" i="1" smtClean="0">
                <a:latin typeface="Arial" charset="0"/>
                <a:cs typeface="Arial" charset="0"/>
              </a:rPr>
              <a:t>yet</a:t>
            </a:r>
            <a:r>
              <a:rPr lang="en-US" sz="2800" smtClean="0">
                <a:latin typeface="Arial" charset="0"/>
                <a:cs typeface="Arial" charset="0"/>
              </a:rPr>
              <a:t> is he not crowned, except he strive lawfully.  The husbandman that laboreth must be first partaker of the fruits.  Consider what I say; and the Lord give thee understanding in all things.” </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1" eaLnBrk="1" hangingPunct="1">
              <a:spcBef>
                <a:spcPct val="0"/>
              </a:spcBef>
            </a:pPr>
            <a:r>
              <a:rPr lang="en-US" dirty="0" smtClean="0">
                <a:latin typeface="Arial" charset="0"/>
                <a:cs typeface="Arial" charset="0"/>
              </a:rPr>
              <a:t>Grow as a Christian</a:t>
            </a:r>
          </a:p>
          <a:p>
            <a:pPr lvl="1" eaLnBrk="1" hangingPunct="1">
              <a:spcBef>
                <a:spcPct val="0"/>
              </a:spcBef>
            </a:pPr>
            <a:r>
              <a:rPr lang="en-US" dirty="0" smtClean="0">
                <a:latin typeface="Arial" charset="0"/>
                <a:cs typeface="Arial" charset="0"/>
              </a:rPr>
              <a:t>Remain a Christian</a:t>
            </a:r>
          </a:p>
          <a:p>
            <a:pPr lvl="2" eaLnBrk="1" hangingPunct="1">
              <a:spcBef>
                <a:spcPct val="0"/>
              </a:spcBef>
            </a:pPr>
            <a:r>
              <a:rPr lang="en-US" dirty="0" smtClean="0">
                <a:latin typeface="Arial" charset="0"/>
                <a:cs typeface="Arial" charset="0"/>
              </a:rPr>
              <a:t>Focus on whatsoever is: – Phil. 4:8</a:t>
            </a:r>
          </a:p>
          <a:p>
            <a:pPr lvl="3" eaLnBrk="1" hangingPunct="1">
              <a:spcBef>
                <a:spcPct val="0"/>
              </a:spcBef>
            </a:pPr>
            <a:endParaRPr lang="en-US" dirty="0" smtClean="0">
              <a:latin typeface="Arial" charset="0"/>
              <a:cs typeface="Arial" charset="0"/>
            </a:endParaRP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graphicFrame>
        <p:nvGraphicFramePr>
          <p:cNvPr id="4" name="Table 3"/>
          <p:cNvGraphicFramePr>
            <a:graphicFrameLocks noGrp="1"/>
          </p:cNvGraphicFramePr>
          <p:nvPr/>
        </p:nvGraphicFramePr>
        <p:xfrm>
          <a:off x="1066800" y="4495800"/>
          <a:ext cx="7086600" cy="1554426"/>
        </p:xfrm>
        <a:graphic>
          <a:graphicData uri="http://schemas.openxmlformats.org/drawingml/2006/table">
            <a:tbl>
              <a:tblPr bandRow="1">
                <a:tableStyleId>{073A0DAA-6AF3-43AB-8588-CEC1D06C72B9}</a:tableStyleId>
              </a:tblPr>
              <a:tblGrid>
                <a:gridCol w="2362200"/>
                <a:gridCol w="4724400"/>
              </a:tblGrid>
              <a:tr h="518054">
                <a:tc>
                  <a:txBody>
                    <a:bodyPr/>
                    <a:lstStyle/>
                    <a:p>
                      <a:pPr>
                        <a:buFont typeface="Arial" pitchFamily="34" charset="0"/>
                        <a:buChar char="•"/>
                      </a:pPr>
                      <a:r>
                        <a:rPr lang="en-US" sz="2800" baseline="0" dirty="0" smtClean="0">
                          <a:latin typeface="Arial" pitchFamily="34" charset="0"/>
                          <a:cs typeface="Arial" pitchFamily="34" charset="0"/>
                        </a:rPr>
                        <a:t> </a:t>
                      </a:r>
                      <a:r>
                        <a:rPr lang="en-US" sz="2800" dirty="0" smtClean="0">
                          <a:latin typeface="Arial" pitchFamily="34" charset="0"/>
                          <a:cs typeface="Arial" pitchFamily="34" charset="0"/>
                        </a:rPr>
                        <a:t>Honest</a:t>
                      </a:r>
                      <a:endParaRPr lang="en-US" sz="2800" dirty="0">
                        <a:latin typeface="Arial" pitchFamily="34" charset="0"/>
                        <a:cs typeface="Arial" pitchFamily="34" charset="0"/>
                      </a:endParaRPr>
                    </a:p>
                  </a:txBody>
                  <a:tcPr marT="45711" marB="45711">
                    <a:noFill/>
                  </a:tcPr>
                </a:tc>
                <a:tc>
                  <a:txBody>
                    <a:bodyPr/>
                    <a:lstStyle/>
                    <a:p>
                      <a:pPr>
                        <a:buFont typeface="Arial" pitchFamily="34" charset="0"/>
                        <a:buChar char="•"/>
                      </a:pPr>
                      <a:r>
                        <a:rPr lang="en-US" sz="2800" baseline="0" dirty="0" smtClean="0">
                          <a:latin typeface="Arial" pitchFamily="34" charset="0"/>
                          <a:cs typeface="Arial" pitchFamily="34" charset="0"/>
                        </a:rPr>
                        <a:t> Lovely</a:t>
                      </a:r>
                      <a:endParaRPr lang="en-US" sz="2800" dirty="0">
                        <a:latin typeface="Arial" pitchFamily="34" charset="0"/>
                        <a:cs typeface="Arial" pitchFamily="34" charset="0"/>
                      </a:endParaRPr>
                    </a:p>
                  </a:txBody>
                  <a:tcPr marT="45711" marB="45711">
                    <a:noFill/>
                  </a:tcPr>
                </a:tc>
              </a:tr>
              <a:tr h="518054">
                <a:tc>
                  <a:txBody>
                    <a:bodyPr/>
                    <a:lstStyle/>
                    <a:p>
                      <a:pPr>
                        <a:buFont typeface="Arial" pitchFamily="34" charset="0"/>
                        <a:buChar char="•"/>
                      </a:pPr>
                      <a:r>
                        <a:rPr lang="en-US" sz="2800" dirty="0" smtClean="0">
                          <a:latin typeface="Arial" pitchFamily="34" charset="0"/>
                          <a:cs typeface="Arial" pitchFamily="34" charset="0"/>
                        </a:rPr>
                        <a:t> Just</a:t>
                      </a:r>
                      <a:endParaRPr lang="en-US" sz="2800" dirty="0">
                        <a:latin typeface="Arial" pitchFamily="34" charset="0"/>
                        <a:cs typeface="Arial" pitchFamily="34" charset="0"/>
                      </a:endParaRPr>
                    </a:p>
                  </a:txBody>
                  <a:tcPr marT="45711" marB="45711">
                    <a:noFill/>
                  </a:tcPr>
                </a:tc>
                <a:tc>
                  <a:txBody>
                    <a:bodyPr/>
                    <a:lstStyle/>
                    <a:p>
                      <a:pPr>
                        <a:buFont typeface="Arial" pitchFamily="34" charset="0"/>
                        <a:buChar char="•"/>
                      </a:pPr>
                      <a:r>
                        <a:rPr lang="en-US" sz="2800" dirty="0" smtClean="0">
                          <a:latin typeface="Arial" pitchFamily="34" charset="0"/>
                          <a:cs typeface="Arial" pitchFamily="34" charset="0"/>
                        </a:rPr>
                        <a:t> Of Good Report</a:t>
                      </a:r>
                      <a:endParaRPr lang="en-US" sz="2800" dirty="0">
                        <a:latin typeface="Arial" pitchFamily="34" charset="0"/>
                        <a:cs typeface="Arial" pitchFamily="34" charset="0"/>
                      </a:endParaRPr>
                    </a:p>
                  </a:txBody>
                  <a:tcPr marT="45711" marB="45711">
                    <a:noFill/>
                  </a:tcPr>
                </a:tc>
              </a:tr>
              <a:tr h="518054">
                <a:tc>
                  <a:txBody>
                    <a:bodyPr/>
                    <a:lstStyle/>
                    <a:p>
                      <a:pPr>
                        <a:buFont typeface="Arial" pitchFamily="34" charset="0"/>
                        <a:buChar char="•"/>
                      </a:pPr>
                      <a:r>
                        <a:rPr lang="en-US" sz="2800" dirty="0" smtClean="0">
                          <a:latin typeface="Arial" pitchFamily="34" charset="0"/>
                          <a:cs typeface="Arial" pitchFamily="34" charset="0"/>
                        </a:rPr>
                        <a:t> Pure</a:t>
                      </a:r>
                      <a:endParaRPr lang="en-US" sz="2800" dirty="0">
                        <a:latin typeface="Arial" pitchFamily="34" charset="0"/>
                        <a:cs typeface="Arial" pitchFamily="34" charset="0"/>
                      </a:endParaRPr>
                    </a:p>
                  </a:txBody>
                  <a:tcPr marT="45711" marB="45711">
                    <a:noFill/>
                  </a:tcPr>
                </a:tc>
                <a:tc>
                  <a:txBody>
                    <a:bodyPr/>
                    <a:lstStyle/>
                    <a:p>
                      <a:pPr>
                        <a:buFont typeface="Arial" pitchFamily="34" charset="0"/>
                        <a:buChar char="•"/>
                      </a:pPr>
                      <a:r>
                        <a:rPr lang="en-US" sz="2800" dirty="0" smtClean="0">
                          <a:latin typeface="Arial" pitchFamily="34" charset="0"/>
                          <a:cs typeface="Arial" pitchFamily="34" charset="0"/>
                        </a:rPr>
                        <a:t> Virtuous</a:t>
                      </a:r>
                      <a:r>
                        <a:rPr lang="en-US" sz="2800" baseline="0" dirty="0" smtClean="0">
                          <a:latin typeface="Arial" pitchFamily="34" charset="0"/>
                          <a:cs typeface="Arial" pitchFamily="34" charset="0"/>
                        </a:rPr>
                        <a:t> and Praiseworthy</a:t>
                      </a:r>
                      <a:endParaRPr lang="en-US" sz="2800" dirty="0">
                        <a:latin typeface="Arial" pitchFamily="34" charset="0"/>
                        <a:cs typeface="Arial" pitchFamily="34" charset="0"/>
                      </a:endParaRPr>
                    </a:p>
                  </a:txBody>
                  <a:tcPr marT="45711" marB="45711">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lnSpcReduction="10000"/>
          </a:bodyPr>
          <a:lstStyle/>
          <a:p>
            <a:pPr eaLnBrk="1" hangingPunct="1">
              <a:spcBef>
                <a:spcPct val="0"/>
              </a:spcBef>
            </a:pPr>
            <a:r>
              <a:rPr lang="en-US" dirty="0" smtClean="0">
                <a:latin typeface="Arial" charset="0"/>
                <a:cs typeface="Arial" charset="0"/>
              </a:rPr>
              <a:t>Expectations of All Spiritual Workers	</a:t>
            </a:r>
          </a:p>
          <a:p>
            <a:pPr lvl="1" eaLnBrk="1" hangingPunct="1">
              <a:spcBef>
                <a:spcPct val="0"/>
              </a:spcBef>
            </a:pPr>
            <a:r>
              <a:rPr lang="en-US" dirty="0" smtClean="0">
                <a:latin typeface="Arial" charset="0"/>
                <a:cs typeface="Arial" charset="0"/>
              </a:rPr>
              <a:t>Become a Christian</a:t>
            </a:r>
          </a:p>
          <a:p>
            <a:pPr lvl="1" eaLnBrk="1" hangingPunct="1">
              <a:spcBef>
                <a:spcPct val="0"/>
              </a:spcBef>
            </a:pPr>
            <a:r>
              <a:rPr lang="en-US" dirty="0" smtClean="0">
                <a:latin typeface="Arial" charset="0"/>
                <a:cs typeface="Arial" charset="0"/>
              </a:rPr>
              <a:t>Grow as a Christian</a:t>
            </a:r>
          </a:p>
          <a:p>
            <a:pPr lvl="1" eaLnBrk="1" hangingPunct="1">
              <a:spcBef>
                <a:spcPct val="0"/>
              </a:spcBef>
            </a:pPr>
            <a:r>
              <a:rPr lang="en-US" dirty="0" smtClean="0">
                <a:latin typeface="Arial" charset="0"/>
                <a:cs typeface="Arial" charset="0"/>
              </a:rPr>
              <a:t>Remain a Christian</a:t>
            </a:r>
          </a:p>
          <a:p>
            <a:pPr lvl="2" eaLnBrk="1" hangingPunct="1">
              <a:spcBef>
                <a:spcPct val="0"/>
              </a:spcBef>
            </a:pPr>
            <a:r>
              <a:rPr lang="en-US" dirty="0" smtClean="0">
                <a:latin typeface="Arial" charset="0"/>
                <a:cs typeface="Arial" charset="0"/>
              </a:rPr>
              <a:t>Focus – Phil. 4:8</a:t>
            </a:r>
          </a:p>
          <a:p>
            <a:pPr lvl="2" eaLnBrk="1" hangingPunct="1">
              <a:spcBef>
                <a:spcPct val="0"/>
              </a:spcBef>
            </a:pPr>
            <a:r>
              <a:rPr lang="en-US" dirty="0" smtClean="0">
                <a:latin typeface="Arial" charset="0"/>
                <a:cs typeface="Arial" charset="0"/>
              </a:rPr>
              <a:t>Steadfast in the Work of the Lord 					– 1 Cor. 15:58</a:t>
            </a:r>
          </a:p>
          <a:p>
            <a:pPr lvl="2" eaLnBrk="1" hangingPunct="1">
              <a:spcBef>
                <a:spcPct val="0"/>
              </a:spcBef>
            </a:pPr>
            <a:r>
              <a:rPr lang="en-US" dirty="0" smtClean="0">
                <a:latin typeface="Arial" charset="0"/>
                <a:cs typeface="Arial" charset="0"/>
              </a:rPr>
              <a:t>Faith – 2 Cor. 5:7</a:t>
            </a:r>
          </a:p>
          <a:p>
            <a:pPr lvl="2" eaLnBrk="1" hangingPunct="1">
              <a:spcBef>
                <a:spcPct val="0"/>
              </a:spcBef>
            </a:pPr>
            <a:r>
              <a:rPr lang="en-US" dirty="0" smtClean="0">
                <a:latin typeface="Arial" charset="0"/>
                <a:cs typeface="Arial" charset="0"/>
              </a:rPr>
              <a:t>Work with Confidence – 1 Cor. 10:13</a:t>
            </a:r>
          </a:p>
          <a:p>
            <a:pPr lvl="2" eaLnBrk="1" hangingPunct="1">
              <a:spcBef>
                <a:spcPct val="0"/>
              </a:spcBef>
            </a:pPr>
            <a:r>
              <a:rPr lang="en-US" dirty="0" smtClean="0">
                <a:latin typeface="Arial" charset="0"/>
                <a:cs typeface="Arial" charset="0"/>
              </a:rPr>
              <a:t>Be Prepared – 1 Pet. 3:15-16</a:t>
            </a:r>
          </a:p>
          <a:p>
            <a:pPr lvl="2" eaLnBrk="1" hangingPunct="1">
              <a:spcBef>
                <a:spcPct val="0"/>
              </a:spcBef>
            </a:pPr>
            <a:endParaRPr lang="en-US" dirty="0" smtClean="0">
              <a:latin typeface="Arial" charset="0"/>
              <a:cs typeface="Arial" charset="0"/>
            </a:endParaRPr>
          </a:p>
          <a:p>
            <a:pPr lvl="3" eaLnBrk="1" hangingPunct="1">
              <a:spcBef>
                <a:spcPct val="0"/>
              </a:spcBef>
            </a:pPr>
            <a:endParaRPr lang="en-US" dirty="0" smtClean="0">
              <a:latin typeface="Arial" charset="0"/>
              <a:cs typeface="Arial" charset="0"/>
            </a:endParaRP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25603"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Specific Spiritual Vocations	</a:t>
            </a:r>
          </a:p>
          <a:p>
            <a:pPr lvl="1" eaLnBrk="1" hangingPunct="1">
              <a:spcBef>
                <a:spcPct val="0"/>
              </a:spcBef>
            </a:pPr>
            <a:r>
              <a:rPr lang="en-US" smtClean="0">
                <a:latin typeface="Arial" charset="0"/>
                <a:cs typeface="Arial" charset="0"/>
              </a:rPr>
              <a:t>Elders</a:t>
            </a:r>
          </a:p>
          <a:p>
            <a:pPr lvl="1" eaLnBrk="1" hangingPunct="1">
              <a:spcBef>
                <a:spcPct val="0"/>
              </a:spcBef>
            </a:pPr>
            <a:r>
              <a:rPr lang="en-US" smtClean="0">
                <a:latin typeface="Arial" charset="0"/>
                <a:cs typeface="Arial" charset="0"/>
              </a:rPr>
              <a:t>Deacons</a:t>
            </a:r>
          </a:p>
          <a:p>
            <a:pPr lvl="1" eaLnBrk="1" hangingPunct="1">
              <a:spcBef>
                <a:spcPct val="0"/>
              </a:spcBef>
            </a:pPr>
            <a:r>
              <a:rPr lang="en-US" smtClean="0">
                <a:latin typeface="Arial" charset="0"/>
                <a:cs typeface="Arial" charset="0"/>
              </a:rPr>
              <a:t>Evangelists</a:t>
            </a:r>
          </a:p>
          <a:p>
            <a:pPr lvl="1" eaLnBrk="1" hangingPunct="1">
              <a:spcBef>
                <a:spcPct val="0"/>
              </a:spcBef>
            </a:pPr>
            <a:r>
              <a:rPr lang="en-US" smtClean="0">
                <a:latin typeface="Arial" charset="0"/>
                <a:cs typeface="Arial" charset="0"/>
              </a:rPr>
              <a:t>Teachers</a:t>
            </a:r>
          </a:p>
          <a:p>
            <a:pPr lvl="3" eaLnBrk="1" hangingPunct="1">
              <a:spcBef>
                <a:spcPct val="0"/>
              </a:spcBef>
            </a:pPr>
            <a:endParaRPr lang="en-US" smtClean="0">
              <a:latin typeface="Arial" charset="0"/>
              <a:cs typeface="Arial" charset="0"/>
            </a:endParaRPr>
          </a:p>
          <a:p>
            <a:pPr lvl="2" eaLnBrk="1" hangingPunct="1">
              <a:spcBef>
                <a:spcPct val="0"/>
              </a:spcBef>
            </a:pPr>
            <a:endParaRPr lang="en-US" smtClean="0">
              <a:latin typeface="Arial" charset="0"/>
              <a:cs typeface="Arial" charset="0"/>
            </a:endParaRP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Specific Spiritual Vocations	</a:t>
            </a:r>
          </a:p>
          <a:p>
            <a:pPr lvl="1" eaLnBrk="1" hangingPunct="1">
              <a:spcBef>
                <a:spcPct val="0"/>
              </a:spcBef>
            </a:pPr>
            <a:r>
              <a:rPr lang="en-US" smtClean="0">
                <a:latin typeface="Arial" charset="0"/>
                <a:cs typeface="Arial" charset="0"/>
              </a:rPr>
              <a:t>Elders</a:t>
            </a:r>
          </a:p>
          <a:p>
            <a:pPr lvl="2" eaLnBrk="1" hangingPunct="1">
              <a:spcBef>
                <a:spcPct val="0"/>
              </a:spcBef>
            </a:pPr>
            <a:r>
              <a:rPr lang="en-US" smtClean="0">
                <a:latin typeface="Arial" charset="0"/>
                <a:cs typeface="Arial" charset="0"/>
              </a:rPr>
              <a:t>Must have specific character traits</a:t>
            </a:r>
          </a:p>
          <a:p>
            <a:pPr lvl="2" eaLnBrk="1" hangingPunct="1">
              <a:spcBef>
                <a:spcPct val="0"/>
              </a:spcBef>
            </a:pPr>
            <a:r>
              <a:rPr lang="en-US" smtClean="0">
                <a:latin typeface="Arial" charset="0"/>
                <a:cs typeface="Arial" charset="0"/>
              </a:rPr>
              <a:t>Must possess certain abilities</a:t>
            </a:r>
          </a:p>
          <a:p>
            <a:pPr lvl="2" eaLnBrk="1" hangingPunct="1">
              <a:spcBef>
                <a:spcPct val="0"/>
              </a:spcBef>
            </a:pPr>
            <a:r>
              <a:rPr lang="en-US" smtClean="0">
                <a:latin typeface="Arial" charset="0"/>
                <a:cs typeface="Arial" charset="0"/>
              </a:rPr>
              <a:t>Must have a sound reputation</a:t>
            </a:r>
          </a:p>
          <a:p>
            <a:pPr lvl="2" eaLnBrk="1" hangingPunct="1">
              <a:spcBef>
                <a:spcPct val="0"/>
              </a:spcBef>
            </a:pPr>
            <a:r>
              <a:rPr lang="en-US" smtClean="0">
                <a:latin typeface="Arial" charset="0"/>
                <a:cs typeface="Arial" charset="0"/>
              </a:rPr>
              <a:t>Must meet certain expectations of leaders</a:t>
            </a:r>
          </a:p>
          <a:p>
            <a:pPr lvl="3" eaLnBrk="1" hangingPunct="1">
              <a:spcBef>
                <a:spcPct val="0"/>
              </a:spcBef>
            </a:pPr>
            <a:endParaRPr lang="en-US" smtClean="0">
              <a:latin typeface="Arial" charset="0"/>
              <a:cs typeface="Arial" charset="0"/>
            </a:endParaRPr>
          </a:p>
          <a:p>
            <a:pPr lvl="2" eaLnBrk="1" hangingPunct="1">
              <a:spcBef>
                <a:spcPct val="0"/>
              </a:spcBef>
            </a:pPr>
            <a:endParaRPr lang="en-US" smtClean="0">
              <a:latin typeface="Arial" charset="0"/>
              <a:cs typeface="Arial" charset="0"/>
            </a:endParaRP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Specific Spiritual Vocations	</a:t>
            </a:r>
          </a:p>
          <a:p>
            <a:pPr lvl="1" eaLnBrk="1" hangingPunct="1">
              <a:spcBef>
                <a:spcPct val="0"/>
              </a:spcBef>
            </a:pPr>
            <a:r>
              <a:rPr lang="en-US" smtClean="0">
                <a:latin typeface="Arial" charset="0"/>
                <a:cs typeface="Arial" charset="0"/>
              </a:rPr>
              <a:t>Elders</a:t>
            </a:r>
          </a:p>
          <a:p>
            <a:pPr lvl="1" eaLnBrk="1" hangingPunct="1">
              <a:spcBef>
                <a:spcPct val="0"/>
              </a:spcBef>
            </a:pPr>
            <a:r>
              <a:rPr lang="en-US" smtClean="0">
                <a:latin typeface="Arial" charset="0"/>
                <a:cs typeface="Arial" charset="0"/>
              </a:rPr>
              <a:t>Deacons</a:t>
            </a:r>
          </a:p>
          <a:p>
            <a:pPr lvl="2" eaLnBrk="1" hangingPunct="1">
              <a:spcBef>
                <a:spcPct val="0"/>
              </a:spcBef>
            </a:pPr>
            <a:r>
              <a:rPr lang="en-US" smtClean="0">
                <a:latin typeface="Arial" charset="0"/>
                <a:cs typeface="Arial" charset="0"/>
              </a:rPr>
              <a:t>Must serve the needs of the saints </a:t>
            </a:r>
          </a:p>
          <a:p>
            <a:pPr lvl="2" eaLnBrk="1" hangingPunct="1">
              <a:spcBef>
                <a:spcPct val="0"/>
              </a:spcBef>
            </a:pPr>
            <a:endParaRPr lang="en-US" smtClean="0">
              <a:latin typeface="Arial" charset="0"/>
              <a:cs typeface="Arial" charset="0"/>
            </a:endParaRP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smtClean="0">
                <a:latin typeface="Arial" charset="0"/>
                <a:cs typeface="Arial" charset="0"/>
              </a:rPr>
              <a:t>Specific Spiritual Vocations	</a:t>
            </a:r>
          </a:p>
          <a:p>
            <a:pPr lvl="1" eaLnBrk="1" hangingPunct="1">
              <a:spcBef>
                <a:spcPct val="0"/>
              </a:spcBef>
            </a:pPr>
            <a:r>
              <a:rPr lang="en-US" smtClean="0">
                <a:latin typeface="Arial" charset="0"/>
                <a:cs typeface="Arial" charset="0"/>
              </a:rPr>
              <a:t>Elders</a:t>
            </a:r>
          </a:p>
          <a:p>
            <a:pPr lvl="1" eaLnBrk="1" hangingPunct="1">
              <a:spcBef>
                <a:spcPct val="0"/>
              </a:spcBef>
            </a:pPr>
            <a:r>
              <a:rPr lang="en-US" smtClean="0">
                <a:latin typeface="Arial" charset="0"/>
                <a:cs typeface="Arial" charset="0"/>
              </a:rPr>
              <a:t>Deacons</a:t>
            </a:r>
          </a:p>
          <a:p>
            <a:pPr lvl="1" eaLnBrk="1" hangingPunct="1">
              <a:spcBef>
                <a:spcPct val="0"/>
              </a:spcBef>
            </a:pPr>
            <a:r>
              <a:rPr lang="en-US" smtClean="0">
                <a:latin typeface="Arial" charset="0"/>
                <a:cs typeface="Arial" charset="0"/>
              </a:rPr>
              <a:t>Evangelists</a:t>
            </a:r>
          </a:p>
          <a:p>
            <a:pPr lvl="2" eaLnBrk="1" hangingPunct="1">
              <a:spcBef>
                <a:spcPct val="0"/>
              </a:spcBef>
            </a:pPr>
            <a:r>
              <a:rPr lang="en-US" smtClean="0">
                <a:latin typeface="Arial" charset="0"/>
                <a:cs typeface="Arial" charset="0"/>
              </a:rPr>
              <a:t>Must speak truthfully and consistently with the apostles’ doctrine</a:t>
            </a:r>
          </a:p>
          <a:p>
            <a:pPr lvl="2" eaLnBrk="1" hangingPunct="1">
              <a:spcBef>
                <a:spcPct val="0"/>
              </a:spcBef>
            </a:pPr>
            <a:r>
              <a:rPr lang="en-US" smtClean="0">
                <a:latin typeface="Arial" charset="0"/>
                <a:cs typeface="Arial" charset="0"/>
              </a:rPr>
              <a:t>Must speak fervently with passion for the truth</a:t>
            </a:r>
          </a:p>
          <a:p>
            <a:pPr lvl="2" eaLnBrk="1" hangingPunct="1">
              <a:spcBef>
                <a:spcPct val="0"/>
              </a:spcBef>
            </a:pPr>
            <a:r>
              <a:rPr lang="en-US" smtClean="0">
                <a:latin typeface="Arial" charset="0"/>
                <a:cs typeface="Arial" charset="0"/>
              </a:rPr>
              <a:t>Must speak and reprove with authority</a:t>
            </a:r>
          </a:p>
          <a:p>
            <a:pPr lvl="2" eaLnBrk="1" hangingPunct="1">
              <a:spcBef>
                <a:spcPct val="0"/>
              </a:spcBef>
            </a:pPr>
            <a:r>
              <a:rPr lang="en-US" smtClean="0">
                <a:latin typeface="Arial" charset="0"/>
                <a:cs typeface="Arial" charset="0"/>
              </a:rPr>
              <a:t>Must be ready always</a:t>
            </a:r>
          </a:p>
          <a:p>
            <a:pPr lvl="2" eaLnBrk="1" hangingPunct="1">
              <a:spcBef>
                <a:spcPct val="0"/>
              </a:spcBef>
            </a:pPr>
            <a:endParaRPr lang="en-US" smtClean="0">
              <a:latin typeface="Arial" charset="0"/>
              <a:cs typeface="Arial" charset="0"/>
            </a:endParaRPr>
          </a:p>
          <a:p>
            <a:pPr eaLnBrk="1" hangingPunct="1">
              <a:spcBef>
                <a:spcPct val="0"/>
              </a:spcBef>
              <a:buFont typeface="Arial"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Spiritual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Specific Spiritual Vocations	</a:t>
            </a:r>
          </a:p>
          <a:p>
            <a:pPr lvl="1" eaLnBrk="1" hangingPunct="1">
              <a:spcBef>
                <a:spcPct val="0"/>
              </a:spcBef>
            </a:pPr>
            <a:r>
              <a:rPr lang="en-US" dirty="0" smtClean="0">
                <a:latin typeface="Arial" charset="0"/>
                <a:cs typeface="Arial" charset="0"/>
              </a:rPr>
              <a:t>Elders</a:t>
            </a:r>
          </a:p>
          <a:p>
            <a:pPr lvl="1" eaLnBrk="1" hangingPunct="1">
              <a:spcBef>
                <a:spcPct val="0"/>
              </a:spcBef>
            </a:pPr>
            <a:r>
              <a:rPr lang="en-US" dirty="0" smtClean="0">
                <a:latin typeface="Arial" charset="0"/>
                <a:cs typeface="Arial" charset="0"/>
              </a:rPr>
              <a:t>Deacons</a:t>
            </a:r>
          </a:p>
          <a:p>
            <a:pPr lvl="1" eaLnBrk="1" hangingPunct="1">
              <a:spcBef>
                <a:spcPct val="0"/>
              </a:spcBef>
            </a:pPr>
            <a:r>
              <a:rPr lang="en-US" dirty="0" smtClean="0">
                <a:latin typeface="Arial" charset="0"/>
                <a:cs typeface="Arial" charset="0"/>
              </a:rPr>
              <a:t>Evangelists</a:t>
            </a:r>
          </a:p>
          <a:p>
            <a:pPr lvl="1" eaLnBrk="1" hangingPunct="1">
              <a:spcBef>
                <a:spcPct val="0"/>
              </a:spcBef>
            </a:pPr>
            <a:r>
              <a:rPr lang="en-US" dirty="0" smtClean="0">
                <a:latin typeface="Arial" charset="0"/>
                <a:cs typeface="Arial" charset="0"/>
              </a:rPr>
              <a:t>Teachers</a:t>
            </a:r>
          </a:p>
          <a:p>
            <a:pPr lvl="2" eaLnBrk="1" hangingPunct="1">
              <a:spcBef>
                <a:spcPct val="0"/>
              </a:spcBef>
            </a:pPr>
            <a:r>
              <a:rPr lang="en-US" dirty="0" smtClean="0">
                <a:latin typeface="Arial" charset="0"/>
                <a:cs typeface="Arial" charset="0"/>
              </a:rPr>
              <a:t>Must take heed and continue in the doctrine of Christ – 1 Tim. 4:6</a:t>
            </a:r>
          </a:p>
          <a:p>
            <a:pPr lvl="2" eaLnBrk="1" hangingPunct="1">
              <a:spcBef>
                <a:spcPct val="0"/>
              </a:spcBef>
            </a:pPr>
            <a:r>
              <a:rPr lang="en-US" dirty="0" smtClean="0">
                <a:latin typeface="Arial" charset="0"/>
                <a:cs typeface="Arial" charset="0"/>
              </a:rPr>
              <a:t>Spread God’s word – 2 Tim. 2:2</a:t>
            </a: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Examples Found in the Scriptures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Noah – Gen. 10</a:t>
            </a:r>
          </a:p>
          <a:p>
            <a:pPr eaLnBrk="1" hangingPunct="1">
              <a:spcBef>
                <a:spcPct val="0"/>
              </a:spcBef>
            </a:pPr>
            <a:r>
              <a:rPr lang="en-US" dirty="0" smtClean="0">
                <a:latin typeface="Arial" charset="0"/>
                <a:cs typeface="Arial" charset="0"/>
              </a:rPr>
              <a:t>Joseph – Gen. 39</a:t>
            </a:r>
          </a:p>
          <a:p>
            <a:pPr eaLnBrk="1" hangingPunct="1">
              <a:spcBef>
                <a:spcPct val="0"/>
              </a:spcBef>
            </a:pPr>
            <a:r>
              <a:rPr lang="en-US" dirty="0" smtClean="0">
                <a:latin typeface="Arial" charset="0"/>
                <a:cs typeface="Arial" charset="0"/>
              </a:rPr>
              <a:t>Jeroboam – 1 Kings 11:28</a:t>
            </a:r>
          </a:p>
          <a:p>
            <a:pPr eaLnBrk="1" hangingPunct="1">
              <a:spcBef>
                <a:spcPct val="0"/>
              </a:spcBef>
            </a:pPr>
            <a:r>
              <a:rPr lang="en-US" dirty="0" smtClean="0">
                <a:latin typeface="Arial" charset="0"/>
                <a:cs typeface="Arial" charset="0"/>
              </a:rPr>
              <a:t>Nehemiah </a:t>
            </a:r>
          </a:p>
          <a:p>
            <a:pPr eaLnBrk="1" hangingPunct="1">
              <a:spcBef>
                <a:spcPct val="0"/>
              </a:spcBef>
            </a:pPr>
            <a:r>
              <a:rPr lang="en-US" dirty="0" smtClean="0">
                <a:latin typeface="Arial" charset="0"/>
                <a:cs typeface="Arial" charset="0"/>
              </a:rPr>
              <a:t>Paul </a:t>
            </a:r>
            <a:r>
              <a:rPr lang="en-US" smtClean="0">
                <a:latin typeface="Arial" charset="0"/>
                <a:cs typeface="Arial" charset="0"/>
              </a:rPr>
              <a:t>– </a:t>
            </a:r>
            <a:r>
              <a:rPr lang="en-US" smtClean="0">
                <a:latin typeface="Arial" charset="0"/>
                <a:cs typeface="Arial" charset="0"/>
              </a:rPr>
              <a:t>2 </a:t>
            </a:r>
            <a:r>
              <a:rPr lang="en-US" dirty="0" smtClean="0">
                <a:latin typeface="Arial" charset="0"/>
                <a:cs typeface="Arial" charset="0"/>
              </a:rPr>
              <a:t>Cor. 11:25ff</a:t>
            </a:r>
          </a:p>
          <a:p>
            <a:pPr lvl="2" eaLnBrk="1" hangingPunct="1">
              <a:spcBef>
                <a:spcPct val="0"/>
              </a:spcBef>
            </a:pPr>
            <a:endParaRPr lang="en-US" dirty="0" smtClean="0">
              <a:latin typeface="Arial" charset="0"/>
              <a:cs typeface="Arial" charset="0"/>
            </a:endParaRPr>
          </a:p>
          <a:p>
            <a:pPr eaLnBrk="1" hangingPunct="1">
              <a:spcBef>
                <a:spcPct val="0"/>
              </a:spcBef>
              <a:buFont typeface="Arial" charset="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Conclusion</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indent="0" eaLnBrk="1" hangingPunct="1">
              <a:spcBef>
                <a:spcPct val="0"/>
              </a:spcBef>
              <a:buFont typeface="Arial" charset="0"/>
              <a:buNone/>
              <a:defRPr/>
            </a:pPr>
            <a:r>
              <a:rPr lang="en-US" sz="2800" dirty="0" smtClean="0">
                <a:latin typeface="Arial" pitchFamily="34" charset="0"/>
                <a:cs typeface="Arial" pitchFamily="34" charset="0"/>
              </a:rPr>
              <a:t>The diligent worker is one that applies his talents with zeal to the best of his abilities.  This is what we are taught through Scripture to do.  This is what society should expect.  This is definitely what God expects. </a:t>
            </a:r>
          </a:p>
          <a:p>
            <a:pPr indent="0" eaLnBrk="1" hangingPunct="1">
              <a:spcBef>
                <a:spcPct val="0"/>
              </a:spcBef>
              <a:buFont typeface="Arial" charset="0"/>
              <a:buNone/>
              <a:defRPr/>
            </a:pPr>
            <a:endParaRPr lang="en-US" sz="2800" dirty="0" smtClean="0">
              <a:latin typeface="Arial" pitchFamily="34" charset="0"/>
              <a:cs typeface="Arial" pitchFamily="34" charset="0"/>
            </a:endParaRPr>
          </a:p>
          <a:p>
            <a:pPr indent="0" eaLnBrk="1" hangingPunct="1">
              <a:spcBef>
                <a:spcPct val="0"/>
              </a:spcBef>
              <a:buFont typeface="Arial" charset="0"/>
              <a:buNone/>
              <a:defRPr/>
            </a:pPr>
            <a:r>
              <a:rPr lang="en-US" sz="2800" dirty="0" smtClean="0">
                <a:latin typeface="Arial" pitchFamily="34" charset="0"/>
                <a:cs typeface="Arial" pitchFamily="34" charset="0"/>
              </a:rPr>
              <a:t>Have you taken a survey of your talents lately?  </a:t>
            </a:r>
          </a:p>
          <a:p>
            <a:pPr indent="0" eaLnBrk="1" hangingPunct="1">
              <a:spcBef>
                <a:spcPct val="0"/>
              </a:spcBef>
              <a:buFont typeface="Arial" charset="0"/>
              <a:buNone/>
              <a:defRPr/>
            </a:pPr>
            <a:endParaRPr lang="en-US" sz="2800" dirty="0" smtClean="0">
              <a:latin typeface="Arial" pitchFamily="34" charset="0"/>
              <a:cs typeface="Arial" pitchFamily="34" charset="0"/>
            </a:endParaRPr>
          </a:p>
          <a:p>
            <a:pPr indent="0" eaLnBrk="1" hangingPunct="1">
              <a:spcBef>
                <a:spcPct val="0"/>
              </a:spcBef>
              <a:buFont typeface="Arial" charset="0"/>
              <a:buNone/>
              <a:defRPr/>
            </a:pPr>
            <a:r>
              <a:rPr lang="en-US" sz="2800" dirty="0" smtClean="0">
                <a:latin typeface="Arial" pitchFamily="34" charset="0"/>
                <a:cs typeface="Arial" pitchFamily="34" charset="0"/>
              </a:rPr>
              <a:t>Are you using them?</a:t>
            </a:r>
          </a:p>
          <a:p>
            <a:pPr eaLnBrk="1" hangingPunct="1">
              <a:spcBef>
                <a:spcPct val="0"/>
              </a:spcBef>
              <a:buFont typeface="Arial" charset="0"/>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Introduction</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Expectations</a:t>
            </a:r>
          </a:p>
          <a:p>
            <a:pPr lvl="1" eaLnBrk="1" hangingPunct="1">
              <a:spcBef>
                <a:spcPct val="0"/>
              </a:spcBef>
            </a:pPr>
            <a:r>
              <a:rPr lang="en-US" dirty="0" smtClean="0">
                <a:latin typeface="Arial" charset="0"/>
                <a:cs typeface="Arial" charset="0"/>
              </a:rPr>
              <a:t>One is expected to endure.</a:t>
            </a:r>
          </a:p>
          <a:p>
            <a:pPr lvl="1" eaLnBrk="1" hangingPunct="1">
              <a:spcBef>
                <a:spcPct val="0"/>
              </a:spcBef>
            </a:pPr>
            <a:r>
              <a:rPr lang="en-US" dirty="0" smtClean="0">
                <a:latin typeface="Arial" charset="0"/>
                <a:cs typeface="Arial" charset="0"/>
              </a:rPr>
              <a:t>One should expect to sacrifice.</a:t>
            </a:r>
          </a:p>
          <a:p>
            <a:pPr eaLnBrk="1" hangingPunct="1">
              <a:spcBef>
                <a:spcPct val="0"/>
              </a:spcBef>
            </a:pPr>
            <a:r>
              <a:rPr lang="en-US" dirty="0" smtClean="0">
                <a:latin typeface="Arial" charset="0"/>
                <a:cs typeface="Arial" charset="0"/>
              </a:rPr>
              <a:t>Focus</a:t>
            </a:r>
          </a:p>
          <a:p>
            <a:pPr lvl="1" eaLnBrk="1" hangingPunct="1">
              <a:spcBef>
                <a:spcPct val="0"/>
              </a:spcBef>
            </a:pPr>
            <a:r>
              <a:rPr lang="en-US" dirty="0" smtClean="0">
                <a:latin typeface="Arial" charset="0"/>
                <a:cs typeface="Arial" charset="0"/>
              </a:rPr>
              <a:t>Distractions take us away from success.</a:t>
            </a:r>
          </a:p>
          <a:p>
            <a:pPr lvl="1" eaLnBrk="1" hangingPunct="1">
              <a:spcBef>
                <a:spcPct val="0"/>
              </a:spcBef>
            </a:pPr>
            <a:r>
              <a:rPr lang="en-US" dirty="0" smtClean="0">
                <a:latin typeface="Arial" charset="0"/>
                <a:cs typeface="Arial" charset="0"/>
              </a:rPr>
              <a:t>Poor focus endangers more than self.</a:t>
            </a:r>
          </a:p>
          <a:p>
            <a:pPr eaLnBrk="1" hangingPunct="1">
              <a:spcBef>
                <a:spcPct val="0"/>
              </a:spcBef>
            </a:pPr>
            <a:r>
              <a:rPr lang="en-US" dirty="0" smtClean="0">
                <a:latin typeface="Arial" charset="0"/>
                <a:cs typeface="Arial" charset="0"/>
              </a:rPr>
              <a:t>Abide by the rules</a:t>
            </a:r>
          </a:p>
          <a:p>
            <a:pPr lvl="1" eaLnBrk="1" hangingPunct="1">
              <a:spcBef>
                <a:spcPct val="0"/>
              </a:spcBef>
            </a:pPr>
            <a:r>
              <a:rPr lang="en-US" dirty="0" smtClean="0">
                <a:latin typeface="Arial" charset="0"/>
                <a:cs typeface="Arial" charset="0"/>
              </a:rPr>
              <a:t>The prize is awarded for legal competition.</a:t>
            </a:r>
          </a:p>
          <a:p>
            <a:pPr lvl="1" eaLnBrk="1" hangingPunct="1">
              <a:spcBef>
                <a:spcPct val="0"/>
              </a:spcBef>
            </a:pPr>
            <a:endParaRPr lang="en-US" dirty="0" smtClean="0">
              <a:latin typeface="Arial" charset="0"/>
              <a:cs typeface="Arial" charset="0"/>
            </a:endParaRPr>
          </a:p>
          <a:p>
            <a:pPr eaLnBrk="1" hangingPunct="1">
              <a:spcBef>
                <a:spcPct val="0"/>
              </a:spcBef>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Introduction</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Secular Workers  			</a:t>
            </a:r>
          </a:p>
          <a:p>
            <a:pPr lvl="1" eaLnBrk="1" hangingPunct="1">
              <a:spcBef>
                <a:spcPct val="0"/>
              </a:spcBef>
            </a:pPr>
            <a:r>
              <a:rPr lang="en-US" dirty="0" smtClean="0">
                <a:latin typeface="Arial" charset="0"/>
                <a:cs typeface="Arial" charset="0"/>
              </a:rPr>
              <a:t>Current Trends</a:t>
            </a:r>
          </a:p>
          <a:p>
            <a:pPr lvl="1" eaLnBrk="1" hangingPunct="1">
              <a:spcBef>
                <a:spcPct val="0"/>
              </a:spcBef>
            </a:pPr>
            <a:r>
              <a:rPr lang="en-US" dirty="0" smtClean="0">
                <a:latin typeface="Arial" charset="0"/>
                <a:cs typeface="Arial" charset="0"/>
              </a:rPr>
              <a:t>Guidance from God’s Word</a:t>
            </a:r>
          </a:p>
          <a:p>
            <a:pPr eaLnBrk="1" hangingPunct="1">
              <a:spcBef>
                <a:spcPct val="0"/>
              </a:spcBef>
            </a:pPr>
            <a:r>
              <a:rPr lang="en-US" dirty="0" smtClean="0">
                <a:latin typeface="Arial" charset="0"/>
                <a:cs typeface="Arial" charset="0"/>
              </a:rPr>
              <a:t>Spiritual Workers  				</a:t>
            </a:r>
          </a:p>
          <a:p>
            <a:pPr lvl="1" eaLnBrk="1" hangingPunct="1">
              <a:spcBef>
                <a:spcPct val="0"/>
              </a:spcBef>
            </a:pPr>
            <a:r>
              <a:rPr lang="en-US" dirty="0" smtClean="0">
                <a:latin typeface="Arial" charset="0"/>
                <a:cs typeface="Arial" charset="0"/>
              </a:rPr>
              <a:t>Expectations of All Christians</a:t>
            </a:r>
          </a:p>
          <a:p>
            <a:pPr lvl="1" eaLnBrk="1" hangingPunct="1">
              <a:spcBef>
                <a:spcPct val="0"/>
              </a:spcBef>
            </a:pPr>
            <a:r>
              <a:rPr lang="en-US" dirty="0" smtClean="0">
                <a:latin typeface="Arial" charset="0"/>
                <a:cs typeface="Arial" charset="0"/>
              </a:rPr>
              <a:t>Specific Spiritual Vocations</a:t>
            </a:r>
          </a:p>
          <a:p>
            <a:pPr eaLnBrk="1" hangingPunct="1">
              <a:spcBef>
                <a:spcPct val="0"/>
              </a:spcBef>
            </a:pPr>
            <a:r>
              <a:rPr lang="en-US" dirty="0" smtClean="0">
                <a:latin typeface="Arial" charset="0"/>
                <a:cs typeface="Arial" charset="0"/>
              </a:rPr>
              <a:t>Biblical Examples</a:t>
            </a:r>
          </a:p>
          <a:p>
            <a:pPr eaLnBrk="1" hangingPunct="1">
              <a:spcBef>
                <a:spcPct val="0"/>
              </a:spcBef>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We all have an obligation to support ourselves.  </a:t>
            </a:r>
          </a:p>
          <a:p>
            <a:pPr lvl="1" eaLnBrk="1" hangingPunct="1">
              <a:spcBef>
                <a:spcPct val="0"/>
              </a:spcBef>
            </a:pPr>
            <a:r>
              <a:rPr lang="en-US" dirty="0" smtClean="0">
                <a:latin typeface="Arial" charset="0"/>
                <a:cs typeface="Arial" charset="0"/>
              </a:rPr>
              <a:t>2 Thess. 3:10 “ For even when we were with you, this we commanded you, that if any would not work, neither should he eat.”</a:t>
            </a:r>
          </a:p>
          <a:p>
            <a:pPr eaLnBrk="1" hangingPunct="1">
              <a:spcBef>
                <a:spcPct val="0"/>
              </a:spcBef>
            </a:pPr>
            <a:r>
              <a:rPr lang="en-US" dirty="0" smtClean="0">
                <a:latin typeface="Arial" charset="0"/>
                <a:cs typeface="Arial" charset="0"/>
              </a:rPr>
              <a:t>Social safety nets are intended to be temporary solutions.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Current Trends  			</a:t>
            </a:r>
          </a:p>
          <a:p>
            <a:pPr lvl="1" eaLnBrk="1" hangingPunct="1">
              <a:spcBef>
                <a:spcPct val="0"/>
              </a:spcBef>
            </a:pPr>
            <a:r>
              <a:rPr lang="en-US" dirty="0" smtClean="0">
                <a:latin typeface="Arial" charset="0"/>
                <a:cs typeface="Arial" charset="0"/>
              </a:rPr>
              <a:t>High unemployment in ages 15-24</a:t>
            </a:r>
          </a:p>
          <a:p>
            <a:pPr lvl="2" eaLnBrk="1" hangingPunct="1">
              <a:spcBef>
                <a:spcPct val="0"/>
              </a:spcBef>
            </a:pPr>
            <a:r>
              <a:rPr lang="en-US" dirty="0" smtClean="0">
                <a:latin typeface="Arial" charset="0"/>
                <a:cs typeface="Arial" charset="0"/>
              </a:rPr>
              <a:t>40% of the youth in Spain </a:t>
            </a:r>
          </a:p>
          <a:p>
            <a:pPr lvl="2" eaLnBrk="1" hangingPunct="1">
              <a:spcBef>
                <a:spcPct val="0"/>
              </a:spcBef>
            </a:pPr>
            <a:r>
              <a:rPr lang="en-US" dirty="0" smtClean="0">
                <a:latin typeface="Arial" charset="0"/>
                <a:cs typeface="Arial" charset="0"/>
              </a:rPr>
              <a:t>25% of the youth in Great Britain</a:t>
            </a:r>
          </a:p>
          <a:p>
            <a:pPr lvl="2" eaLnBrk="1" hangingPunct="1">
              <a:spcBef>
                <a:spcPct val="0"/>
              </a:spcBef>
            </a:pPr>
            <a:r>
              <a:rPr lang="en-US" dirty="0" smtClean="0">
                <a:latin typeface="Arial" charset="0"/>
                <a:cs typeface="Arial" charset="0"/>
              </a:rPr>
              <a:t>1 in 5 of your age in the United States cannot find a job.</a:t>
            </a:r>
          </a:p>
          <a:p>
            <a:pPr lvl="1" eaLnBrk="1" hangingPunct="1">
              <a:spcBef>
                <a:spcPct val="0"/>
              </a:spcBef>
            </a:pPr>
            <a:r>
              <a:rPr lang="en-US" dirty="0" smtClean="0">
                <a:latin typeface="Arial" charset="0"/>
                <a:cs typeface="Arial" charset="0"/>
              </a:rPr>
              <a:t>Our national unemployment rate is 9%.</a:t>
            </a:r>
          </a:p>
          <a:p>
            <a:pPr lvl="2" eaLnBrk="1" hangingPunct="1">
              <a:spcBef>
                <a:spcPct val="0"/>
              </a:spcBef>
            </a:pPr>
            <a:r>
              <a:rPr lang="en-US" dirty="0" smtClean="0">
                <a:latin typeface="Arial" charset="0"/>
                <a:cs typeface="Arial" charset="0"/>
              </a:rPr>
              <a:t>At this level, young people must compete with more qualified applicants for every job.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10243" name="Content Placeholder 2"/>
          <p:cNvSpPr>
            <a:spLocks noGrp="1"/>
          </p:cNvSpPr>
          <p:nvPr>
            <p:ph type="body" idx="1"/>
          </p:nvPr>
        </p:nvSpPr>
        <p:spPr>
          <a:xfrm>
            <a:off x="120650" y="1905000"/>
            <a:ext cx="8489950" cy="4267200"/>
          </a:xfrm>
        </p:spPr>
        <p:txBody>
          <a:bodyPr/>
          <a:lstStyle/>
          <a:p>
            <a:pPr eaLnBrk="1" hangingPunct="1">
              <a:spcBef>
                <a:spcPct val="0"/>
              </a:spcBef>
            </a:pPr>
            <a:r>
              <a:rPr lang="en-US" dirty="0" smtClean="0">
                <a:latin typeface="Arial" charset="0"/>
                <a:cs typeface="Arial" charset="0"/>
              </a:rPr>
              <a:t>Current Trends (cont.)  			</a:t>
            </a:r>
          </a:p>
          <a:p>
            <a:pPr lvl="1" eaLnBrk="1" hangingPunct="1">
              <a:spcBef>
                <a:spcPct val="0"/>
              </a:spcBef>
            </a:pPr>
            <a:r>
              <a:rPr lang="en-US" dirty="0" smtClean="0">
                <a:latin typeface="Arial" charset="0"/>
                <a:cs typeface="Arial" charset="0"/>
              </a:rPr>
              <a:t>The average life expectancy continues to increase.</a:t>
            </a:r>
          </a:p>
        </p:txBody>
      </p:sp>
      <p:graphicFrame>
        <p:nvGraphicFramePr>
          <p:cNvPr id="3" name="Chart 3"/>
          <p:cNvGraphicFramePr>
            <a:graphicFrameLocks/>
          </p:cNvGraphicFramePr>
          <p:nvPr/>
        </p:nvGraphicFramePr>
        <p:xfrm>
          <a:off x="2946400" y="3098800"/>
          <a:ext cx="56134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228600" y="1828800"/>
            <a:ext cx="8489950" cy="4267200"/>
          </a:xfrm>
        </p:spPr>
        <p:txBody>
          <a:bodyPr/>
          <a:lstStyle/>
          <a:p>
            <a:pPr eaLnBrk="1" hangingPunct="1">
              <a:spcBef>
                <a:spcPct val="0"/>
              </a:spcBef>
            </a:pPr>
            <a:r>
              <a:rPr lang="en-US" dirty="0" smtClean="0">
                <a:latin typeface="Arial" charset="0"/>
                <a:cs typeface="Arial" charset="0"/>
              </a:rPr>
              <a:t>Current Trends (cont.)  			</a:t>
            </a:r>
          </a:p>
          <a:p>
            <a:pPr lvl="1" eaLnBrk="1" hangingPunct="1">
              <a:spcBef>
                <a:spcPct val="0"/>
              </a:spcBef>
            </a:pPr>
            <a:r>
              <a:rPr lang="en-US" dirty="0" smtClean="0">
                <a:latin typeface="Arial" charset="0"/>
                <a:cs typeface="Arial" charset="0"/>
              </a:rPr>
              <a:t>The average life expectancy continues to increase.</a:t>
            </a:r>
          </a:p>
          <a:p>
            <a:pPr lvl="2" eaLnBrk="1" hangingPunct="1">
              <a:spcBef>
                <a:spcPct val="0"/>
              </a:spcBef>
            </a:pPr>
            <a:r>
              <a:rPr lang="en-US" dirty="0" smtClean="0">
                <a:latin typeface="Arial" charset="0"/>
                <a:cs typeface="Arial" charset="0"/>
              </a:rPr>
              <a:t>People are generally healthier.</a:t>
            </a:r>
          </a:p>
          <a:p>
            <a:pPr lvl="2" eaLnBrk="1" hangingPunct="1">
              <a:spcBef>
                <a:spcPct val="0"/>
              </a:spcBef>
            </a:pPr>
            <a:r>
              <a:rPr lang="en-US" dirty="0" smtClean="0">
                <a:latin typeface="Arial" charset="0"/>
                <a:cs typeface="Arial" charset="0"/>
              </a:rPr>
              <a:t>The cost of retiring early is increasing rapidly.</a:t>
            </a:r>
          </a:p>
          <a:p>
            <a:pPr lvl="2" eaLnBrk="1" hangingPunct="1">
              <a:spcBef>
                <a:spcPct val="0"/>
              </a:spcBef>
            </a:pPr>
            <a:r>
              <a:rPr lang="en-US" dirty="0" smtClean="0">
                <a:latin typeface="Arial" charset="0"/>
                <a:cs typeface="Arial" charset="0"/>
              </a:rPr>
              <a:t>People are working longer.</a:t>
            </a:r>
          </a:p>
          <a:p>
            <a:pPr lvl="2" eaLnBrk="1" hangingPunct="1">
              <a:spcBef>
                <a:spcPct val="0"/>
              </a:spcBef>
            </a:pPr>
            <a:r>
              <a:rPr lang="en-US" dirty="0" smtClean="0">
                <a:latin typeface="Arial" charset="0"/>
                <a:cs typeface="Arial" charset="0"/>
              </a:rPr>
              <a:t>Young people are competing against an abundance of experienced workers.</a:t>
            </a:r>
          </a:p>
          <a:p>
            <a:pPr lvl="2" eaLnBrk="1" hangingPunct="1">
              <a:spcBef>
                <a:spcPct val="0"/>
              </a:spcBef>
            </a:pPr>
            <a:endParaRPr lang="en-US" dirty="0" smtClean="0">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952500"/>
            <a:ext cx="8147050" cy="800100"/>
          </a:xfrm>
        </p:spPr>
        <p:txBody>
          <a:bodyPr rtlCol="0">
            <a:normAutofit fontScale="90000"/>
          </a:bodyPr>
          <a:lstStyle/>
          <a:p>
            <a:pPr eaLnBrk="1" fontAlgn="auto" hangingPunct="1">
              <a:spcAft>
                <a:spcPts val="0"/>
              </a:spcAft>
              <a:defRPr/>
            </a:pPr>
            <a:r>
              <a:rPr lang="en-US" dirty="0" smtClean="0">
                <a:solidFill>
                  <a:schemeClr val="tx1">
                    <a:lumMod val="85000"/>
                    <a:lumOff val="15000"/>
                  </a:schemeClr>
                </a:solidFill>
              </a:rPr>
              <a:t>Secular Workers</a:t>
            </a:r>
            <a:endParaRPr lang="en-US" dirty="0">
              <a:solidFill>
                <a:schemeClr val="tx1">
                  <a:lumMod val="85000"/>
                  <a:lumOff val="15000"/>
                </a:schemeClr>
              </a:solidFill>
            </a:endParaRPr>
          </a:p>
        </p:txBody>
      </p:sp>
      <p:sp>
        <p:nvSpPr>
          <p:cNvPr id="6147" name="Content Placeholder 2"/>
          <p:cNvSpPr>
            <a:spLocks noGrp="1"/>
          </p:cNvSpPr>
          <p:nvPr>
            <p:ph type="body" idx="1"/>
          </p:nvPr>
        </p:nvSpPr>
        <p:spPr>
          <a:xfrm>
            <a:off x="120650" y="1905000"/>
            <a:ext cx="8489950" cy="4267200"/>
          </a:xfrm>
        </p:spPr>
        <p:txBody>
          <a:bodyPr>
            <a:normAutofit lnSpcReduction="10000"/>
          </a:bodyPr>
          <a:lstStyle/>
          <a:p>
            <a:pPr eaLnBrk="1" hangingPunct="1">
              <a:spcBef>
                <a:spcPct val="0"/>
              </a:spcBef>
              <a:defRPr/>
            </a:pPr>
            <a:r>
              <a:rPr lang="en-US" dirty="0" smtClean="0">
                <a:latin typeface="Arial" charset="0"/>
                <a:cs typeface="Arial" charset="0"/>
              </a:rPr>
              <a:t>Current Trends (cont.)		</a:t>
            </a:r>
          </a:p>
          <a:p>
            <a:pPr lvl="1" eaLnBrk="1" hangingPunct="1">
              <a:spcBef>
                <a:spcPct val="0"/>
              </a:spcBef>
              <a:defRPr/>
            </a:pPr>
            <a:r>
              <a:rPr lang="en-US" dirty="0" smtClean="0">
                <a:latin typeface="Arial" charset="0"/>
                <a:cs typeface="Arial" charset="0"/>
              </a:rPr>
              <a:t>Baby Boomers’ retirement</a:t>
            </a:r>
          </a:p>
          <a:p>
            <a:pPr lvl="2" eaLnBrk="1" hangingPunct="1">
              <a:spcBef>
                <a:spcPct val="0"/>
              </a:spcBef>
              <a:defRPr/>
            </a:pPr>
            <a:r>
              <a:rPr lang="en-US" dirty="0" smtClean="0">
                <a:latin typeface="Arial" charset="0"/>
                <a:cs typeface="Arial" charset="0"/>
              </a:rPr>
              <a:t>The single largest population demographic is just starting to determine whether they can retire or whether they must continue to work.</a:t>
            </a:r>
          </a:p>
          <a:p>
            <a:pPr lvl="2" eaLnBrk="1" hangingPunct="1">
              <a:spcBef>
                <a:spcPct val="0"/>
              </a:spcBef>
              <a:defRPr/>
            </a:pPr>
            <a:r>
              <a:rPr lang="en-US" dirty="0" smtClean="0">
                <a:latin typeface="Arial" charset="0"/>
                <a:cs typeface="Arial" charset="0"/>
              </a:rPr>
              <a:t>This is occurring at the same time Generation-Y is seeking employment.</a:t>
            </a:r>
          </a:p>
          <a:p>
            <a:pPr lvl="2" eaLnBrk="1" hangingPunct="1">
              <a:spcBef>
                <a:spcPct val="0"/>
              </a:spcBef>
              <a:defRPr/>
            </a:pPr>
            <a:r>
              <a:rPr lang="en-US" dirty="0" smtClean="0">
                <a:latin typeface="Arial" charset="0"/>
                <a:cs typeface="Arial" charset="0"/>
              </a:rPr>
              <a:t>The combination of all these trends is making it more difficult for the average youth seeking employment in the United States.</a:t>
            </a:r>
          </a:p>
          <a:p>
            <a:pPr eaLnBrk="1" hangingPunct="1">
              <a:spcBef>
                <a:spcPct val="0"/>
              </a:spcBef>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2271</TotalTime>
  <Words>647</Words>
  <Application>Microsoft Office PowerPoint</Application>
  <PresentationFormat>On-screen Show (4:3)</PresentationFormat>
  <Paragraphs>229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NewsPrint</vt:lpstr>
      <vt:lpstr>The Diligent Worker</vt:lpstr>
      <vt:lpstr>2 Timothy 2:3-7</vt:lpstr>
      <vt:lpstr>Introduction</vt:lpstr>
      <vt:lpstr>Introduction</vt:lpstr>
      <vt:lpstr>Secular Workers</vt:lpstr>
      <vt:lpstr>Secular Workers</vt:lpstr>
      <vt:lpstr>Secular Workers</vt:lpstr>
      <vt:lpstr>Secular Workers</vt:lpstr>
      <vt:lpstr>Secular Workers</vt:lpstr>
      <vt:lpstr>Secular Workers</vt:lpstr>
      <vt:lpstr>Secular Workers</vt:lpstr>
      <vt:lpstr>Secular Workers</vt:lpstr>
      <vt:lpstr>Secular Workers</vt:lpstr>
      <vt:lpstr>Secular Workers</vt:lpstr>
      <vt:lpstr>Secular Workers</vt:lpstr>
      <vt:lpstr>Secular Workers</vt:lpstr>
      <vt:lpstr>Secular Workers</vt:lpstr>
      <vt:lpstr>Spiritual Workers</vt:lpstr>
      <vt:lpstr>Spiritual Workers</vt:lpstr>
      <vt:lpstr>Spiritual Workers</vt:lpstr>
      <vt:lpstr>Spiritual Workers</vt:lpstr>
      <vt:lpstr>Spiritual Workers</vt:lpstr>
      <vt:lpstr>Spiritual Workers</vt:lpstr>
      <vt:lpstr>Spiritual Workers</vt:lpstr>
      <vt:lpstr>Spiritual Workers</vt:lpstr>
      <vt:lpstr>Spiritual Workers</vt:lpstr>
      <vt:lpstr>Examples Found in the Scriptures</vt:lpstr>
      <vt:lpstr>Conclusion</vt:lpstr>
    </vt:vector>
  </TitlesOfParts>
  <Company>Richter Family Computer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Richter</dc:creator>
  <cp:lastModifiedBy>user</cp:lastModifiedBy>
  <cp:revision>73</cp:revision>
  <cp:lastPrinted>2011-05-22T21:34:38Z</cp:lastPrinted>
  <dcterms:created xsi:type="dcterms:W3CDTF">2008-04-14T22:34:57Z</dcterms:created>
  <dcterms:modified xsi:type="dcterms:W3CDTF">2011-06-11T20:24:23Z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TC011367981033</vt:lpwstr>
  </property>
</Properties>
</file>