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sldIdLst>
    <p:sldId id="280" r:id="rId3"/>
    <p:sldId id="279" r:id="rId4"/>
    <p:sldId id="294" r:id="rId5"/>
    <p:sldId id="295" r:id="rId6"/>
    <p:sldId id="296" r:id="rId7"/>
    <p:sldId id="297" r:id="rId8"/>
    <p:sldId id="298" r:id="rId9"/>
    <p:sldId id="299" r:id="rId10"/>
    <p:sldId id="300" r:id="rId11"/>
    <p:sldId id="301" r:id="rId12"/>
    <p:sldId id="302" r:id="rId13"/>
    <p:sldId id="303" r:id="rId14"/>
    <p:sldId id="304" r:id="rId15"/>
    <p:sldId id="278" r:id="rId16"/>
  </p:sldIdLst>
  <p:sldSz cx="9144000" cy="6858000" type="screen4x3"/>
  <p:notesSz cx="6954838" cy="923925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00"/>
    <a:srgbClr val="523838"/>
    <a:srgbClr val="2D1F1F"/>
    <a:srgbClr val="362636"/>
    <a:srgbClr val="541C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943" autoAdjust="0"/>
  </p:normalViewPr>
  <p:slideViewPr>
    <p:cSldViewPr>
      <p:cViewPr varScale="1">
        <p:scale>
          <a:sx n="49" d="100"/>
          <a:sy n="49" d="100"/>
        </p:scale>
        <p:origin x="42"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3567"/>
          </a:xfrm>
          <a:prstGeom prst="rect">
            <a:avLst/>
          </a:prstGeom>
        </p:spPr>
        <p:txBody>
          <a:bodyPr vert="horz" lIns="92537" tIns="46269" rIns="92537" bIns="46269" rtlCol="0"/>
          <a:lstStyle>
            <a:lvl1pPr algn="l">
              <a:defRPr sz="1200"/>
            </a:lvl1pPr>
          </a:lstStyle>
          <a:p>
            <a:endParaRPr lang="en-US"/>
          </a:p>
        </p:txBody>
      </p:sp>
      <p:sp>
        <p:nvSpPr>
          <p:cNvPr id="3" name="Date Placeholder 2"/>
          <p:cNvSpPr>
            <a:spLocks noGrp="1"/>
          </p:cNvSpPr>
          <p:nvPr>
            <p:ph type="dt" idx="1"/>
          </p:nvPr>
        </p:nvSpPr>
        <p:spPr>
          <a:xfrm>
            <a:off x="3939466" y="0"/>
            <a:ext cx="3013763" cy="463567"/>
          </a:xfrm>
          <a:prstGeom prst="rect">
            <a:avLst/>
          </a:prstGeom>
        </p:spPr>
        <p:txBody>
          <a:bodyPr vert="horz" lIns="92537" tIns="46269" rIns="92537" bIns="46269" rtlCol="0"/>
          <a:lstStyle>
            <a:lvl1pPr algn="r">
              <a:defRPr sz="1200"/>
            </a:lvl1pPr>
          </a:lstStyle>
          <a:p>
            <a:fld id="{89708E61-CC01-4814-9FD1-02889FACCBE5}" type="datetimeFigureOut">
              <a:rPr lang="en-US" smtClean="0"/>
              <a:t>7/8/2020</a:t>
            </a:fld>
            <a:endParaRPr lang="en-US"/>
          </a:p>
        </p:txBody>
      </p:sp>
      <p:sp>
        <p:nvSpPr>
          <p:cNvPr id="4" name="Slide Image Placeholder 3"/>
          <p:cNvSpPr>
            <a:spLocks noGrp="1" noRot="1" noChangeAspect="1"/>
          </p:cNvSpPr>
          <p:nvPr>
            <p:ph type="sldImg" idx="2"/>
          </p:nvPr>
        </p:nvSpPr>
        <p:spPr>
          <a:xfrm>
            <a:off x="1397000" y="1154113"/>
            <a:ext cx="4160838" cy="3119437"/>
          </a:xfrm>
          <a:prstGeom prst="rect">
            <a:avLst/>
          </a:prstGeom>
          <a:noFill/>
          <a:ln w="12700">
            <a:solidFill>
              <a:prstClr val="black"/>
            </a:solidFill>
          </a:ln>
        </p:spPr>
        <p:txBody>
          <a:bodyPr vert="horz" lIns="92537" tIns="46269" rIns="92537" bIns="46269" rtlCol="0" anchor="ctr"/>
          <a:lstStyle/>
          <a:p>
            <a:endParaRPr lang="en-US"/>
          </a:p>
        </p:txBody>
      </p:sp>
      <p:sp>
        <p:nvSpPr>
          <p:cNvPr id="5" name="Notes Placeholder 4"/>
          <p:cNvSpPr>
            <a:spLocks noGrp="1"/>
          </p:cNvSpPr>
          <p:nvPr>
            <p:ph type="body" sz="quarter" idx="3"/>
          </p:nvPr>
        </p:nvSpPr>
        <p:spPr>
          <a:xfrm>
            <a:off x="695484" y="4446389"/>
            <a:ext cx="5563870" cy="3637955"/>
          </a:xfrm>
          <a:prstGeom prst="rect">
            <a:avLst/>
          </a:prstGeom>
        </p:spPr>
        <p:txBody>
          <a:bodyPr vert="horz" lIns="92537" tIns="46269" rIns="92537" bIns="4626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5684"/>
            <a:ext cx="3013763" cy="463566"/>
          </a:xfrm>
          <a:prstGeom prst="rect">
            <a:avLst/>
          </a:prstGeom>
        </p:spPr>
        <p:txBody>
          <a:bodyPr vert="horz" lIns="92537" tIns="46269" rIns="92537" bIns="46269"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775684"/>
            <a:ext cx="3013763" cy="463566"/>
          </a:xfrm>
          <a:prstGeom prst="rect">
            <a:avLst/>
          </a:prstGeom>
        </p:spPr>
        <p:txBody>
          <a:bodyPr vert="horz" lIns="92537" tIns="46269" rIns="92537" bIns="46269" rtlCol="0" anchor="b"/>
          <a:lstStyle>
            <a:lvl1pPr algn="r">
              <a:defRPr sz="1200"/>
            </a:lvl1pPr>
          </a:lstStyle>
          <a:p>
            <a:fld id="{1A107F44-81C3-4D51-89F0-DF5B3A1D4BDF}" type="slidenum">
              <a:rPr lang="en-US" smtClean="0"/>
              <a:t>‹#›</a:t>
            </a:fld>
            <a:endParaRPr lang="en-US"/>
          </a:p>
        </p:txBody>
      </p:sp>
    </p:spTree>
    <p:extLst>
      <p:ext uri="{BB962C8B-B14F-4D97-AF65-F5344CB8AC3E}">
        <p14:creationId xmlns:p14="http://schemas.microsoft.com/office/powerpoint/2010/main" val="197254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07F44-81C3-4D51-89F0-DF5B3A1D4BDF}" type="slidenum">
              <a:rPr lang="en-US" smtClean="0"/>
              <a:t>1</a:t>
            </a:fld>
            <a:endParaRPr lang="en-US"/>
          </a:p>
        </p:txBody>
      </p:sp>
    </p:spTree>
    <p:extLst>
      <p:ext uri="{BB962C8B-B14F-4D97-AF65-F5344CB8AC3E}">
        <p14:creationId xmlns:p14="http://schemas.microsoft.com/office/powerpoint/2010/main" val="789935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Ephesians 2:19-21  </a:t>
            </a:r>
            <a:r>
              <a:rPr lang="en-US" dirty="0"/>
              <a:t>Now, therefore, you are no longer strangers and foreigners, but fellow citizens with the saints and members of the household of God,  (20)  having been built on the foundation of the apostles and prophets, Jesus Christ Himself being the chief cornerstone,  (21)  in whom the whole building, being fitted together, grows into a holy temple in the Lord,</a:t>
            </a:r>
          </a:p>
          <a:p>
            <a:r>
              <a:rPr lang="en-US" b="1" dirty="0"/>
              <a:t>1 Corinthians 3:16-17  </a:t>
            </a:r>
            <a:r>
              <a:rPr lang="en-US" dirty="0"/>
              <a:t>Do you not know that you are the temple of God and that the Spirit of God dwells in you?  (17)  If anyone defiles the temple of God, God will destroy him. For the temple of God is holy, which temple you are.</a:t>
            </a:r>
          </a:p>
          <a:p>
            <a:endParaRPr lang="en-US" dirty="0"/>
          </a:p>
          <a:p>
            <a:r>
              <a:rPr lang="en-US" b="1" dirty="0"/>
              <a:t>Hebrews 13:15-16  </a:t>
            </a:r>
            <a:r>
              <a:rPr lang="en-US" dirty="0"/>
              <a:t>Therefore by Him let us continually offer the sacrifice of praise to God, that is, the fruit of our lips, giving thanks to His name.  (16)  But do not forget to do good and to share, for with such sacrifices God is well pleased.</a:t>
            </a:r>
          </a:p>
        </p:txBody>
      </p:sp>
      <p:sp>
        <p:nvSpPr>
          <p:cNvPr id="4" name="Slide Number Placeholder 3"/>
          <p:cNvSpPr>
            <a:spLocks noGrp="1"/>
          </p:cNvSpPr>
          <p:nvPr>
            <p:ph type="sldNum" sz="quarter" idx="5"/>
          </p:nvPr>
        </p:nvSpPr>
        <p:spPr/>
        <p:txBody>
          <a:bodyPr/>
          <a:lstStyle/>
          <a:p>
            <a:fld id="{1A107F44-81C3-4D51-89F0-DF5B3A1D4BDF}" type="slidenum">
              <a:rPr lang="en-US" smtClean="0"/>
              <a:t>10</a:t>
            </a:fld>
            <a:endParaRPr lang="en-US"/>
          </a:p>
        </p:txBody>
      </p:sp>
    </p:spTree>
    <p:extLst>
      <p:ext uri="{BB962C8B-B14F-4D97-AF65-F5344CB8AC3E}">
        <p14:creationId xmlns:p14="http://schemas.microsoft.com/office/powerpoint/2010/main" val="2147013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Calibri" panose="020F0502020204030204" pitchFamily="34" charset="0"/>
                <a:cs typeface="Calibri" panose="020F0502020204030204" pitchFamily="34" charset="0"/>
              </a:rPr>
              <a:t>The word translated “special” or “peculiar” occurs only here and in Titus 2:14  </a:t>
            </a:r>
            <a:r>
              <a:rPr lang="en-US" altLang="en-US" b="0" dirty="0">
                <a:latin typeface="Calibri" panose="020F0502020204030204" pitchFamily="34" charset="0"/>
                <a:cs typeface="Calibri" panose="020F0502020204030204" pitchFamily="34" charset="0"/>
              </a:rPr>
              <a:t>who gave Himself for us, that He might redeem us from every lawless deed and purify for Himself His own special people, zealous for good works.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Calibri" panose="020F0502020204030204" pitchFamily="34" charset="0"/>
                <a:cs typeface="Calibri" panose="020F0502020204030204" pitchFamily="34" charset="0"/>
              </a:rPr>
              <a:t>Strong’s Dictionary defines it to mean, “being beyond usual, that is, special (one’s own)…”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Calibri" panose="020F0502020204030204" pitchFamily="34" charset="0"/>
                <a:cs typeface="Calibri" panose="020F0502020204030204" pitchFamily="34" charset="0"/>
              </a:rPr>
              <a:t>Exodus 19:5-6  </a:t>
            </a:r>
            <a:r>
              <a:rPr lang="en-US" altLang="en-US" b="0" dirty="0">
                <a:latin typeface="Calibri" panose="020F0502020204030204" pitchFamily="34" charset="0"/>
                <a:cs typeface="Calibri" panose="020F0502020204030204" pitchFamily="34" charset="0"/>
              </a:rPr>
              <a:t>Now therefore, if you will indeed obey My voice and keep My covenant, then you shall be a special treasure to Me above all people; for all the earth is Mine.  (6)  And you shall be to Me a kingdom of priests and a holy nation.' These are the words which you shall speak to the children of Israel.“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Calibri" panose="020F0502020204030204" pitchFamily="34" charset="0"/>
                <a:cs typeface="Calibri" panose="020F0502020204030204" pitchFamily="34" charset="0"/>
              </a:rPr>
              <a:t>Revelation 1:5-6  </a:t>
            </a:r>
            <a:r>
              <a:rPr lang="en-US" altLang="en-US" b="0" dirty="0">
                <a:latin typeface="Calibri" panose="020F0502020204030204" pitchFamily="34" charset="0"/>
                <a:cs typeface="Calibri" panose="020F0502020204030204" pitchFamily="34" charset="0"/>
              </a:rPr>
              <a:t>and from Jesus Christ, the faithful witness, the firstborn from the dead, and the ruler over the kings of the earth. To Him who loved us and washed us from our sins in His own blood,  (6)  and has made us kings and priests to His God and Father, to Him be glory and dominion forever and ever. Amen.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A107F44-81C3-4D51-89F0-DF5B3A1D4BDF}" type="slidenum">
              <a:rPr lang="en-US" smtClean="0"/>
              <a:t>11</a:t>
            </a:fld>
            <a:endParaRPr lang="en-US"/>
          </a:p>
        </p:txBody>
      </p:sp>
    </p:spTree>
    <p:extLst>
      <p:ext uri="{BB962C8B-B14F-4D97-AF65-F5344CB8AC3E}">
        <p14:creationId xmlns:p14="http://schemas.microsoft.com/office/powerpoint/2010/main" val="2629756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A107F44-81C3-4D51-89F0-DF5B3A1D4BDF}" type="slidenum">
              <a:rPr lang="en-US" smtClean="0"/>
              <a:t>12</a:t>
            </a:fld>
            <a:endParaRPr lang="en-US"/>
          </a:p>
        </p:txBody>
      </p:sp>
    </p:spTree>
    <p:extLst>
      <p:ext uri="{BB962C8B-B14F-4D97-AF65-F5344CB8AC3E}">
        <p14:creationId xmlns:p14="http://schemas.microsoft.com/office/powerpoint/2010/main" val="3428033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Calibri" panose="020F0502020204030204" pitchFamily="34" charset="0"/>
                <a:cs typeface="Calibri" panose="020F0502020204030204" pitchFamily="34" charset="0"/>
              </a:rPr>
              <a:t>Ephesians 4:22  </a:t>
            </a:r>
            <a:r>
              <a:rPr lang="en-US" altLang="en-US" b="0" dirty="0">
                <a:latin typeface="Calibri" panose="020F0502020204030204" pitchFamily="34" charset="0"/>
                <a:cs typeface="Calibri" panose="020F0502020204030204" pitchFamily="34" charset="0"/>
              </a:rPr>
              <a:t>that you put off, concerning your former conduct, the old man which grows corrupt according to the deceitful lusts,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Calibri" panose="020F0502020204030204" pitchFamily="34" charset="0"/>
                <a:cs typeface="Calibri" panose="020F0502020204030204" pitchFamily="34" charset="0"/>
              </a:rPr>
              <a:t>Psalms 106:4  </a:t>
            </a:r>
            <a:r>
              <a:rPr lang="en-US" altLang="en-US" b="0" dirty="0">
                <a:latin typeface="Calibri" panose="020F0502020204030204" pitchFamily="34" charset="0"/>
                <a:cs typeface="Calibri" panose="020F0502020204030204" pitchFamily="34" charset="0"/>
              </a:rPr>
              <a:t>Remember me, O LORD, with the favor You have toward Your people. Oh, visit me with Your salvation</a:t>
            </a:r>
            <a:r>
              <a:rPr lang="en-US" altLang="en-US" b="1" dirty="0">
                <a:latin typeface="Calibri" panose="020F0502020204030204" pitchFamily="34" charset="0"/>
                <a:cs typeface="Calibri" panose="020F0502020204030204" pitchFamily="34" charset="0"/>
              </a:rPr>
              <a:t>,</a:t>
            </a:r>
          </a:p>
          <a:p>
            <a:r>
              <a:rPr lang="en-US" b="1" dirty="0"/>
              <a:t>Psalms 8:4  </a:t>
            </a:r>
            <a:r>
              <a:rPr lang="en-US" dirty="0"/>
              <a:t>What is man that You are mindful of him, And the son of man that You visit him?</a:t>
            </a:r>
          </a:p>
          <a:p>
            <a:r>
              <a:rPr lang="en-US" b="1" dirty="0"/>
              <a:t>Jeremiah 29:10  </a:t>
            </a:r>
            <a:r>
              <a:rPr lang="en-US" dirty="0"/>
              <a:t>For thus says the LORD: After seventy years are completed at Babylon, I will visit you and perform My good word toward you, and cause you to return to this place.</a:t>
            </a:r>
          </a:p>
          <a:p>
            <a:r>
              <a:rPr lang="en-US" b="1" dirty="0"/>
              <a:t>1 Samuel 2:21  </a:t>
            </a:r>
            <a:r>
              <a:rPr lang="en-US" dirty="0"/>
              <a:t>And the LORD visited Hannah, so that she conceived and bore three sons and two daughters. Meanwhile the child Samuel grew before the LORD.</a:t>
            </a:r>
          </a:p>
          <a:p>
            <a:r>
              <a:rPr lang="en-US" b="1" dirty="0"/>
              <a:t>Luke 7:16  [After raising widow’s son] </a:t>
            </a:r>
            <a:r>
              <a:rPr lang="en-US" dirty="0"/>
              <a:t>Then fear came upon all, and they glorified God, saying, "A great prophet has risen up among us"; and, "God has visited His people.“</a:t>
            </a:r>
          </a:p>
          <a:p>
            <a:r>
              <a:rPr lang="en-US" b="1" dirty="0"/>
              <a:t>Luke 19:44 [Jesus to Jerusalem] t</a:t>
            </a:r>
            <a:r>
              <a:rPr lang="en-US" dirty="0"/>
              <a:t>hey will not leave in you one stone upon another, because you did not know the time of your visitation."</a:t>
            </a:r>
          </a:p>
          <a:p>
            <a:endParaRPr lang="en-US" dirty="0"/>
          </a:p>
        </p:txBody>
      </p:sp>
      <p:sp>
        <p:nvSpPr>
          <p:cNvPr id="4" name="Slide Number Placeholder 3"/>
          <p:cNvSpPr>
            <a:spLocks noGrp="1"/>
          </p:cNvSpPr>
          <p:nvPr>
            <p:ph type="sldNum" sz="quarter" idx="5"/>
          </p:nvPr>
        </p:nvSpPr>
        <p:spPr/>
        <p:txBody>
          <a:bodyPr/>
          <a:lstStyle/>
          <a:p>
            <a:fld id="{1A107F44-81C3-4D51-89F0-DF5B3A1D4BDF}" type="slidenum">
              <a:rPr lang="en-US" smtClean="0"/>
              <a:t>13</a:t>
            </a:fld>
            <a:endParaRPr lang="en-US"/>
          </a:p>
        </p:txBody>
      </p:sp>
    </p:spTree>
    <p:extLst>
      <p:ext uri="{BB962C8B-B14F-4D97-AF65-F5344CB8AC3E}">
        <p14:creationId xmlns:p14="http://schemas.microsoft.com/office/powerpoint/2010/main" val="3138706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5373" eaLnBrk="1" fontAlgn="auto" hangingPunct="1">
              <a:spcBef>
                <a:spcPts val="0"/>
              </a:spcBef>
              <a:spcAft>
                <a:spcPts val="0"/>
              </a:spcAft>
              <a:defRPr/>
            </a:pPr>
            <a:fld id="{46BF4FDF-A9CF-40FE-882E-AE64A7261A16}" type="slidenum">
              <a:rPr lang="en-US">
                <a:solidFill>
                  <a:prstClr val="black"/>
                </a:solidFill>
                <a:latin typeface="Calibri" panose="020F0502020204030204"/>
              </a:rPr>
              <a:pPr defTabSz="925373" eaLnBrk="1" fontAlgn="auto" hangingPunct="1">
                <a:spcBef>
                  <a:spcPts val="0"/>
                </a:spcBef>
                <a:spcAft>
                  <a:spcPts val="0"/>
                </a:spcAft>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1645388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pilgrim is not conformed to this world.  He maintains a certain detachment, not a lack of compassion for those in those world. But his passion for the world to come does not allow for attachment to the things that are here. 1 Peter 2:11  Beloved, I beg you as sojourners and pilgrims, abstain from fleshly lusts which war against the soul,</a:t>
            </a:r>
          </a:p>
        </p:txBody>
      </p:sp>
      <p:sp>
        <p:nvSpPr>
          <p:cNvPr id="4" name="Slide Number Placeholder 3"/>
          <p:cNvSpPr>
            <a:spLocks noGrp="1"/>
          </p:cNvSpPr>
          <p:nvPr>
            <p:ph type="sldNum" sz="quarter" idx="5"/>
          </p:nvPr>
        </p:nvSpPr>
        <p:spPr/>
        <p:txBody>
          <a:bodyPr/>
          <a:lstStyle/>
          <a:p>
            <a:fld id="{1A107F44-81C3-4D51-89F0-DF5B3A1D4BDF}" type="slidenum">
              <a:rPr lang="en-US" smtClean="0"/>
              <a:t>2</a:t>
            </a:fld>
            <a:endParaRPr lang="en-US"/>
          </a:p>
        </p:txBody>
      </p:sp>
    </p:spTree>
    <p:extLst>
      <p:ext uri="{BB962C8B-B14F-4D97-AF65-F5344CB8AC3E}">
        <p14:creationId xmlns:p14="http://schemas.microsoft.com/office/powerpoint/2010/main" val="638559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Ephesians 5:1  </a:t>
            </a:r>
            <a:r>
              <a:rPr lang="en-US" dirty="0"/>
              <a:t>Therefore be imitators of God as dear children.</a:t>
            </a:r>
          </a:p>
        </p:txBody>
      </p:sp>
      <p:sp>
        <p:nvSpPr>
          <p:cNvPr id="4" name="Slide Number Placeholder 3"/>
          <p:cNvSpPr>
            <a:spLocks noGrp="1"/>
          </p:cNvSpPr>
          <p:nvPr>
            <p:ph type="sldNum" sz="quarter" idx="5"/>
          </p:nvPr>
        </p:nvSpPr>
        <p:spPr/>
        <p:txBody>
          <a:bodyPr/>
          <a:lstStyle/>
          <a:p>
            <a:fld id="{1A107F44-81C3-4D51-89F0-DF5B3A1D4BDF}" type="slidenum">
              <a:rPr lang="en-US" smtClean="0"/>
              <a:t>3</a:t>
            </a:fld>
            <a:endParaRPr lang="en-US"/>
          </a:p>
        </p:txBody>
      </p:sp>
    </p:spTree>
    <p:extLst>
      <p:ext uri="{BB962C8B-B14F-4D97-AF65-F5344CB8AC3E}">
        <p14:creationId xmlns:p14="http://schemas.microsoft.com/office/powerpoint/2010/main" val="1876377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Calibri" panose="020F0502020204030204" pitchFamily="34" charset="0"/>
                <a:cs typeface="Calibri" panose="020F0502020204030204" pitchFamily="34" charset="0"/>
              </a:rPr>
              <a:t>Ecclesiastes 12:13-14  </a:t>
            </a:r>
            <a:r>
              <a:rPr lang="en-US" altLang="en-US" b="0" dirty="0">
                <a:latin typeface="Calibri" panose="020F0502020204030204" pitchFamily="34" charset="0"/>
                <a:cs typeface="Calibri" panose="020F0502020204030204" pitchFamily="34" charset="0"/>
              </a:rPr>
              <a:t>Let us hear the conclusion of the whole matter: Fear God and keep His commandments, For this is man's all.  (14)  For God will bring every work into judgment, Including every secret thing, Whether good or evil.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Calibri" panose="020F0502020204030204" pitchFamily="34" charset="0"/>
                <a:cs typeface="Calibri" panose="020F0502020204030204" pitchFamily="34" charset="0"/>
              </a:rPr>
              <a:t>Titus 2:14  </a:t>
            </a:r>
            <a:r>
              <a:rPr lang="en-US" altLang="en-US" b="0" dirty="0">
                <a:latin typeface="Calibri" panose="020F0502020204030204" pitchFamily="34" charset="0"/>
                <a:cs typeface="Calibri" panose="020F0502020204030204" pitchFamily="34" charset="0"/>
              </a:rPr>
              <a:t>who gave Himself for us, that He might redeem us from every lawless deed and purify for Himself His own special people, zealous for good works.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latin typeface="Calibri" panose="020F0502020204030204" pitchFamily="34" charset="0"/>
                <a:cs typeface="Calibri" panose="020F0502020204030204" pitchFamily="34" charset="0"/>
              </a:rPr>
              <a:t>The word translated redeemed (</a:t>
            </a:r>
            <a:r>
              <a:rPr lang="en-US" altLang="en-US" b="0" dirty="0" err="1">
                <a:latin typeface="Calibri" panose="020F0502020204030204" pitchFamily="34" charset="0"/>
                <a:cs typeface="Calibri" panose="020F0502020204030204" pitchFamily="34" charset="0"/>
              </a:rPr>
              <a:t>λυτρόω</a:t>
            </a:r>
            <a:r>
              <a:rPr lang="en-US" altLang="en-US" b="0" dirty="0">
                <a:latin typeface="Calibri" panose="020F0502020204030204" pitchFamily="34" charset="0"/>
                <a:cs typeface="Calibri" panose="020F0502020204030204" pitchFamily="34" charset="0"/>
              </a:rPr>
              <a:t>) means </a:t>
            </a:r>
            <a:r>
              <a:rPr lang="en-US" altLang="en-US" b="1" dirty="0">
                <a:latin typeface="Calibri" panose="020F0502020204030204" pitchFamily="34" charset="0"/>
                <a:cs typeface="Calibri" panose="020F0502020204030204" pitchFamily="34" charset="0"/>
              </a:rPr>
              <a:t>“to be liberated by the payment of a ransom.” (the noun “Lutron” is found Mark 10:45  </a:t>
            </a:r>
            <a:r>
              <a:rPr lang="en-US" altLang="en-US" b="0" dirty="0">
                <a:latin typeface="Calibri" panose="020F0502020204030204" pitchFamily="34" charset="0"/>
                <a:cs typeface="Calibri" panose="020F0502020204030204" pitchFamily="34" charset="0"/>
              </a:rPr>
              <a:t>For even the Son of Man did not come to be served, but to serve, and to give His life a ransom for many.“)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Calibri" panose="020F0502020204030204" pitchFamily="34" charset="0"/>
                <a:cs typeface="Calibri" panose="020F0502020204030204" pitchFamily="34" charset="0"/>
              </a:rPr>
              <a:t>Titus 2:14  </a:t>
            </a:r>
            <a:r>
              <a:rPr lang="en-US" altLang="en-US" b="0" dirty="0">
                <a:latin typeface="Calibri" panose="020F0502020204030204" pitchFamily="34" charset="0"/>
                <a:cs typeface="Calibri" panose="020F0502020204030204" pitchFamily="34" charset="0"/>
              </a:rPr>
              <a:t>who gave Himself for us, that He might redeem us from every lawless deed and purify for Himself His own special people, zealous for good works.</a:t>
            </a:r>
          </a:p>
          <a:p>
            <a:endParaRPr lang="en-US" dirty="0"/>
          </a:p>
        </p:txBody>
      </p:sp>
      <p:sp>
        <p:nvSpPr>
          <p:cNvPr id="4" name="Slide Number Placeholder 3"/>
          <p:cNvSpPr>
            <a:spLocks noGrp="1"/>
          </p:cNvSpPr>
          <p:nvPr>
            <p:ph type="sldNum" sz="quarter" idx="5"/>
          </p:nvPr>
        </p:nvSpPr>
        <p:spPr/>
        <p:txBody>
          <a:bodyPr/>
          <a:lstStyle/>
          <a:p>
            <a:fld id="{1A107F44-81C3-4D51-89F0-DF5B3A1D4BDF}" type="slidenum">
              <a:rPr lang="en-US" smtClean="0"/>
              <a:t>4</a:t>
            </a:fld>
            <a:endParaRPr lang="en-US"/>
          </a:p>
        </p:txBody>
      </p:sp>
    </p:spTree>
    <p:extLst>
      <p:ext uri="{BB962C8B-B14F-4D97-AF65-F5344CB8AC3E}">
        <p14:creationId xmlns:p14="http://schemas.microsoft.com/office/powerpoint/2010/main" val="3364118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Revelation 13:8  </a:t>
            </a:r>
            <a:r>
              <a:rPr lang="en-US" dirty="0"/>
              <a:t>All who dwell on the earth will worship him, whose names have not been written in the Book of Life of the Lamb slain from the foundation of the world.</a:t>
            </a:r>
          </a:p>
        </p:txBody>
      </p:sp>
      <p:sp>
        <p:nvSpPr>
          <p:cNvPr id="4" name="Slide Number Placeholder 3"/>
          <p:cNvSpPr>
            <a:spLocks noGrp="1"/>
          </p:cNvSpPr>
          <p:nvPr>
            <p:ph type="sldNum" sz="quarter" idx="5"/>
          </p:nvPr>
        </p:nvSpPr>
        <p:spPr/>
        <p:txBody>
          <a:bodyPr/>
          <a:lstStyle/>
          <a:p>
            <a:fld id="{1A107F44-81C3-4D51-89F0-DF5B3A1D4BDF}" type="slidenum">
              <a:rPr lang="en-US" smtClean="0"/>
              <a:t>5</a:t>
            </a:fld>
            <a:endParaRPr lang="en-US"/>
          </a:p>
        </p:txBody>
      </p:sp>
    </p:spTree>
    <p:extLst>
      <p:ext uri="{BB962C8B-B14F-4D97-AF65-F5344CB8AC3E}">
        <p14:creationId xmlns:p14="http://schemas.microsoft.com/office/powerpoint/2010/main" val="2216854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PURIFIED is from </a:t>
            </a:r>
            <a:r>
              <a:rPr lang="en-US" dirty="0" err="1"/>
              <a:t>hagnizo</a:t>
            </a:r>
            <a:r>
              <a:rPr lang="en-US" dirty="0"/>
              <a:t>̄ “to make clean, that is, (figuratively) sanctify (ceremonially or morally): - purity (self)” [Strong’s]</a:t>
            </a:r>
          </a:p>
          <a:p>
            <a:r>
              <a:rPr lang="en-US" b="1" dirty="0"/>
              <a:t>Rom 12:9  </a:t>
            </a:r>
            <a:r>
              <a:rPr lang="en-US" dirty="0"/>
              <a:t>Let love be without hypocrisy.</a:t>
            </a:r>
          </a:p>
        </p:txBody>
      </p:sp>
      <p:sp>
        <p:nvSpPr>
          <p:cNvPr id="4" name="Slide Number Placeholder 3"/>
          <p:cNvSpPr>
            <a:spLocks noGrp="1"/>
          </p:cNvSpPr>
          <p:nvPr>
            <p:ph type="sldNum" sz="quarter" idx="5"/>
          </p:nvPr>
        </p:nvSpPr>
        <p:spPr/>
        <p:txBody>
          <a:bodyPr/>
          <a:lstStyle/>
          <a:p>
            <a:fld id="{1A107F44-81C3-4D51-89F0-DF5B3A1D4BDF}" type="slidenum">
              <a:rPr lang="en-US" smtClean="0"/>
              <a:t>6</a:t>
            </a:fld>
            <a:endParaRPr lang="en-US"/>
          </a:p>
        </p:txBody>
      </p:sp>
    </p:spTree>
    <p:extLst>
      <p:ext uri="{BB962C8B-B14F-4D97-AF65-F5344CB8AC3E}">
        <p14:creationId xmlns:p14="http://schemas.microsoft.com/office/powerpoint/2010/main" val="616623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James 1:21  </a:t>
            </a:r>
            <a:r>
              <a:rPr lang="en-US" dirty="0"/>
              <a:t>Therefore lay aside all filthiness and overflow of wickedness, and receive with meekness the implanted word, which is able to save your souls.</a:t>
            </a:r>
          </a:p>
          <a:p>
            <a:r>
              <a:rPr lang="en-US" b="1" dirty="0"/>
              <a:t>2 Corinthians 4:2-4  </a:t>
            </a:r>
            <a:r>
              <a:rPr lang="en-US" dirty="0"/>
              <a:t>But we have renounced the hidden things of shame, not walking in craftiness nor handling the word of God deceitfully, but by manifestation of the truth commending ourselves to every man's conscience in the sight of God.  (3)  But even if our gospel is veiled, it is veiled to those who are perishing,  (4)  whose minds the god of this age has blinded, who do not believe, lest the light of the gospel of the glory of Christ, who is the image of God, should shine on them.</a:t>
            </a:r>
          </a:p>
          <a:p>
            <a:r>
              <a:rPr lang="en-US" b="1" dirty="0"/>
              <a:t>Acts 13:45  </a:t>
            </a:r>
            <a:r>
              <a:rPr lang="en-US" dirty="0"/>
              <a:t>But when the Jews saw the multitudes, they were filled with envy; and contradicting and blaspheming, they opposed the things spoken by Paul.</a:t>
            </a:r>
          </a:p>
        </p:txBody>
      </p:sp>
      <p:sp>
        <p:nvSpPr>
          <p:cNvPr id="4" name="Slide Number Placeholder 3"/>
          <p:cNvSpPr>
            <a:spLocks noGrp="1"/>
          </p:cNvSpPr>
          <p:nvPr>
            <p:ph type="sldNum" sz="quarter" idx="5"/>
          </p:nvPr>
        </p:nvSpPr>
        <p:spPr/>
        <p:txBody>
          <a:bodyPr/>
          <a:lstStyle/>
          <a:p>
            <a:fld id="{1A107F44-81C3-4D51-89F0-DF5B3A1D4BDF}" type="slidenum">
              <a:rPr lang="en-US" smtClean="0"/>
              <a:t>7</a:t>
            </a:fld>
            <a:endParaRPr lang="en-US"/>
          </a:p>
        </p:txBody>
      </p:sp>
    </p:spTree>
    <p:extLst>
      <p:ext uri="{BB962C8B-B14F-4D97-AF65-F5344CB8AC3E}">
        <p14:creationId xmlns:p14="http://schemas.microsoft.com/office/powerpoint/2010/main" val="638151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Calibri" panose="020F0502020204030204" pitchFamily="34" charset="0"/>
                <a:cs typeface="Calibri" panose="020F0502020204030204" pitchFamily="34" charset="0"/>
              </a:rPr>
              <a:t>DESIRE: From </a:t>
            </a:r>
            <a:r>
              <a:rPr lang="en-US" altLang="en-US" b="1" dirty="0" err="1">
                <a:latin typeface="Calibri" panose="020F0502020204030204" pitchFamily="34" charset="0"/>
                <a:cs typeface="Calibri" panose="020F0502020204030204" pitchFamily="34" charset="0"/>
              </a:rPr>
              <a:t>epipotheo</a:t>
            </a:r>
            <a:r>
              <a:rPr lang="en-US" altLang="en-US" b="1" dirty="0">
                <a:latin typeface="Calibri" panose="020F0502020204030204" pitchFamily="34" charset="0"/>
                <a:cs typeface="Calibri" panose="020F0502020204030204" pitchFamily="34" charset="0"/>
              </a:rPr>
              <a:t>, to “intensely crave” (Strong’s Dictionary)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Calibri" panose="020F0502020204030204" pitchFamily="34" charset="0"/>
                <a:cs typeface="Calibri" panose="020F0502020204030204" pitchFamily="34" charset="0"/>
              </a:rPr>
              <a:t>Psalms 119:40  </a:t>
            </a:r>
            <a:r>
              <a:rPr lang="en-US" altLang="en-US" b="0" dirty="0">
                <a:latin typeface="Calibri" panose="020F0502020204030204" pitchFamily="34" charset="0"/>
                <a:cs typeface="Calibri" panose="020F0502020204030204" pitchFamily="34" charset="0"/>
              </a:rPr>
              <a:t>Behold, I long for Your precepts; Revive me in Your righteousness.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Calibri" panose="020F0502020204030204" pitchFamily="34" charset="0"/>
                <a:cs typeface="Calibri" panose="020F0502020204030204" pitchFamily="34" charset="0"/>
              </a:rPr>
              <a:t>Job 23:12</a:t>
            </a:r>
            <a:r>
              <a:rPr lang="en-US" altLang="en-US" b="0" dirty="0">
                <a:latin typeface="Calibri" panose="020F0502020204030204" pitchFamily="34" charset="0"/>
                <a:cs typeface="Calibri" panose="020F0502020204030204" pitchFamily="34" charset="0"/>
              </a:rPr>
              <a:t>  I have not departed from the commandment of His lips; I have treasured the words of His mouth More than my necessary food.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Calibri" panose="020F0502020204030204" pitchFamily="34" charset="0"/>
                <a:cs typeface="Calibri" panose="020F0502020204030204" pitchFamily="34" charset="0"/>
              </a:rPr>
              <a:t>Ephesians 4:15  </a:t>
            </a:r>
            <a:r>
              <a:rPr lang="en-US" altLang="en-US" b="0" dirty="0">
                <a:latin typeface="Calibri" panose="020F0502020204030204" pitchFamily="34" charset="0"/>
                <a:cs typeface="Calibri" panose="020F0502020204030204" pitchFamily="34" charset="0"/>
              </a:rPr>
              <a:t>but, speaking the truth in love, may grow up in all things into Him who is the head—Christ—</a:t>
            </a:r>
          </a:p>
          <a:p>
            <a:endParaRPr lang="en-US" dirty="0"/>
          </a:p>
        </p:txBody>
      </p:sp>
      <p:sp>
        <p:nvSpPr>
          <p:cNvPr id="4" name="Slide Number Placeholder 3"/>
          <p:cNvSpPr>
            <a:spLocks noGrp="1"/>
          </p:cNvSpPr>
          <p:nvPr>
            <p:ph type="sldNum" sz="quarter" idx="5"/>
          </p:nvPr>
        </p:nvSpPr>
        <p:spPr/>
        <p:txBody>
          <a:bodyPr/>
          <a:lstStyle/>
          <a:p>
            <a:fld id="{1A107F44-81C3-4D51-89F0-DF5B3A1D4BDF}" type="slidenum">
              <a:rPr lang="en-US" smtClean="0"/>
              <a:t>8</a:t>
            </a:fld>
            <a:endParaRPr lang="en-US"/>
          </a:p>
        </p:txBody>
      </p:sp>
    </p:spTree>
    <p:extLst>
      <p:ext uri="{BB962C8B-B14F-4D97-AF65-F5344CB8AC3E}">
        <p14:creationId xmlns:p14="http://schemas.microsoft.com/office/powerpoint/2010/main" val="1741726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Acts 4:11-12  </a:t>
            </a:r>
            <a:r>
              <a:rPr lang="en-US" dirty="0"/>
              <a:t>This Jesus is the stone that was rejected by you, the builders, which has become the cornerstone.  (12)  And there is salvation in no one else, for there is no other name under heaven given among men by which we must be saved.”</a:t>
            </a:r>
          </a:p>
          <a:p>
            <a:r>
              <a:rPr lang="en-US" b="1" dirty="0"/>
              <a:t>Psalms 118:21-23  </a:t>
            </a:r>
            <a:r>
              <a:rPr lang="en-US" dirty="0"/>
              <a:t>I thank you that you have answered me and have become my salvation.  (22)  The stone that the builders rejected has become the cornerstone.  (23)  This is the LORD's doing; it is marvelous in our eyes.</a:t>
            </a:r>
          </a:p>
          <a:p>
            <a:r>
              <a:rPr lang="en-US" b="1" dirty="0"/>
              <a:t>Matthew 21:42-44  </a:t>
            </a:r>
            <a:r>
              <a:rPr lang="en-US" dirty="0"/>
              <a:t>Jesus said to them, “Have you never read in the Scriptures: “‘The stone that the builders rejected has become the cornerstone; this was the Lord's doing, and it is marvelous in our eyes’?  (43)  Therefore I tell you, the kingdom of God will be taken away from you and given to a people producing its fruits.  (44)  And the one who falls on this stone will be broken to pieces; and when it falls on anyone, it will crush him.”</a:t>
            </a:r>
          </a:p>
          <a:p>
            <a:r>
              <a:rPr lang="en-US" b="1" dirty="0"/>
              <a:t>Isaiah 8:14-15  </a:t>
            </a:r>
            <a:r>
              <a:rPr lang="en-US" dirty="0"/>
              <a:t>And he will become a sanctuary and a stone of offense and a rock of stumbling to both houses of Israel, a trap and a snare to the inhabitants of Jerusalem.  (15)  And many shall stumble on it. They shall fall and be broken; they shall be snared and taken.”</a:t>
            </a:r>
          </a:p>
        </p:txBody>
      </p:sp>
      <p:sp>
        <p:nvSpPr>
          <p:cNvPr id="4" name="Slide Number Placeholder 3"/>
          <p:cNvSpPr>
            <a:spLocks noGrp="1"/>
          </p:cNvSpPr>
          <p:nvPr>
            <p:ph type="sldNum" sz="quarter" idx="5"/>
          </p:nvPr>
        </p:nvSpPr>
        <p:spPr/>
        <p:txBody>
          <a:bodyPr/>
          <a:lstStyle/>
          <a:p>
            <a:fld id="{1A107F44-81C3-4D51-89F0-DF5B3A1D4BDF}" type="slidenum">
              <a:rPr lang="en-US" smtClean="0"/>
              <a:t>9</a:t>
            </a:fld>
            <a:endParaRPr lang="en-US"/>
          </a:p>
        </p:txBody>
      </p:sp>
    </p:spTree>
    <p:extLst>
      <p:ext uri="{BB962C8B-B14F-4D97-AF65-F5344CB8AC3E}">
        <p14:creationId xmlns:p14="http://schemas.microsoft.com/office/powerpoint/2010/main" val="2607988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9FE87C92-17DE-4D5C-918A-9E10FA93C6A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AC4EFB9-95DD-4AC1-BBA2-944A1085F25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7AF0879-9BD4-43F6-BD05-4F07B2023359}"/>
              </a:ext>
            </a:extLst>
          </p:cNvPr>
          <p:cNvSpPr>
            <a:spLocks noGrp="1" noChangeArrowheads="1"/>
          </p:cNvSpPr>
          <p:nvPr>
            <p:ph type="sldNum" sz="quarter" idx="12"/>
          </p:nvPr>
        </p:nvSpPr>
        <p:spPr>
          <a:ln/>
        </p:spPr>
        <p:txBody>
          <a:bodyPr/>
          <a:lstStyle>
            <a:lvl1pPr>
              <a:defRPr/>
            </a:lvl1pPr>
          </a:lstStyle>
          <a:p>
            <a:pPr>
              <a:defRPr/>
            </a:pPr>
            <a:fld id="{E7F2C719-3CC3-46C3-A3B9-D87B1714D5F6}" type="slidenum">
              <a:rPr lang="en-US" altLang="en-US"/>
              <a:pPr>
                <a:defRPr/>
              </a:pPr>
              <a:t>‹#›</a:t>
            </a:fld>
            <a:endParaRPr lang="en-US" altLang="en-US"/>
          </a:p>
        </p:txBody>
      </p:sp>
    </p:spTree>
    <p:extLst>
      <p:ext uri="{BB962C8B-B14F-4D97-AF65-F5344CB8AC3E}">
        <p14:creationId xmlns:p14="http://schemas.microsoft.com/office/powerpoint/2010/main" val="3234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1F49C3-7450-43A6-BD3E-F5ED2F5EF29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BD2BEB8-484E-4CAF-95CD-96EE01C1D1E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41E304A-91EB-4DF2-BE05-3FE1197C8A13}"/>
              </a:ext>
            </a:extLst>
          </p:cNvPr>
          <p:cNvSpPr>
            <a:spLocks noGrp="1" noChangeArrowheads="1"/>
          </p:cNvSpPr>
          <p:nvPr>
            <p:ph type="sldNum" sz="quarter" idx="12"/>
          </p:nvPr>
        </p:nvSpPr>
        <p:spPr>
          <a:ln/>
        </p:spPr>
        <p:txBody>
          <a:bodyPr/>
          <a:lstStyle>
            <a:lvl1pPr>
              <a:defRPr/>
            </a:lvl1pPr>
          </a:lstStyle>
          <a:p>
            <a:pPr>
              <a:defRPr/>
            </a:pPr>
            <a:fld id="{02C6C3E4-FC50-461E-89CE-A9E8BC28944C}" type="slidenum">
              <a:rPr lang="en-US" altLang="en-US"/>
              <a:pPr>
                <a:defRPr/>
              </a:pPr>
              <a:t>‹#›</a:t>
            </a:fld>
            <a:endParaRPr lang="en-US" altLang="en-US"/>
          </a:p>
        </p:txBody>
      </p:sp>
    </p:spTree>
    <p:extLst>
      <p:ext uri="{BB962C8B-B14F-4D97-AF65-F5344CB8AC3E}">
        <p14:creationId xmlns:p14="http://schemas.microsoft.com/office/powerpoint/2010/main" val="55853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4044EB5-06AF-4FAF-9E9D-7FA494E7394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CDDE957-578C-42E1-BEEC-DEF2BD31F93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0978E60-BB0A-4EAD-824A-979EB2A8CB63}"/>
              </a:ext>
            </a:extLst>
          </p:cNvPr>
          <p:cNvSpPr>
            <a:spLocks noGrp="1" noChangeArrowheads="1"/>
          </p:cNvSpPr>
          <p:nvPr>
            <p:ph type="sldNum" sz="quarter" idx="12"/>
          </p:nvPr>
        </p:nvSpPr>
        <p:spPr>
          <a:ln/>
        </p:spPr>
        <p:txBody>
          <a:bodyPr/>
          <a:lstStyle>
            <a:lvl1pPr>
              <a:defRPr/>
            </a:lvl1pPr>
          </a:lstStyle>
          <a:p>
            <a:pPr>
              <a:defRPr/>
            </a:pPr>
            <a:fld id="{417FA1DF-5319-4A66-9326-C6A1FF0A3601}" type="slidenum">
              <a:rPr lang="en-US" altLang="en-US"/>
              <a:pPr>
                <a:defRPr/>
              </a:pPr>
              <a:t>‹#›</a:t>
            </a:fld>
            <a:endParaRPr lang="en-US" altLang="en-US"/>
          </a:p>
        </p:txBody>
      </p:sp>
    </p:spTree>
    <p:extLst>
      <p:ext uri="{BB962C8B-B14F-4D97-AF65-F5344CB8AC3E}">
        <p14:creationId xmlns:p14="http://schemas.microsoft.com/office/powerpoint/2010/main" val="109398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0A04C-9F62-4F1E-A985-9EB82F82A67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5EFE3B5-5EF8-4240-AD08-A15C316A15E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FFF74E5-E74B-4845-8EE2-D64E17AE4252}"/>
              </a:ext>
            </a:extLst>
          </p:cNvPr>
          <p:cNvSpPr>
            <a:spLocks noGrp="1"/>
          </p:cNvSpPr>
          <p:nvPr>
            <p:ph type="dt" sz="half" idx="10"/>
          </p:nvPr>
        </p:nvSpPr>
        <p:spPr/>
        <p:txBody>
          <a:bodyPr/>
          <a:lstStyle/>
          <a:p>
            <a:fld id="{9184DA70-C731-4C70-880D-CCD4705E623C}" type="datetime1">
              <a:rPr lang="en-US" smtClean="0"/>
              <a:t>7/8/2020</a:t>
            </a:fld>
            <a:endParaRPr lang="en-US" dirty="0"/>
          </a:p>
        </p:txBody>
      </p:sp>
      <p:sp>
        <p:nvSpPr>
          <p:cNvPr id="5" name="Footer Placeholder 4">
            <a:extLst>
              <a:ext uri="{FF2B5EF4-FFF2-40B4-BE49-F238E27FC236}">
                <a16:creationId xmlns:a16="http://schemas.microsoft.com/office/drawing/2014/main" id="{190555E2-8F55-4D43-B3C5-EE93BAE263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CFCD9B-050F-4F73-8F44-70E8347FDD5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24854514"/>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A5F09-DDCB-4B4A-85C4-0A28FD387A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53272-B698-4E3E-A81F-75961AECEF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9F7ADB-A97A-4601-81C9-49A36F4C469A}"/>
              </a:ext>
            </a:extLst>
          </p:cNvPr>
          <p:cNvSpPr>
            <a:spLocks noGrp="1"/>
          </p:cNvSpPr>
          <p:nvPr>
            <p:ph type="dt" sz="half" idx="10"/>
          </p:nvPr>
        </p:nvSpPr>
        <p:spPr/>
        <p:txBody>
          <a:bodyPr/>
          <a:lstStyle/>
          <a:p>
            <a:fld id="{4BE1D723-8F53-4F53-90B0-1982A396982E}" type="datetime1">
              <a:rPr lang="en-US" smtClean="0"/>
              <a:t>7/8/2020</a:t>
            </a:fld>
            <a:endParaRPr lang="en-US" dirty="0"/>
          </a:p>
        </p:txBody>
      </p:sp>
      <p:sp>
        <p:nvSpPr>
          <p:cNvPr id="5" name="Footer Placeholder 4">
            <a:extLst>
              <a:ext uri="{FF2B5EF4-FFF2-40B4-BE49-F238E27FC236}">
                <a16:creationId xmlns:a16="http://schemas.microsoft.com/office/drawing/2014/main" id="{E83CC2E4-1777-4C01-8896-F4FD5BE9A0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AA8A8E-3D22-4FB2-9477-260712AA07D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73037978"/>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2DE02-5541-4CB9-B942-97EDBFC9C1E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B11785F-A32C-434D-9A09-1B7A4687D99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B47120-3EEB-41D2-90A4-0456AC29E5C9}"/>
              </a:ext>
            </a:extLst>
          </p:cNvPr>
          <p:cNvSpPr>
            <a:spLocks noGrp="1"/>
          </p:cNvSpPr>
          <p:nvPr>
            <p:ph type="dt" sz="half" idx="10"/>
          </p:nvPr>
        </p:nvSpPr>
        <p:spPr/>
        <p:txBody>
          <a:bodyPr/>
          <a:lstStyle/>
          <a:p>
            <a:fld id="{97669AF7-7BEB-44E4-9852-375E34362B5B}" type="datetime1">
              <a:rPr lang="en-US" smtClean="0"/>
              <a:t>7/8/2020</a:t>
            </a:fld>
            <a:endParaRPr lang="en-US" dirty="0"/>
          </a:p>
        </p:txBody>
      </p:sp>
      <p:sp>
        <p:nvSpPr>
          <p:cNvPr id="5" name="Footer Placeholder 4">
            <a:extLst>
              <a:ext uri="{FF2B5EF4-FFF2-40B4-BE49-F238E27FC236}">
                <a16:creationId xmlns:a16="http://schemas.microsoft.com/office/drawing/2014/main" id="{A89E8233-9B8B-47BC-A098-255A35F0CB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694793F-6E6C-4083-8EF8-340F9236867B}"/>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3328160"/>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AFE90-755B-47F2-9F1C-6C89B8B90B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2C66B5-53A8-45B7-B4E7-6A3B8D42599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CE0E67-F55D-40FC-836C-66C19A8FAC9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B88A34-BA0E-47ED-8B40-A7CC5909992E}"/>
              </a:ext>
            </a:extLst>
          </p:cNvPr>
          <p:cNvSpPr>
            <a:spLocks noGrp="1"/>
          </p:cNvSpPr>
          <p:nvPr>
            <p:ph type="dt" sz="half" idx="10"/>
          </p:nvPr>
        </p:nvSpPr>
        <p:spPr/>
        <p:txBody>
          <a:bodyPr/>
          <a:lstStyle/>
          <a:p>
            <a:fld id="{BAAAC38D-0552-4C82-B593-E6124DFADBE2}" type="datetime1">
              <a:rPr lang="en-US" smtClean="0"/>
              <a:t>7/8/2020</a:t>
            </a:fld>
            <a:endParaRPr lang="en-US" dirty="0"/>
          </a:p>
        </p:txBody>
      </p:sp>
      <p:sp>
        <p:nvSpPr>
          <p:cNvPr id="6" name="Footer Placeholder 5">
            <a:extLst>
              <a:ext uri="{FF2B5EF4-FFF2-40B4-BE49-F238E27FC236}">
                <a16:creationId xmlns:a16="http://schemas.microsoft.com/office/drawing/2014/main" id="{AEF4CFFA-5657-4F64-8452-704A8FC0A94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971A9D6-D38A-4A29-AED8-17F68D76809B}"/>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01036382"/>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568CD-8338-4B34-B139-B8590E249902}"/>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6655FD-5D37-4765-B85E-9C4D27F62F8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72CDD10-4A95-4150-86B8-9FFD78B5021E}"/>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4C5C34-7D56-4971-886D-2B7E4BBFD84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1224C94-5B88-4A22-97DF-CB18AE7964D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6DA370-F846-4D14-9FAE-2F73348CE78E}"/>
              </a:ext>
            </a:extLst>
          </p:cNvPr>
          <p:cNvSpPr>
            <a:spLocks noGrp="1"/>
          </p:cNvSpPr>
          <p:nvPr>
            <p:ph type="dt" sz="half" idx="10"/>
          </p:nvPr>
        </p:nvSpPr>
        <p:spPr/>
        <p:txBody>
          <a:bodyPr/>
          <a:lstStyle/>
          <a:p>
            <a:fld id="{D9DF0F1C-5577-4ACB-BB62-DF8F3C494C7E}" type="datetime1">
              <a:rPr lang="en-US" smtClean="0"/>
              <a:t>7/8/2020</a:t>
            </a:fld>
            <a:endParaRPr lang="en-US" dirty="0"/>
          </a:p>
        </p:txBody>
      </p:sp>
      <p:sp>
        <p:nvSpPr>
          <p:cNvPr id="8" name="Footer Placeholder 7">
            <a:extLst>
              <a:ext uri="{FF2B5EF4-FFF2-40B4-BE49-F238E27FC236}">
                <a16:creationId xmlns:a16="http://schemas.microsoft.com/office/drawing/2014/main" id="{CE39CE97-F0DC-4533-A5E5-D385952D093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463DC15-2D66-45B7-BE54-9C3F6D14C07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77551325"/>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35F87-D88C-4CD0-8BC7-5382B0D7DA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142AC5-AC2B-4EA4-B5CA-998D07F0FD1E}"/>
              </a:ext>
            </a:extLst>
          </p:cNvPr>
          <p:cNvSpPr>
            <a:spLocks noGrp="1"/>
          </p:cNvSpPr>
          <p:nvPr>
            <p:ph type="dt" sz="half" idx="10"/>
          </p:nvPr>
        </p:nvSpPr>
        <p:spPr/>
        <p:txBody>
          <a:bodyPr/>
          <a:lstStyle/>
          <a:p>
            <a:fld id="{1775B394-D9F9-4F0C-B15D-605F45CB9E9F}" type="datetime1">
              <a:rPr lang="en-US" smtClean="0"/>
              <a:t>7/8/2020</a:t>
            </a:fld>
            <a:endParaRPr lang="en-US" dirty="0"/>
          </a:p>
        </p:txBody>
      </p:sp>
      <p:sp>
        <p:nvSpPr>
          <p:cNvPr id="4" name="Footer Placeholder 3">
            <a:extLst>
              <a:ext uri="{FF2B5EF4-FFF2-40B4-BE49-F238E27FC236}">
                <a16:creationId xmlns:a16="http://schemas.microsoft.com/office/drawing/2014/main" id="{19EAC12A-3E85-4CC1-B274-913987E3C89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45E58E5-6D6C-4355-AEED-F98967F8BE3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16762193"/>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5BB757-258F-41DF-8125-F9D660F1A9CA}"/>
              </a:ext>
            </a:extLst>
          </p:cNvPr>
          <p:cNvSpPr>
            <a:spLocks noGrp="1"/>
          </p:cNvSpPr>
          <p:nvPr>
            <p:ph type="dt" sz="half" idx="10"/>
          </p:nvPr>
        </p:nvSpPr>
        <p:spPr/>
        <p:txBody>
          <a:bodyPr/>
          <a:lstStyle/>
          <a:p>
            <a:fld id="{39667345-2558-425A-8533-9BFDBCE15005}" type="datetime1">
              <a:rPr lang="en-US" smtClean="0"/>
              <a:t>7/8/2020</a:t>
            </a:fld>
            <a:endParaRPr lang="en-US" dirty="0"/>
          </a:p>
        </p:txBody>
      </p:sp>
      <p:sp>
        <p:nvSpPr>
          <p:cNvPr id="3" name="Footer Placeholder 2">
            <a:extLst>
              <a:ext uri="{FF2B5EF4-FFF2-40B4-BE49-F238E27FC236}">
                <a16:creationId xmlns:a16="http://schemas.microsoft.com/office/drawing/2014/main" id="{242D5FDC-B99F-4CB8-8E54-9704224C141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09D061B-6D7C-44A5-82E3-B273E0A38FDE}"/>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41228666"/>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5CD2E-6294-476A-BC79-1BA9D547683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A28F5CB-ED1C-408D-A1A1-F27EEF75D28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1DFE7F-BB7F-4514-8BAA-8D7070ACC95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CC05D30-D01D-4329-BE3F-CB3F6CFBB9AF}"/>
              </a:ext>
            </a:extLst>
          </p:cNvPr>
          <p:cNvSpPr>
            <a:spLocks noGrp="1"/>
          </p:cNvSpPr>
          <p:nvPr>
            <p:ph type="dt" sz="half" idx="10"/>
          </p:nvPr>
        </p:nvSpPr>
        <p:spPr/>
        <p:txBody>
          <a:bodyPr/>
          <a:lstStyle/>
          <a:p>
            <a:fld id="{92BEA474-078D-4E9B-9B14-09A87B19DC46}" type="datetime1">
              <a:rPr lang="en-US" smtClean="0"/>
              <a:t>7/8/2020</a:t>
            </a:fld>
            <a:endParaRPr lang="en-US" dirty="0"/>
          </a:p>
        </p:txBody>
      </p:sp>
      <p:sp>
        <p:nvSpPr>
          <p:cNvPr id="6" name="Footer Placeholder 5">
            <a:extLst>
              <a:ext uri="{FF2B5EF4-FFF2-40B4-BE49-F238E27FC236}">
                <a16:creationId xmlns:a16="http://schemas.microsoft.com/office/drawing/2014/main" id="{42D095A2-03DB-45E1-82FC-875CCEA096B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F09AD3-20EE-4296-AD07-181EDE17E115}"/>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209485610"/>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597CBF-2D45-4DE9-A753-05008DCA72D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3D05294-378B-4989-9C0E-26F5AB3F6CE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436CFFB-964D-40AD-B85D-B2565A1BE503}"/>
              </a:ext>
            </a:extLst>
          </p:cNvPr>
          <p:cNvSpPr>
            <a:spLocks noGrp="1" noChangeArrowheads="1"/>
          </p:cNvSpPr>
          <p:nvPr>
            <p:ph type="sldNum" sz="quarter" idx="12"/>
          </p:nvPr>
        </p:nvSpPr>
        <p:spPr>
          <a:ln/>
        </p:spPr>
        <p:txBody>
          <a:bodyPr/>
          <a:lstStyle>
            <a:lvl1pPr>
              <a:defRPr/>
            </a:lvl1pPr>
          </a:lstStyle>
          <a:p>
            <a:pPr>
              <a:defRPr/>
            </a:pPr>
            <a:fld id="{A34514DC-0710-48C2-9160-3FC396447959}" type="slidenum">
              <a:rPr lang="en-US" altLang="en-US"/>
              <a:pPr>
                <a:defRPr/>
              </a:pPr>
              <a:t>‹#›</a:t>
            </a:fld>
            <a:endParaRPr lang="en-US" altLang="en-US"/>
          </a:p>
        </p:txBody>
      </p:sp>
    </p:spTree>
    <p:extLst>
      <p:ext uri="{BB962C8B-B14F-4D97-AF65-F5344CB8AC3E}">
        <p14:creationId xmlns:p14="http://schemas.microsoft.com/office/powerpoint/2010/main" val="180106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FAC85-08D1-45BC-A32F-33556E07916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49742C1-889F-4785-B9A7-2DD705D35D2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F0B65BB-86DB-486E-8413-7E889122D23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872AEEC-DC35-47D1-A929-DD3B3BF0C796}"/>
              </a:ext>
            </a:extLst>
          </p:cNvPr>
          <p:cNvSpPr>
            <a:spLocks noGrp="1"/>
          </p:cNvSpPr>
          <p:nvPr>
            <p:ph type="dt" sz="half" idx="10"/>
          </p:nvPr>
        </p:nvSpPr>
        <p:spPr/>
        <p:txBody>
          <a:bodyPr/>
          <a:lstStyle/>
          <a:p>
            <a:fld id="{4907D986-8816-4272-A432-0437A28A9828}" type="datetime1">
              <a:rPr lang="en-US" smtClean="0"/>
              <a:t>7/8/2020</a:t>
            </a:fld>
            <a:endParaRPr lang="en-US" dirty="0"/>
          </a:p>
        </p:txBody>
      </p:sp>
      <p:sp>
        <p:nvSpPr>
          <p:cNvPr id="6" name="Footer Placeholder 5">
            <a:extLst>
              <a:ext uri="{FF2B5EF4-FFF2-40B4-BE49-F238E27FC236}">
                <a16:creationId xmlns:a16="http://schemas.microsoft.com/office/drawing/2014/main" id="{C32FA09A-BE1A-4660-BB1F-B05A8455E59B}"/>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B6314B37-F6C7-402C-99C5-84F28598F4ED}"/>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70035863"/>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A2D6F-8590-41C0-BA6E-38F644815D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932E2C-7C1A-4CBD-87ED-14D40C42FA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C73169-C983-497D-87D6-FB4070DA63B4}"/>
              </a:ext>
            </a:extLst>
          </p:cNvPr>
          <p:cNvSpPr>
            <a:spLocks noGrp="1"/>
          </p:cNvSpPr>
          <p:nvPr>
            <p:ph type="dt" sz="half" idx="10"/>
          </p:nvPr>
        </p:nvSpPr>
        <p:spPr/>
        <p:txBody>
          <a:bodyPr/>
          <a:lstStyle/>
          <a:p>
            <a:fld id="{B612A279-0833-481D-8C56-F67FD0AC6C50}" type="datetime1">
              <a:rPr lang="en-US" smtClean="0"/>
              <a:t>7/8/2020</a:t>
            </a:fld>
            <a:endParaRPr lang="en-US" dirty="0"/>
          </a:p>
        </p:txBody>
      </p:sp>
      <p:sp>
        <p:nvSpPr>
          <p:cNvPr id="5" name="Footer Placeholder 4">
            <a:extLst>
              <a:ext uri="{FF2B5EF4-FFF2-40B4-BE49-F238E27FC236}">
                <a16:creationId xmlns:a16="http://schemas.microsoft.com/office/drawing/2014/main" id="{94A9F3D5-D35B-45B8-A6E5-136CE2B3D1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64C795-87BF-4DA4-9060-F98A1931086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98954458"/>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3B448E-11C6-4D6B-B50E-5F636040878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5816E8-42AE-47A4-B97C-E0AA1FC1CBA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EE4C6-DD0F-42F7-899E-3530351707C8}"/>
              </a:ext>
            </a:extLst>
          </p:cNvPr>
          <p:cNvSpPr>
            <a:spLocks noGrp="1"/>
          </p:cNvSpPr>
          <p:nvPr>
            <p:ph type="dt" sz="half" idx="10"/>
          </p:nvPr>
        </p:nvSpPr>
        <p:spPr/>
        <p:txBody>
          <a:bodyPr/>
          <a:lstStyle/>
          <a:p>
            <a:fld id="{6587DA83-5663-4C9C-B9AA-0B40A3DAFF81}" type="datetime1">
              <a:rPr lang="en-US" smtClean="0"/>
              <a:t>7/8/2020</a:t>
            </a:fld>
            <a:endParaRPr lang="en-US" dirty="0"/>
          </a:p>
        </p:txBody>
      </p:sp>
      <p:sp>
        <p:nvSpPr>
          <p:cNvPr id="5" name="Footer Placeholder 4">
            <a:extLst>
              <a:ext uri="{FF2B5EF4-FFF2-40B4-BE49-F238E27FC236}">
                <a16:creationId xmlns:a16="http://schemas.microsoft.com/office/drawing/2014/main" id="{F93E059B-3513-4CBB-8548-27C3A5E3B3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5ED5D7-255C-4803-896A-78B4B5DC47D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78070949"/>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440BC3E7-E305-4DF2-821A-7DD006C2E3D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122D19C-922B-446E-ADDD-75B09886E1F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37A66BC-12D7-4F3B-BA1D-94E9A0596E55}"/>
              </a:ext>
            </a:extLst>
          </p:cNvPr>
          <p:cNvSpPr>
            <a:spLocks noGrp="1" noChangeArrowheads="1"/>
          </p:cNvSpPr>
          <p:nvPr>
            <p:ph type="sldNum" sz="quarter" idx="12"/>
          </p:nvPr>
        </p:nvSpPr>
        <p:spPr>
          <a:ln/>
        </p:spPr>
        <p:txBody>
          <a:bodyPr/>
          <a:lstStyle>
            <a:lvl1pPr>
              <a:defRPr/>
            </a:lvl1pPr>
          </a:lstStyle>
          <a:p>
            <a:pPr>
              <a:defRPr/>
            </a:pPr>
            <a:fld id="{BC39B705-620E-47BA-80E0-ED49BA67F1EE}" type="slidenum">
              <a:rPr lang="en-US" altLang="en-US"/>
              <a:pPr>
                <a:defRPr/>
              </a:pPr>
              <a:t>‹#›</a:t>
            </a:fld>
            <a:endParaRPr lang="en-US" altLang="en-US"/>
          </a:p>
        </p:txBody>
      </p:sp>
    </p:spTree>
    <p:extLst>
      <p:ext uri="{BB962C8B-B14F-4D97-AF65-F5344CB8AC3E}">
        <p14:creationId xmlns:p14="http://schemas.microsoft.com/office/powerpoint/2010/main" val="1791492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C5738E1-3CC1-4865-8C13-EA172883E0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55971BB-2C28-4366-970C-CDE30F2DEF8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CCC5C05-9250-46D6-9258-5A07EE70A15D}"/>
              </a:ext>
            </a:extLst>
          </p:cNvPr>
          <p:cNvSpPr>
            <a:spLocks noGrp="1" noChangeArrowheads="1"/>
          </p:cNvSpPr>
          <p:nvPr>
            <p:ph type="sldNum" sz="quarter" idx="12"/>
          </p:nvPr>
        </p:nvSpPr>
        <p:spPr>
          <a:ln/>
        </p:spPr>
        <p:txBody>
          <a:bodyPr/>
          <a:lstStyle>
            <a:lvl1pPr>
              <a:defRPr/>
            </a:lvl1pPr>
          </a:lstStyle>
          <a:p>
            <a:pPr>
              <a:defRPr/>
            </a:pPr>
            <a:fld id="{78C32356-A33E-44CE-BD36-04148228168B}" type="slidenum">
              <a:rPr lang="en-US" altLang="en-US"/>
              <a:pPr>
                <a:defRPr/>
              </a:pPr>
              <a:t>‹#›</a:t>
            </a:fld>
            <a:endParaRPr lang="en-US" altLang="en-US"/>
          </a:p>
        </p:txBody>
      </p:sp>
    </p:spTree>
    <p:extLst>
      <p:ext uri="{BB962C8B-B14F-4D97-AF65-F5344CB8AC3E}">
        <p14:creationId xmlns:p14="http://schemas.microsoft.com/office/powerpoint/2010/main" val="348890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86C69B0-D385-4243-ADF8-4F0B6C57071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A1BD3362-6E3C-44C2-9B68-D7CC38772DB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CBC952E0-6C17-4A89-A158-91FFB8087E65}"/>
              </a:ext>
            </a:extLst>
          </p:cNvPr>
          <p:cNvSpPr>
            <a:spLocks noGrp="1" noChangeArrowheads="1"/>
          </p:cNvSpPr>
          <p:nvPr>
            <p:ph type="sldNum" sz="quarter" idx="12"/>
          </p:nvPr>
        </p:nvSpPr>
        <p:spPr>
          <a:ln/>
        </p:spPr>
        <p:txBody>
          <a:bodyPr/>
          <a:lstStyle>
            <a:lvl1pPr>
              <a:defRPr/>
            </a:lvl1pPr>
          </a:lstStyle>
          <a:p>
            <a:pPr>
              <a:defRPr/>
            </a:pPr>
            <a:fld id="{0C51A7F6-02D2-4860-94DB-1EDFEC3EB342}" type="slidenum">
              <a:rPr lang="en-US" altLang="en-US"/>
              <a:pPr>
                <a:defRPr/>
              </a:pPr>
              <a:t>‹#›</a:t>
            </a:fld>
            <a:endParaRPr lang="en-US" altLang="en-US"/>
          </a:p>
        </p:txBody>
      </p:sp>
    </p:spTree>
    <p:extLst>
      <p:ext uri="{BB962C8B-B14F-4D97-AF65-F5344CB8AC3E}">
        <p14:creationId xmlns:p14="http://schemas.microsoft.com/office/powerpoint/2010/main" val="75777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F2AEC4A-46CF-42F7-B90B-D0CA4B6A56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2629ACA5-0BB8-4EFD-A105-2E82BE6DF00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EF04AD4-2DE4-481F-AD45-DF27ADE27B68}"/>
              </a:ext>
            </a:extLst>
          </p:cNvPr>
          <p:cNvSpPr>
            <a:spLocks noGrp="1" noChangeArrowheads="1"/>
          </p:cNvSpPr>
          <p:nvPr>
            <p:ph type="sldNum" sz="quarter" idx="12"/>
          </p:nvPr>
        </p:nvSpPr>
        <p:spPr>
          <a:ln/>
        </p:spPr>
        <p:txBody>
          <a:bodyPr/>
          <a:lstStyle>
            <a:lvl1pPr>
              <a:defRPr/>
            </a:lvl1pPr>
          </a:lstStyle>
          <a:p>
            <a:pPr>
              <a:defRPr/>
            </a:pPr>
            <a:fld id="{C17A30FA-2F54-4547-96A9-3A0C63B9EE6B}" type="slidenum">
              <a:rPr lang="en-US" altLang="en-US"/>
              <a:pPr>
                <a:defRPr/>
              </a:pPr>
              <a:t>‹#›</a:t>
            </a:fld>
            <a:endParaRPr lang="en-US" altLang="en-US"/>
          </a:p>
        </p:txBody>
      </p:sp>
    </p:spTree>
    <p:extLst>
      <p:ext uri="{BB962C8B-B14F-4D97-AF65-F5344CB8AC3E}">
        <p14:creationId xmlns:p14="http://schemas.microsoft.com/office/powerpoint/2010/main" val="60318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6ABB77E-D451-4D32-A128-FC89EC9598B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0842771E-870A-4326-A706-7A26CCCC1A1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9F18BED5-057E-40FC-AF3A-D47A5C2D03A0}"/>
              </a:ext>
            </a:extLst>
          </p:cNvPr>
          <p:cNvSpPr>
            <a:spLocks noGrp="1" noChangeArrowheads="1"/>
          </p:cNvSpPr>
          <p:nvPr>
            <p:ph type="sldNum" sz="quarter" idx="12"/>
          </p:nvPr>
        </p:nvSpPr>
        <p:spPr>
          <a:ln/>
        </p:spPr>
        <p:txBody>
          <a:bodyPr/>
          <a:lstStyle>
            <a:lvl1pPr>
              <a:defRPr/>
            </a:lvl1pPr>
          </a:lstStyle>
          <a:p>
            <a:pPr>
              <a:defRPr/>
            </a:pPr>
            <a:fld id="{193AA881-8A2C-4AD5-8352-D4AB15C4A779}" type="slidenum">
              <a:rPr lang="en-US" altLang="en-US"/>
              <a:pPr>
                <a:defRPr/>
              </a:pPr>
              <a:t>‹#›</a:t>
            </a:fld>
            <a:endParaRPr lang="en-US" altLang="en-US"/>
          </a:p>
        </p:txBody>
      </p:sp>
    </p:spTree>
    <p:extLst>
      <p:ext uri="{BB962C8B-B14F-4D97-AF65-F5344CB8AC3E}">
        <p14:creationId xmlns:p14="http://schemas.microsoft.com/office/powerpoint/2010/main" val="424610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4C078CD0-7DAA-43BA-B482-390000D3CD8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CA3DEBF-DFCF-45CC-93EA-78DE70CA29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09EDD46-52C6-4D3B-82EB-FD8A10C412E2}"/>
              </a:ext>
            </a:extLst>
          </p:cNvPr>
          <p:cNvSpPr>
            <a:spLocks noGrp="1" noChangeArrowheads="1"/>
          </p:cNvSpPr>
          <p:nvPr>
            <p:ph type="sldNum" sz="quarter" idx="12"/>
          </p:nvPr>
        </p:nvSpPr>
        <p:spPr>
          <a:ln/>
        </p:spPr>
        <p:txBody>
          <a:bodyPr/>
          <a:lstStyle>
            <a:lvl1pPr>
              <a:defRPr/>
            </a:lvl1pPr>
          </a:lstStyle>
          <a:p>
            <a:pPr>
              <a:defRPr/>
            </a:pPr>
            <a:fld id="{73939F6F-0DD2-4020-97CA-E00E3EBE8630}" type="slidenum">
              <a:rPr lang="en-US" altLang="en-US"/>
              <a:pPr>
                <a:defRPr/>
              </a:pPr>
              <a:t>‹#›</a:t>
            </a:fld>
            <a:endParaRPr lang="en-US" altLang="en-US"/>
          </a:p>
        </p:txBody>
      </p:sp>
    </p:spTree>
    <p:extLst>
      <p:ext uri="{BB962C8B-B14F-4D97-AF65-F5344CB8AC3E}">
        <p14:creationId xmlns:p14="http://schemas.microsoft.com/office/powerpoint/2010/main" val="299131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45AC1045-AB5C-48F3-B596-403769AD50A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94CDFEF-E01F-412F-832E-D5180322372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353F6DD-5DBC-4079-B1FE-E9E7B0A7D556}"/>
              </a:ext>
            </a:extLst>
          </p:cNvPr>
          <p:cNvSpPr>
            <a:spLocks noGrp="1" noChangeArrowheads="1"/>
          </p:cNvSpPr>
          <p:nvPr>
            <p:ph type="sldNum" sz="quarter" idx="12"/>
          </p:nvPr>
        </p:nvSpPr>
        <p:spPr>
          <a:ln/>
        </p:spPr>
        <p:txBody>
          <a:bodyPr/>
          <a:lstStyle>
            <a:lvl1pPr>
              <a:defRPr/>
            </a:lvl1pPr>
          </a:lstStyle>
          <a:p>
            <a:pPr>
              <a:defRPr/>
            </a:pPr>
            <a:fld id="{C343C9CE-1400-46F0-B5BA-26974A2194F8}" type="slidenum">
              <a:rPr lang="en-US" altLang="en-US"/>
              <a:pPr>
                <a:defRPr/>
              </a:pPr>
              <a:t>‹#›</a:t>
            </a:fld>
            <a:endParaRPr lang="en-US" altLang="en-US"/>
          </a:p>
        </p:txBody>
      </p:sp>
    </p:spTree>
    <p:extLst>
      <p:ext uri="{BB962C8B-B14F-4D97-AF65-F5344CB8AC3E}">
        <p14:creationId xmlns:p14="http://schemas.microsoft.com/office/powerpoint/2010/main" val="51578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0000"/>
            <a:lum/>
          </a:blip>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6C04BB4-DDE0-42DB-A25F-DBED1D196AE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650F6B1-512D-457A-B1BB-77D62F6DE665}"/>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75D3819-B548-4515-B3C2-4D902676413A}"/>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490385E0-8766-4E36-85B6-CB332A4954D7}"/>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00152E1F-072B-47AC-B21A-8D08BB85F61F}"/>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EF9516F5-8410-4824-8A2B-1943DBED104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982846-CCFE-4E2B-9785-7E2960848AD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0551E2-A783-49EB-BC6A-26FA5E7E3CC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337BEE-2F6E-4D54-81DB-19183533F73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2D6E202-B606-4609-B914-27C9371A1F6D}" type="datetime1">
              <a:rPr lang="en-US" smtClean="0"/>
              <a:t>7/8/2020</a:t>
            </a:fld>
            <a:endParaRPr lang="en-US" dirty="0"/>
          </a:p>
        </p:txBody>
      </p:sp>
      <p:sp>
        <p:nvSpPr>
          <p:cNvPr id="5" name="Footer Placeholder 4">
            <a:extLst>
              <a:ext uri="{FF2B5EF4-FFF2-40B4-BE49-F238E27FC236}">
                <a16:creationId xmlns:a16="http://schemas.microsoft.com/office/drawing/2014/main" id="{688EA432-CDCA-43A6-A416-B52131F1291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6A30308-656B-4F40-9011-ABDC1C20096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186492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dir="r"/>
  </p:transition>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in the background&#10;&#10;Description automatically generated">
            <a:extLst>
              <a:ext uri="{FF2B5EF4-FFF2-40B4-BE49-F238E27FC236}">
                <a16:creationId xmlns:a16="http://schemas.microsoft.com/office/drawing/2014/main" id="{91063D00-3828-4FE8-BFF5-AE4F2C1DF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0"/>
            <a:ext cx="9450587" cy="6858000"/>
          </a:xfrm>
          <a:prstGeom prst="rect">
            <a:avLst/>
          </a:prstGeom>
        </p:spPr>
      </p:pic>
      <p:sp>
        <p:nvSpPr>
          <p:cNvPr id="2050" name="Title 1">
            <a:extLst>
              <a:ext uri="{FF2B5EF4-FFF2-40B4-BE49-F238E27FC236}">
                <a16:creationId xmlns:a16="http://schemas.microsoft.com/office/drawing/2014/main" id="{B623B9C3-9C3E-4A54-A1B3-D12F155A9A12}"/>
              </a:ext>
            </a:extLst>
          </p:cNvPr>
          <p:cNvSpPr>
            <a:spLocks noGrp="1" noChangeArrowheads="1"/>
          </p:cNvSpPr>
          <p:nvPr>
            <p:ph type="ctrTitle"/>
          </p:nvPr>
        </p:nvSpPr>
        <p:spPr>
          <a:xfrm>
            <a:off x="1128252" y="990600"/>
            <a:ext cx="6858000" cy="2286000"/>
          </a:xfrm>
        </p:spPr>
        <p:txBody>
          <a:bodyPr/>
          <a:lstStyle/>
          <a:p>
            <a:pPr eaLnBrk="1" hangingPunct="1"/>
            <a:r>
              <a:rPr lang="en-US" altLang="en-US" dirty="0">
                <a:solidFill>
                  <a:srgbClr val="993300"/>
                </a:solidFill>
                <a:effectLst>
                  <a:glow rad="63500">
                    <a:schemeClr val="accent3">
                      <a:satMod val="175000"/>
                      <a:alpha val="40000"/>
                    </a:schemeClr>
                  </a:glow>
                </a:effectLst>
                <a:latin typeface="Algerian" panose="04020705040A02060702" pitchFamily="82" charset="0"/>
              </a:rPr>
              <a:t>The Epistle of </a:t>
            </a:r>
            <a:r>
              <a:rPr lang="en-US" altLang="en-US" sz="7200" dirty="0">
                <a:solidFill>
                  <a:srgbClr val="993300"/>
                </a:solidFill>
                <a:effectLst>
                  <a:glow rad="63500">
                    <a:schemeClr val="accent3">
                      <a:satMod val="175000"/>
                      <a:alpha val="40000"/>
                    </a:schemeClr>
                  </a:glow>
                </a:effectLst>
                <a:latin typeface="Algerian" panose="04020705040A02060702" pitchFamily="82" charset="0"/>
              </a:rPr>
              <a:t>FIRST PETER</a:t>
            </a:r>
            <a:endParaRPr lang="en-US" altLang="en-US" dirty="0">
              <a:solidFill>
                <a:srgbClr val="993300"/>
              </a:solidFill>
              <a:effectLst>
                <a:glow rad="63500">
                  <a:schemeClr val="accent3">
                    <a:satMod val="175000"/>
                    <a:alpha val="40000"/>
                  </a:schemeClr>
                </a:glow>
              </a:effectLst>
              <a:latin typeface="Algerian" panose="04020705040A02060702" pitchFamily="82" charset="0"/>
            </a:endParaRPr>
          </a:p>
        </p:txBody>
      </p:sp>
      <p:sp>
        <p:nvSpPr>
          <p:cNvPr id="2051" name="Subtitle 2">
            <a:extLst>
              <a:ext uri="{FF2B5EF4-FFF2-40B4-BE49-F238E27FC236}">
                <a16:creationId xmlns:a16="http://schemas.microsoft.com/office/drawing/2014/main" id="{85486FB6-AD6C-4AC0-BB35-09F5F2B4CF6D}"/>
              </a:ext>
            </a:extLst>
          </p:cNvPr>
          <p:cNvSpPr>
            <a:spLocks noGrp="1" noChangeArrowheads="1"/>
          </p:cNvSpPr>
          <p:nvPr>
            <p:ph type="subTitle" idx="1"/>
          </p:nvPr>
        </p:nvSpPr>
        <p:spPr>
          <a:xfrm>
            <a:off x="1143000" y="3221038"/>
            <a:ext cx="6858000" cy="1655762"/>
          </a:xfrm>
        </p:spPr>
        <p:txBody>
          <a:bodyPr/>
          <a:lstStyle/>
          <a:p>
            <a:pPr eaLnBrk="1" hangingPunct="1"/>
            <a:r>
              <a:rPr lang="en-US" altLang="en-US" sz="3200" dirty="0">
                <a:latin typeface="Pristina" panose="03060402040406080204" pitchFamily="66" charset="0"/>
              </a:rPr>
              <a:t>Guidance for the Pilgrim</a:t>
            </a:r>
          </a:p>
        </p:txBody>
      </p:sp>
    </p:spTree>
    <p:extLst>
      <p:ext uri="{BB962C8B-B14F-4D97-AF65-F5344CB8AC3E}">
        <p14:creationId xmlns:p14="http://schemas.microsoft.com/office/powerpoint/2010/main" val="33442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0" y="252330"/>
            <a:ext cx="7566659" cy="1142999"/>
          </a:xfrm>
        </p:spPr>
        <p:txBody>
          <a:bodyPr>
            <a:normAutofit fontScale="90000"/>
          </a:bodyPr>
          <a:lstStyle/>
          <a:p>
            <a:pPr eaLnBrk="1" hangingPunct="1">
              <a:lnSpc>
                <a:spcPct val="90000"/>
              </a:lnSpc>
            </a:pPr>
            <a:r>
              <a:rPr lang="en-US" altLang="en-US" sz="4000" b="1" dirty="0"/>
              <a:t>God’s Son: The Cornerstone of our Sanctification </a:t>
            </a:r>
            <a:r>
              <a:rPr lang="en-US" altLang="en-US" sz="3600" i="1" dirty="0">
                <a:latin typeface="Times New Roman" panose="02020603050405020304" pitchFamily="18" charset="0"/>
                <a:cs typeface="Times New Roman" panose="02020603050405020304" pitchFamily="18" charset="0"/>
              </a:rPr>
              <a:t>(1 Peter 2:4-8)</a:t>
            </a:r>
            <a:endParaRPr lang="en-US" altLang="en-US" sz="3100" i="1" dirty="0">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233970" y="1526458"/>
            <a:ext cx="7332689" cy="5334000"/>
          </a:xfrm>
        </p:spPr>
        <p:txBody>
          <a:bodyPr anchor="t">
            <a:noAutofit/>
          </a:bodyPr>
          <a:lstStyle/>
          <a:p>
            <a:pPr marL="0" indent="0" eaLnBrk="1" hangingPunct="1">
              <a:lnSpc>
                <a:spcPct val="90000"/>
              </a:lnSpc>
              <a:spcBef>
                <a:spcPts val="300"/>
              </a:spcBef>
              <a:buNone/>
            </a:pPr>
            <a:r>
              <a:rPr lang="en-US" altLang="en-US" b="1" i="1" dirty="0">
                <a:latin typeface="Calibri" panose="020F0502020204030204" pitchFamily="34" charset="0"/>
                <a:cs typeface="Calibri" panose="020F0502020204030204" pitchFamily="34" charset="0"/>
              </a:rPr>
              <a:t>We ourselves, like living stones                      are being built into…</a:t>
            </a:r>
          </a:p>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A spiritual house </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which the Spirit of God dwells                (Ephesians 2:19-21; 1 Cor. 3:16-17)</a:t>
            </a:r>
          </a:p>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A holy priesthood</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order to offer spiritual sacrifices                (Hebrews 13:15-16)</a:t>
            </a: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Tree>
    <p:extLst>
      <p:ext uri="{BB962C8B-B14F-4D97-AF65-F5344CB8AC3E}">
        <p14:creationId xmlns:p14="http://schemas.microsoft.com/office/powerpoint/2010/main" val="2036032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randombar(horizontal)">
                                      <p:cBhvr>
                                        <p:cTn id="7" dur="500"/>
                                        <p:tgtEl>
                                          <p:spTgt spid="41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Effect transition="in" filter="randombar(horizontal)">
                                      <p:cBhvr>
                                        <p:cTn id="12" dur="500"/>
                                        <p:tgtEl>
                                          <p:spTgt spid="4100">
                                            <p:txEl>
                                              <p:pRg st="1" end="1"/>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100">
                                            <p:txEl>
                                              <p:pRg st="2" end="2"/>
                                            </p:txEl>
                                          </p:spTgt>
                                        </p:tgtEl>
                                        <p:attrNameLst>
                                          <p:attrName>style.visibility</p:attrName>
                                        </p:attrNameLst>
                                      </p:cBhvr>
                                      <p:to>
                                        <p:strVal val="visible"/>
                                      </p:to>
                                    </p:set>
                                    <p:animEffect transition="in" filter="randombar(horizontal)">
                                      <p:cBhvr>
                                        <p:cTn id="15" dur="500"/>
                                        <p:tgtEl>
                                          <p:spTgt spid="410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100">
                                            <p:txEl>
                                              <p:pRg st="3" end="3"/>
                                            </p:txEl>
                                          </p:spTgt>
                                        </p:tgtEl>
                                        <p:attrNameLst>
                                          <p:attrName>style.visibility</p:attrName>
                                        </p:attrNameLst>
                                      </p:cBhvr>
                                      <p:to>
                                        <p:strVal val="visible"/>
                                      </p:to>
                                    </p:set>
                                    <p:animEffect transition="in" filter="randombar(horizontal)">
                                      <p:cBhvr>
                                        <p:cTn id="20" dur="500"/>
                                        <p:tgtEl>
                                          <p:spTgt spid="4100">
                                            <p:txEl>
                                              <p:pRg st="3" end="3"/>
                                            </p:tx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100">
                                            <p:txEl>
                                              <p:pRg st="4" end="4"/>
                                            </p:txEl>
                                          </p:spTgt>
                                        </p:tgtEl>
                                        <p:attrNameLst>
                                          <p:attrName>style.visibility</p:attrName>
                                        </p:attrNameLst>
                                      </p:cBhvr>
                                      <p:to>
                                        <p:strVal val="visible"/>
                                      </p:to>
                                    </p:set>
                                    <p:animEffect transition="in" filter="randombar(horizontal)">
                                      <p:cBhvr>
                                        <p:cTn id="23" dur="500"/>
                                        <p:tgtEl>
                                          <p:spTgt spid="41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76200" y="191730"/>
            <a:ext cx="7332690" cy="1142999"/>
          </a:xfrm>
        </p:spPr>
        <p:txBody>
          <a:bodyPr>
            <a:normAutofit/>
          </a:bodyPr>
          <a:lstStyle/>
          <a:p>
            <a:pPr eaLnBrk="1" hangingPunct="1">
              <a:lnSpc>
                <a:spcPct val="90000"/>
              </a:lnSpc>
            </a:pPr>
            <a:r>
              <a:rPr lang="en-US" altLang="en-US" sz="4000" b="1" dirty="0"/>
              <a:t>Selection for Sanctification  </a:t>
            </a:r>
            <a:r>
              <a:rPr lang="en-US" altLang="en-US" sz="3600" i="1" dirty="0">
                <a:latin typeface="Times New Roman" panose="02020603050405020304" pitchFamily="18" charset="0"/>
                <a:cs typeface="Times New Roman" panose="02020603050405020304" pitchFamily="18" charset="0"/>
              </a:rPr>
              <a:t>(1 Peter 2:9-12)</a:t>
            </a:r>
            <a:endParaRPr lang="en-US" altLang="en-US" sz="3100" i="1" dirty="0">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233970" y="1334729"/>
            <a:ext cx="7332689" cy="5525729"/>
          </a:xfrm>
        </p:spPr>
        <p:txBody>
          <a:bodyPr anchor="t">
            <a:noAutofit/>
          </a:bodyPr>
          <a:lstStyle/>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We are a generation chosen by God to be His own special or peculiar people -- a royal priesthood and a holy nation (2:9)</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descriptions affirm our status            as spiritual Israel (Exodus 19:5-6)</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Our selection for this special status         was accomplished by the redemptive    work of Christ (Rev. 1:5-6)</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reason we are chosen is to show forth the praises or excellence of God!</a:t>
            </a: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Tree>
    <p:extLst>
      <p:ext uri="{BB962C8B-B14F-4D97-AF65-F5344CB8AC3E}">
        <p14:creationId xmlns:p14="http://schemas.microsoft.com/office/powerpoint/2010/main" val="293179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randombar(horizontal)">
                                      <p:cBhvr>
                                        <p:cTn id="7" dur="500"/>
                                        <p:tgtEl>
                                          <p:spTgt spid="4100">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100">
                                            <p:txEl>
                                              <p:pRg st="1" end="1"/>
                                            </p:txEl>
                                          </p:spTgt>
                                        </p:tgtEl>
                                        <p:attrNameLst>
                                          <p:attrName>style.visibility</p:attrName>
                                        </p:attrNameLst>
                                      </p:cBhvr>
                                      <p:to>
                                        <p:strVal val="visible"/>
                                      </p:to>
                                    </p:set>
                                    <p:animEffect transition="in" filter="randombar(horizontal)">
                                      <p:cBhvr>
                                        <p:cTn id="10" dur="500"/>
                                        <p:tgtEl>
                                          <p:spTgt spid="4100">
                                            <p:txEl>
                                              <p:pRg st="1" end="1"/>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100">
                                            <p:txEl>
                                              <p:pRg st="2" end="2"/>
                                            </p:txEl>
                                          </p:spTgt>
                                        </p:tgtEl>
                                        <p:attrNameLst>
                                          <p:attrName>style.visibility</p:attrName>
                                        </p:attrNameLst>
                                      </p:cBhvr>
                                      <p:to>
                                        <p:strVal val="visible"/>
                                      </p:to>
                                    </p:set>
                                    <p:animEffect transition="in" filter="randombar(horizontal)">
                                      <p:cBhvr>
                                        <p:cTn id="13" dur="500"/>
                                        <p:tgtEl>
                                          <p:spTgt spid="4100">
                                            <p:txEl>
                                              <p:pRg st="2" end="2"/>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100">
                                            <p:txEl>
                                              <p:pRg st="3" end="3"/>
                                            </p:txEl>
                                          </p:spTgt>
                                        </p:tgtEl>
                                        <p:attrNameLst>
                                          <p:attrName>style.visibility</p:attrName>
                                        </p:attrNameLst>
                                      </p:cBhvr>
                                      <p:to>
                                        <p:strVal val="visible"/>
                                      </p:to>
                                    </p:set>
                                    <p:animEffect transition="in" filter="randombar(horizontal)">
                                      <p:cBhvr>
                                        <p:cTn id="16" dur="500"/>
                                        <p:tgtEl>
                                          <p:spTgt spid="410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76200" y="191730"/>
            <a:ext cx="7332690" cy="1142999"/>
          </a:xfrm>
        </p:spPr>
        <p:txBody>
          <a:bodyPr>
            <a:normAutofit/>
          </a:bodyPr>
          <a:lstStyle/>
          <a:p>
            <a:pPr eaLnBrk="1" hangingPunct="1">
              <a:lnSpc>
                <a:spcPct val="90000"/>
              </a:lnSpc>
            </a:pPr>
            <a:r>
              <a:rPr lang="en-US" altLang="en-US" sz="4000" b="1" dirty="0"/>
              <a:t>Selection for Sanctification  </a:t>
            </a:r>
            <a:r>
              <a:rPr lang="en-US" altLang="en-US" sz="3600" i="1" dirty="0">
                <a:latin typeface="Times New Roman" panose="02020603050405020304" pitchFamily="18" charset="0"/>
                <a:cs typeface="Times New Roman" panose="02020603050405020304" pitchFamily="18" charset="0"/>
              </a:rPr>
              <a:t>(1 Peter 2:9-12)</a:t>
            </a:r>
            <a:endParaRPr lang="en-US" altLang="en-US" sz="3100" i="1" dirty="0">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233970" y="1334729"/>
            <a:ext cx="7332689" cy="5525729"/>
          </a:xfrm>
        </p:spPr>
        <p:txBody>
          <a:bodyPr anchor="t">
            <a:noAutofit/>
          </a:bodyPr>
          <a:lstStyle/>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Our selection for sanctification involves a drastic change of our status (2:9-11a)</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darkness to light</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not being a people, 		                           to becoming the people of God</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having not obtained mercy, 	              to having obtained it.</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being at home in this world, 	                to being pilgrims and sojourners whose citizenship is in heaven.</a:t>
            </a: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Tree>
    <p:extLst>
      <p:ext uri="{BB962C8B-B14F-4D97-AF65-F5344CB8AC3E}">
        <p14:creationId xmlns:p14="http://schemas.microsoft.com/office/powerpoint/2010/main" val="347219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randombar(horizontal)">
                                      <p:cBhvr>
                                        <p:cTn id="7" dur="500"/>
                                        <p:tgtEl>
                                          <p:spTgt spid="4100">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100">
                                            <p:txEl>
                                              <p:pRg st="1" end="1"/>
                                            </p:txEl>
                                          </p:spTgt>
                                        </p:tgtEl>
                                        <p:attrNameLst>
                                          <p:attrName>style.visibility</p:attrName>
                                        </p:attrNameLst>
                                      </p:cBhvr>
                                      <p:to>
                                        <p:strVal val="visible"/>
                                      </p:to>
                                    </p:set>
                                    <p:animEffect transition="in" filter="randombar(horizontal)">
                                      <p:cBhvr>
                                        <p:cTn id="10" dur="500"/>
                                        <p:tgtEl>
                                          <p:spTgt spid="4100">
                                            <p:txEl>
                                              <p:pRg st="1" end="1"/>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100">
                                            <p:txEl>
                                              <p:pRg st="2" end="2"/>
                                            </p:txEl>
                                          </p:spTgt>
                                        </p:tgtEl>
                                        <p:attrNameLst>
                                          <p:attrName>style.visibility</p:attrName>
                                        </p:attrNameLst>
                                      </p:cBhvr>
                                      <p:to>
                                        <p:strVal val="visible"/>
                                      </p:to>
                                    </p:set>
                                    <p:animEffect transition="in" filter="randombar(horizontal)">
                                      <p:cBhvr>
                                        <p:cTn id="13" dur="500"/>
                                        <p:tgtEl>
                                          <p:spTgt spid="4100">
                                            <p:txEl>
                                              <p:pRg st="2" end="2"/>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100">
                                            <p:txEl>
                                              <p:pRg st="3" end="3"/>
                                            </p:txEl>
                                          </p:spTgt>
                                        </p:tgtEl>
                                        <p:attrNameLst>
                                          <p:attrName>style.visibility</p:attrName>
                                        </p:attrNameLst>
                                      </p:cBhvr>
                                      <p:to>
                                        <p:strVal val="visible"/>
                                      </p:to>
                                    </p:set>
                                    <p:animEffect transition="in" filter="randombar(horizontal)">
                                      <p:cBhvr>
                                        <p:cTn id="16" dur="500"/>
                                        <p:tgtEl>
                                          <p:spTgt spid="4100">
                                            <p:txEl>
                                              <p:pRg st="3" end="3"/>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100">
                                            <p:txEl>
                                              <p:pRg st="4" end="4"/>
                                            </p:txEl>
                                          </p:spTgt>
                                        </p:tgtEl>
                                        <p:attrNameLst>
                                          <p:attrName>style.visibility</p:attrName>
                                        </p:attrNameLst>
                                      </p:cBhvr>
                                      <p:to>
                                        <p:strVal val="visible"/>
                                      </p:to>
                                    </p:set>
                                    <p:animEffect transition="in" filter="randombar(horizontal)">
                                      <p:cBhvr>
                                        <p:cTn id="19" dur="500"/>
                                        <p:tgtEl>
                                          <p:spTgt spid="41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76200" y="152400"/>
            <a:ext cx="7332690" cy="1142999"/>
          </a:xfrm>
        </p:spPr>
        <p:txBody>
          <a:bodyPr>
            <a:normAutofit/>
          </a:bodyPr>
          <a:lstStyle/>
          <a:p>
            <a:pPr eaLnBrk="1" hangingPunct="1">
              <a:lnSpc>
                <a:spcPct val="90000"/>
              </a:lnSpc>
            </a:pPr>
            <a:r>
              <a:rPr lang="en-US" altLang="en-US" sz="4000" b="1" dirty="0"/>
              <a:t>Selection for Sanctification  </a:t>
            </a:r>
            <a:r>
              <a:rPr lang="en-US" altLang="en-US" sz="3200" i="1" dirty="0">
                <a:latin typeface="Times New Roman" panose="02020603050405020304" pitchFamily="18" charset="0"/>
                <a:cs typeface="Times New Roman" panose="02020603050405020304" pitchFamily="18" charset="0"/>
              </a:rPr>
              <a:t>(1 Peter 2:9-12)</a:t>
            </a:r>
            <a:endParaRPr lang="en-US" altLang="en-US" sz="3100" i="1" dirty="0">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233970" y="1219201"/>
            <a:ext cx="7448767" cy="5641258"/>
          </a:xfrm>
        </p:spPr>
        <p:txBody>
          <a:bodyPr anchor="t">
            <a:noAutofit/>
          </a:bodyPr>
          <a:lstStyle/>
          <a:p>
            <a:pPr marL="0" indent="0" algn="ctr" eaLnBrk="1" hangingPunct="1">
              <a:lnSpc>
                <a:spcPct val="90000"/>
              </a:lnSpc>
              <a:spcBef>
                <a:spcPts val="300"/>
              </a:spcBef>
              <a:buNone/>
            </a:pPr>
            <a:r>
              <a:rPr lang="en-US" altLang="en-US" b="1" i="1" dirty="0">
                <a:latin typeface="Calibri" panose="020F0502020204030204" pitchFamily="34" charset="0"/>
                <a:cs typeface="Calibri" panose="020F0502020204030204" pitchFamily="34" charset="0"/>
              </a:rPr>
              <a:t>Our special status compels special behavior on our joyous journey (2:11-12)</a:t>
            </a:r>
          </a:p>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Abstaining from fleshly lusts which     war against the soul (1 Peter 1:14;        4:2-3; Ephesians 4:22)</a:t>
            </a:r>
          </a:p>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Having our conduct honorable        among the Gentiles</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the end that our good works will cause them to “glorify God” (Matthew 5:16)</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day of </a:t>
            </a:r>
            <a:r>
              <a:rPr lang="en-US" altLang="en-US" b="1"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visitation</a:t>
            </a: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refers to a time when  God would bless men with the opportunity for salvation (Psalm 106:4; 8:4; Luke 7:16; 19:44; Jer. 29:10; 1 Samuel 2:21)</a:t>
            </a: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Tree>
    <p:extLst>
      <p:ext uri="{BB962C8B-B14F-4D97-AF65-F5344CB8AC3E}">
        <p14:creationId xmlns:p14="http://schemas.microsoft.com/office/powerpoint/2010/main" val="334042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randombar(horizontal)">
                                      <p:cBhvr>
                                        <p:cTn id="7" dur="500"/>
                                        <p:tgtEl>
                                          <p:spTgt spid="41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Effect transition="in" filter="randombar(horizontal)">
                                      <p:cBhvr>
                                        <p:cTn id="12" dur="500"/>
                                        <p:tgtEl>
                                          <p:spTgt spid="41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100">
                                            <p:txEl>
                                              <p:pRg st="2" end="2"/>
                                            </p:txEl>
                                          </p:spTgt>
                                        </p:tgtEl>
                                        <p:attrNameLst>
                                          <p:attrName>style.visibility</p:attrName>
                                        </p:attrNameLst>
                                      </p:cBhvr>
                                      <p:to>
                                        <p:strVal val="visible"/>
                                      </p:to>
                                    </p:set>
                                    <p:animEffect transition="in" filter="randombar(horizontal)">
                                      <p:cBhvr>
                                        <p:cTn id="17" dur="500"/>
                                        <p:tgtEl>
                                          <p:spTgt spid="4100">
                                            <p:txEl>
                                              <p:pRg st="2" end="2"/>
                                            </p:txEl>
                                          </p:spTgt>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4100">
                                            <p:txEl>
                                              <p:pRg st="3" end="3"/>
                                            </p:txEl>
                                          </p:spTgt>
                                        </p:tgtEl>
                                        <p:attrNameLst>
                                          <p:attrName>style.visibility</p:attrName>
                                        </p:attrNameLst>
                                      </p:cBhvr>
                                      <p:to>
                                        <p:strVal val="visible"/>
                                      </p:to>
                                    </p:set>
                                    <p:animEffect transition="in" filter="randombar(horizontal)">
                                      <p:cBhvr>
                                        <p:cTn id="20" dur="500"/>
                                        <p:tgtEl>
                                          <p:spTgt spid="4100">
                                            <p:txEl>
                                              <p:pRg st="3" end="3"/>
                                            </p:tx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100">
                                            <p:txEl>
                                              <p:pRg st="4" end="4"/>
                                            </p:txEl>
                                          </p:spTgt>
                                        </p:tgtEl>
                                        <p:attrNameLst>
                                          <p:attrName>style.visibility</p:attrName>
                                        </p:attrNameLst>
                                      </p:cBhvr>
                                      <p:to>
                                        <p:strVal val="visible"/>
                                      </p:to>
                                    </p:set>
                                    <p:animEffect transition="in" filter="randombar(horizontal)">
                                      <p:cBhvr>
                                        <p:cTn id="23" dur="500"/>
                                        <p:tgtEl>
                                          <p:spTgt spid="41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house with trees in the background&#10;&#10;Description automatically generated">
            <a:extLst>
              <a:ext uri="{FF2B5EF4-FFF2-40B4-BE49-F238E27FC236}">
                <a16:creationId xmlns:a16="http://schemas.microsoft.com/office/drawing/2014/main" id="{74FB10CE-D03E-475E-9381-752293586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9230032" cy="6858000"/>
          </a:xfrm>
          <a:prstGeom prst="rect">
            <a:avLst/>
          </a:prstGeom>
        </p:spPr>
      </p:pic>
      <p:sp>
        <p:nvSpPr>
          <p:cNvPr id="2" name="Title 1">
            <a:extLst>
              <a:ext uri="{FF2B5EF4-FFF2-40B4-BE49-F238E27FC236}">
                <a16:creationId xmlns:a16="http://schemas.microsoft.com/office/drawing/2014/main" id="{9520300E-4B8E-478B-954E-ADAAECAA772D}"/>
              </a:ext>
            </a:extLst>
          </p:cNvPr>
          <p:cNvSpPr>
            <a:spLocks noGrp="1"/>
          </p:cNvSpPr>
          <p:nvPr>
            <p:ph type="ctrTitle"/>
          </p:nvPr>
        </p:nvSpPr>
        <p:spPr>
          <a:xfrm>
            <a:off x="533400" y="1406153"/>
            <a:ext cx="5676555" cy="1922604"/>
          </a:xfrm>
        </p:spPr>
        <p:txBody>
          <a:bodyPr anchor="b">
            <a:normAutofit/>
          </a:bodyPr>
          <a:lstStyle/>
          <a:p>
            <a:pPr>
              <a:lnSpc>
                <a:spcPct val="90000"/>
              </a:lnSpc>
            </a:pPr>
            <a:r>
              <a:rPr lang="en-US" sz="6000" b="1" spc="50" dirty="0">
                <a:ln w="0"/>
                <a:solidFill>
                  <a:schemeClr val="bg2"/>
                </a:solidFill>
                <a:effectLst>
                  <a:innerShdw blurRad="63500" dist="50800" dir="13500000">
                    <a:srgbClr val="000000">
                      <a:alpha val="50000"/>
                    </a:srgbClr>
                  </a:innerShdw>
                </a:effectLst>
                <a:latin typeface="Berlin Sans FB Demi" panose="020E0802020502020306" pitchFamily="34" charset="0"/>
              </a:rPr>
              <a:t>Eastside Church of Christ</a:t>
            </a:r>
            <a:endParaRPr lang="en-US" sz="3900" dirty="0">
              <a:solidFill>
                <a:schemeClr val="bg1"/>
              </a:solidFill>
            </a:endParaRPr>
          </a:p>
        </p:txBody>
      </p:sp>
      <p:sp>
        <p:nvSpPr>
          <p:cNvPr id="3" name="Subtitle 2">
            <a:extLst>
              <a:ext uri="{FF2B5EF4-FFF2-40B4-BE49-F238E27FC236}">
                <a16:creationId xmlns:a16="http://schemas.microsoft.com/office/drawing/2014/main" id="{BE8335A6-33FA-4D1A-BCC6-3C8CEF118168}"/>
              </a:ext>
            </a:extLst>
          </p:cNvPr>
          <p:cNvSpPr>
            <a:spLocks noGrp="1"/>
          </p:cNvSpPr>
          <p:nvPr>
            <p:ph type="subTitle" idx="1"/>
          </p:nvPr>
        </p:nvSpPr>
        <p:spPr>
          <a:xfrm>
            <a:off x="1063469" y="3328757"/>
            <a:ext cx="4616415" cy="1208141"/>
          </a:xfrm>
        </p:spPr>
        <p:txBody>
          <a:bodyPr>
            <a:normAutofit/>
          </a:bodyPr>
          <a:lstStyle/>
          <a:p>
            <a:pPr algn="ctr"/>
            <a:r>
              <a:rPr lang="en-US" sz="4400" dirty="0">
                <a:solidFill>
                  <a:schemeClr val="bg1"/>
                </a:solidFill>
                <a:latin typeface="Agency FB" panose="020B0503020202020204" pitchFamily="34" charset="0"/>
              </a:rPr>
              <a:t>Eastside-church.org</a:t>
            </a:r>
          </a:p>
        </p:txBody>
      </p:sp>
    </p:spTree>
    <p:extLst>
      <p:ext uri="{BB962C8B-B14F-4D97-AF65-F5344CB8AC3E}">
        <p14:creationId xmlns:p14="http://schemas.microsoft.com/office/powerpoint/2010/main" val="12184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in the background&#10;&#10;Description automatically generated">
            <a:extLst>
              <a:ext uri="{FF2B5EF4-FFF2-40B4-BE49-F238E27FC236}">
                <a16:creationId xmlns:a16="http://schemas.microsoft.com/office/drawing/2014/main" id="{91063D00-3828-4FE8-BFF5-AE4F2C1DF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0"/>
            <a:ext cx="9450587" cy="6858000"/>
          </a:xfrm>
          <a:prstGeom prst="rect">
            <a:avLst/>
          </a:prstGeom>
        </p:spPr>
      </p:pic>
      <p:sp>
        <p:nvSpPr>
          <p:cNvPr id="2050" name="Title 1">
            <a:extLst>
              <a:ext uri="{FF2B5EF4-FFF2-40B4-BE49-F238E27FC236}">
                <a16:creationId xmlns:a16="http://schemas.microsoft.com/office/drawing/2014/main" id="{B623B9C3-9C3E-4A54-A1B3-D12F155A9A12}"/>
              </a:ext>
            </a:extLst>
          </p:cNvPr>
          <p:cNvSpPr>
            <a:spLocks noGrp="1" noChangeArrowheads="1"/>
          </p:cNvSpPr>
          <p:nvPr>
            <p:ph type="ctrTitle"/>
          </p:nvPr>
        </p:nvSpPr>
        <p:spPr>
          <a:xfrm>
            <a:off x="1128252" y="990600"/>
            <a:ext cx="6858000" cy="2286000"/>
          </a:xfrm>
        </p:spPr>
        <p:txBody>
          <a:bodyPr/>
          <a:lstStyle/>
          <a:p>
            <a:pPr eaLnBrk="1" hangingPunct="1"/>
            <a:r>
              <a:rPr lang="en-US" altLang="en-US" dirty="0">
                <a:solidFill>
                  <a:srgbClr val="993300"/>
                </a:solidFill>
                <a:effectLst>
                  <a:glow rad="63500">
                    <a:schemeClr val="accent3">
                      <a:satMod val="175000"/>
                      <a:alpha val="40000"/>
                    </a:schemeClr>
                  </a:glow>
                </a:effectLst>
                <a:latin typeface="Algerian" panose="04020705040A02060702" pitchFamily="82" charset="0"/>
              </a:rPr>
              <a:t>The Epistle of </a:t>
            </a:r>
            <a:r>
              <a:rPr lang="en-US" altLang="en-US" sz="7200" dirty="0">
                <a:solidFill>
                  <a:srgbClr val="993300"/>
                </a:solidFill>
                <a:effectLst>
                  <a:glow rad="63500">
                    <a:schemeClr val="accent3">
                      <a:satMod val="175000"/>
                      <a:alpha val="40000"/>
                    </a:schemeClr>
                  </a:glow>
                </a:effectLst>
                <a:latin typeface="Algerian" panose="04020705040A02060702" pitchFamily="82" charset="0"/>
              </a:rPr>
              <a:t>FIRST PETER</a:t>
            </a:r>
            <a:endParaRPr lang="en-US" altLang="en-US" dirty="0">
              <a:solidFill>
                <a:srgbClr val="993300"/>
              </a:solidFill>
              <a:effectLst>
                <a:glow rad="63500">
                  <a:schemeClr val="accent3">
                    <a:satMod val="175000"/>
                    <a:alpha val="40000"/>
                  </a:schemeClr>
                </a:glow>
              </a:effectLst>
              <a:latin typeface="Algerian" panose="04020705040A02060702" pitchFamily="82" charset="0"/>
            </a:endParaRPr>
          </a:p>
        </p:txBody>
      </p:sp>
      <p:sp>
        <p:nvSpPr>
          <p:cNvPr id="2051" name="Subtitle 2">
            <a:extLst>
              <a:ext uri="{FF2B5EF4-FFF2-40B4-BE49-F238E27FC236}">
                <a16:creationId xmlns:a16="http://schemas.microsoft.com/office/drawing/2014/main" id="{85486FB6-AD6C-4AC0-BB35-09F5F2B4CF6D}"/>
              </a:ext>
            </a:extLst>
          </p:cNvPr>
          <p:cNvSpPr>
            <a:spLocks noGrp="1" noChangeArrowheads="1"/>
          </p:cNvSpPr>
          <p:nvPr>
            <p:ph type="subTitle" idx="1"/>
          </p:nvPr>
        </p:nvSpPr>
        <p:spPr>
          <a:xfrm>
            <a:off x="1143000" y="3221038"/>
            <a:ext cx="6858000" cy="1655762"/>
          </a:xfrm>
        </p:spPr>
        <p:txBody>
          <a:bodyPr/>
          <a:lstStyle/>
          <a:p>
            <a:pPr eaLnBrk="1" hangingPunct="1"/>
            <a:r>
              <a:rPr lang="en-US" altLang="en-US" sz="3200" dirty="0">
                <a:latin typeface="Pristina" panose="03060402040406080204" pitchFamily="66" charset="0"/>
              </a:rPr>
              <a:t>Guidance for the Pilgrim</a:t>
            </a:r>
          </a:p>
        </p:txBody>
      </p:sp>
      <p:sp>
        <p:nvSpPr>
          <p:cNvPr id="4" name="TextBox 3">
            <a:extLst>
              <a:ext uri="{FF2B5EF4-FFF2-40B4-BE49-F238E27FC236}">
                <a16:creationId xmlns:a16="http://schemas.microsoft.com/office/drawing/2014/main" id="{550DB87C-766C-4708-AC70-FDD940AD4C06}"/>
              </a:ext>
            </a:extLst>
          </p:cNvPr>
          <p:cNvSpPr txBox="1"/>
          <p:nvPr/>
        </p:nvSpPr>
        <p:spPr>
          <a:xfrm>
            <a:off x="-265807" y="5105400"/>
            <a:ext cx="9409807" cy="1261884"/>
          </a:xfrm>
          <a:prstGeom prst="rect">
            <a:avLst/>
          </a:prstGeom>
          <a:solidFill>
            <a:srgbClr val="2D1F1F">
              <a:alpha val="74000"/>
            </a:srgbClr>
          </a:solidFill>
        </p:spPr>
        <p:txBody>
          <a:bodyPr wrap="square" rtlCol="0">
            <a:spAutoFit/>
          </a:bodyPr>
          <a:lstStyle/>
          <a:p>
            <a:pPr algn="ctr"/>
            <a:r>
              <a:rPr lang="en-US" sz="4400" dirty="0">
                <a:solidFill>
                  <a:srgbClr val="FF9933"/>
                </a:solidFill>
                <a:latin typeface="Pristina" panose="03060402040406080204" pitchFamily="66" charset="0"/>
              </a:rPr>
              <a:t>1 Peter 1:13 – 2:12 </a:t>
            </a:r>
          </a:p>
          <a:p>
            <a:pPr algn="ctr"/>
            <a:r>
              <a:rPr lang="en-US" sz="3200" dirty="0">
                <a:solidFill>
                  <a:srgbClr val="FF9933"/>
                </a:solidFill>
                <a:latin typeface="Pristina" panose="03060402040406080204" pitchFamily="66" charset="0"/>
              </a:rPr>
              <a:t>Sanctification Enables the Pilgrim’s Progress</a:t>
            </a:r>
          </a:p>
        </p:txBody>
      </p:sp>
    </p:spTree>
    <p:extLst>
      <p:ext uri="{BB962C8B-B14F-4D97-AF65-F5344CB8AC3E}">
        <p14:creationId xmlns:p14="http://schemas.microsoft.com/office/powerpoint/2010/main" val="322157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0" y="252330"/>
            <a:ext cx="7566659" cy="1142999"/>
          </a:xfrm>
        </p:spPr>
        <p:txBody>
          <a:bodyPr>
            <a:normAutofit fontScale="90000"/>
          </a:bodyPr>
          <a:lstStyle/>
          <a:p>
            <a:pPr eaLnBrk="1" hangingPunct="1">
              <a:lnSpc>
                <a:spcPct val="90000"/>
              </a:lnSpc>
            </a:pPr>
            <a:r>
              <a:rPr lang="en-US" altLang="en-US" sz="4000" b="1" dirty="0"/>
              <a:t>Our Salvation Demands Our Holiness </a:t>
            </a:r>
            <a:r>
              <a:rPr lang="en-US" altLang="en-US" sz="3600" i="1" dirty="0">
                <a:latin typeface="Times New Roman" panose="02020603050405020304" pitchFamily="18" charset="0"/>
                <a:cs typeface="Times New Roman" panose="02020603050405020304" pitchFamily="18" charset="0"/>
              </a:rPr>
              <a:t>(1 Peter 1:13-16)</a:t>
            </a:r>
            <a:endParaRPr lang="en-US" altLang="en-US" sz="3100" i="1" dirty="0">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233970" y="1526458"/>
            <a:ext cx="7332689" cy="5334000"/>
          </a:xfrm>
        </p:spPr>
        <p:txBody>
          <a:bodyPr anchor="t">
            <a:noAutofit/>
          </a:bodyPr>
          <a:lstStyle/>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Since we have such a wondrous salvation, the pilgrim must “therefore” get his mind right! </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Gird up the loins of our mind</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 sober</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 our hope fully on the coming                   of Christ</a:t>
            </a:r>
          </a:p>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We do these things as “obedient children.”</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conforming to our old ignorant desires</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emulating the holiness of our Father (Ephesians 5:1)</a:t>
            </a: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Tree>
    <p:extLst>
      <p:ext uri="{BB962C8B-B14F-4D97-AF65-F5344CB8AC3E}">
        <p14:creationId xmlns:p14="http://schemas.microsoft.com/office/powerpoint/2010/main" val="376503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randombar(horizontal)">
                                      <p:cBhvr>
                                        <p:cTn id="7" dur="500"/>
                                        <p:tgtEl>
                                          <p:spTgt spid="4100">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100">
                                            <p:txEl>
                                              <p:pRg st="1" end="1"/>
                                            </p:txEl>
                                          </p:spTgt>
                                        </p:tgtEl>
                                        <p:attrNameLst>
                                          <p:attrName>style.visibility</p:attrName>
                                        </p:attrNameLst>
                                      </p:cBhvr>
                                      <p:to>
                                        <p:strVal val="visible"/>
                                      </p:to>
                                    </p:set>
                                    <p:animEffect transition="in" filter="randombar(horizontal)">
                                      <p:cBhvr>
                                        <p:cTn id="10" dur="500"/>
                                        <p:tgtEl>
                                          <p:spTgt spid="4100">
                                            <p:txEl>
                                              <p:pRg st="1" end="1"/>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100">
                                            <p:txEl>
                                              <p:pRg st="2" end="2"/>
                                            </p:txEl>
                                          </p:spTgt>
                                        </p:tgtEl>
                                        <p:attrNameLst>
                                          <p:attrName>style.visibility</p:attrName>
                                        </p:attrNameLst>
                                      </p:cBhvr>
                                      <p:to>
                                        <p:strVal val="visible"/>
                                      </p:to>
                                    </p:set>
                                    <p:animEffect transition="in" filter="randombar(horizontal)">
                                      <p:cBhvr>
                                        <p:cTn id="13" dur="500"/>
                                        <p:tgtEl>
                                          <p:spTgt spid="4100">
                                            <p:txEl>
                                              <p:pRg st="2" end="2"/>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100">
                                            <p:txEl>
                                              <p:pRg st="3" end="3"/>
                                            </p:txEl>
                                          </p:spTgt>
                                        </p:tgtEl>
                                        <p:attrNameLst>
                                          <p:attrName>style.visibility</p:attrName>
                                        </p:attrNameLst>
                                      </p:cBhvr>
                                      <p:to>
                                        <p:strVal val="visible"/>
                                      </p:to>
                                    </p:set>
                                    <p:animEffect transition="in" filter="randombar(horizontal)">
                                      <p:cBhvr>
                                        <p:cTn id="16" dur="500"/>
                                        <p:tgtEl>
                                          <p:spTgt spid="4100">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100">
                                            <p:txEl>
                                              <p:pRg st="4" end="4"/>
                                            </p:txEl>
                                          </p:spTgt>
                                        </p:tgtEl>
                                        <p:attrNameLst>
                                          <p:attrName>style.visibility</p:attrName>
                                        </p:attrNameLst>
                                      </p:cBhvr>
                                      <p:to>
                                        <p:strVal val="visible"/>
                                      </p:to>
                                    </p:set>
                                    <p:animEffect transition="in" filter="randombar(horizontal)">
                                      <p:cBhvr>
                                        <p:cTn id="21" dur="500"/>
                                        <p:tgtEl>
                                          <p:spTgt spid="4100">
                                            <p:txEl>
                                              <p:pRg st="4" end="4"/>
                                            </p:tx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4100">
                                            <p:txEl>
                                              <p:pRg st="5" end="5"/>
                                            </p:txEl>
                                          </p:spTgt>
                                        </p:tgtEl>
                                        <p:attrNameLst>
                                          <p:attrName>style.visibility</p:attrName>
                                        </p:attrNameLst>
                                      </p:cBhvr>
                                      <p:to>
                                        <p:strVal val="visible"/>
                                      </p:to>
                                    </p:set>
                                    <p:animEffect transition="in" filter="randombar(horizontal)">
                                      <p:cBhvr>
                                        <p:cTn id="24" dur="500"/>
                                        <p:tgtEl>
                                          <p:spTgt spid="4100">
                                            <p:txEl>
                                              <p:pRg st="5" end="5"/>
                                            </p:txEl>
                                          </p:spTgt>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4100">
                                            <p:txEl>
                                              <p:pRg st="6" end="6"/>
                                            </p:txEl>
                                          </p:spTgt>
                                        </p:tgtEl>
                                        <p:attrNameLst>
                                          <p:attrName>style.visibility</p:attrName>
                                        </p:attrNameLst>
                                      </p:cBhvr>
                                      <p:to>
                                        <p:strVal val="visible"/>
                                      </p:to>
                                    </p:set>
                                    <p:animEffect transition="in" filter="randombar(horizontal)">
                                      <p:cBhvr>
                                        <p:cTn id="27" dur="500"/>
                                        <p:tgtEl>
                                          <p:spTgt spid="410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0" y="252330"/>
            <a:ext cx="7566659" cy="1142999"/>
          </a:xfrm>
        </p:spPr>
        <p:txBody>
          <a:bodyPr>
            <a:normAutofit fontScale="90000"/>
          </a:bodyPr>
          <a:lstStyle/>
          <a:p>
            <a:pPr eaLnBrk="1" hangingPunct="1">
              <a:lnSpc>
                <a:spcPct val="90000"/>
              </a:lnSpc>
            </a:pPr>
            <a:r>
              <a:rPr lang="en-US" altLang="en-US" sz="4000" b="1" dirty="0"/>
              <a:t>The Precious Price of the Pilgrim’s Salvation </a:t>
            </a:r>
            <a:r>
              <a:rPr lang="en-US" altLang="en-US" sz="3600" i="1" dirty="0">
                <a:latin typeface="Times New Roman" panose="02020603050405020304" pitchFamily="18" charset="0"/>
                <a:cs typeface="Times New Roman" panose="02020603050405020304" pitchFamily="18" charset="0"/>
              </a:rPr>
              <a:t>(1 Peter 1:17-21)</a:t>
            </a:r>
            <a:endParaRPr lang="en-US" altLang="en-US" sz="3100" i="1" dirty="0">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233970" y="1526458"/>
            <a:ext cx="7332689" cy="5334000"/>
          </a:xfrm>
        </p:spPr>
        <p:txBody>
          <a:bodyPr anchor="t">
            <a:noAutofit/>
          </a:bodyPr>
          <a:lstStyle/>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If we “call on the Father” we should pass the time of our </a:t>
            </a:r>
            <a:r>
              <a:rPr lang="en-US" altLang="en-US" b="1" dirty="0">
                <a:solidFill>
                  <a:srgbClr val="993300"/>
                </a:solidFill>
                <a:latin typeface="Calibri" panose="020F0502020204030204" pitchFamily="34" charset="0"/>
                <a:cs typeface="Calibri" panose="020F0502020204030204" pitchFamily="34" charset="0"/>
              </a:rPr>
              <a:t>sojourn</a:t>
            </a:r>
            <a:r>
              <a:rPr lang="en-US" altLang="en-US" b="1" dirty="0">
                <a:latin typeface="Calibri" panose="020F0502020204030204" pitchFamily="34" charset="0"/>
                <a:cs typeface="Calibri" panose="020F0502020204030204" pitchFamily="34" charset="0"/>
              </a:rPr>
              <a:t> in fear!</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life is a journey to an impartial judgment (Heb. 9:27; Eccl. 12:13-14)</a:t>
            </a:r>
          </a:p>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We have been </a:t>
            </a:r>
            <a:r>
              <a:rPr lang="en-US" altLang="en-US" b="1" dirty="0">
                <a:solidFill>
                  <a:srgbClr val="993300"/>
                </a:solidFill>
                <a:latin typeface="Calibri" panose="020F0502020204030204" pitchFamily="34" charset="0"/>
                <a:cs typeface="Calibri" panose="020F0502020204030204" pitchFamily="34" charset="0"/>
              </a:rPr>
              <a:t>redeemed</a:t>
            </a:r>
            <a:r>
              <a:rPr lang="en-US" altLang="en-US" b="1" dirty="0">
                <a:latin typeface="Calibri" panose="020F0502020204030204" pitchFamily="34" charset="0"/>
                <a:cs typeface="Calibri" panose="020F0502020204030204" pitchFamily="34" charset="0"/>
              </a:rPr>
              <a:t> at an   immense cost</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Jesus’ life paid the ransom (Mark 10:45) </a:t>
            </a:r>
          </a:p>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The price of our redemption carries important implications and expectations for our </a:t>
            </a:r>
            <a:r>
              <a:rPr lang="en-US" altLang="en-US" b="1" dirty="0">
                <a:solidFill>
                  <a:srgbClr val="993300"/>
                </a:solidFill>
                <a:latin typeface="Calibri" panose="020F0502020204030204" pitchFamily="34" charset="0"/>
                <a:cs typeface="Calibri" panose="020F0502020204030204" pitchFamily="34" charset="0"/>
              </a:rPr>
              <a:t>CONDUCT!               </a:t>
            </a:r>
            <a:r>
              <a:rPr lang="en-US" altLang="en-US" b="1" dirty="0">
                <a:latin typeface="Calibri" panose="020F0502020204030204" pitchFamily="34" charset="0"/>
                <a:cs typeface="Calibri" panose="020F0502020204030204" pitchFamily="34" charset="0"/>
              </a:rPr>
              <a:t>(1:15, 17, 18, Titus 2:14)</a:t>
            </a: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Tree>
    <p:extLst>
      <p:ext uri="{BB962C8B-B14F-4D97-AF65-F5344CB8AC3E}">
        <p14:creationId xmlns:p14="http://schemas.microsoft.com/office/powerpoint/2010/main" val="161127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randombar(horizontal)">
                                      <p:cBhvr>
                                        <p:cTn id="7" dur="500"/>
                                        <p:tgtEl>
                                          <p:spTgt spid="4100">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100">
                                            <p:txEl>
                                              <p:pRg st="1" end="1"/>
                                            </p:txEl>
                                          </p:spTgt>
                                        </p:tgtEl>
                                        <p:attrNameLst>
                                          <p:attrName>style.visibility</p:attrName>
                                        </p:attrNameLst>
                                      </p:cBhvr>
                                      <p:to>
                                        <p:strVal val="visible"/>
                                      </p:to>
                                    </p:set>
                                    <p:animEffect transition="in" filter="randombar(horizontal)">
                                      <p:cBhvr>
                                        <p:cTn id="10" dur="500"/>
                                        <p:tgtEl>
                                          <p:spTgt spid="410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100">
                                            <p:txEl>
                                              <p:pRg st="2" end="2"/>
                                            </p:txEl>
                                          </p:spTgt>
                                        </p:tgtEl>
                                        <p:attrNameLst>
                                          <p:attrName>style.visibility</p:attrName>
                                        </p:attrNameLst>
                                      </p:cBhvr>
                                      <p:to>
                                        <p:strVal val="visible"/>
                                      </p:to>
                                    </p:set>
                                    <p:animEffect transition="in" filter="randombar(horizontal)">
                                      <p:cBhvr>
                                        <p:cTn id="15" dur="500"/>
                                        <p:tgtEl>
                                          <p:spTgt spid="4100">
                                            <p:txEl>
                                              <p:pRg st="2" end="2"/>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100">
                                            <p:txEl>
                                              <p:pRg st="3" end="3"/>
                                            </p:txEl>
                                          </p:spTgt>
                                        </p:tgtEl>
                                        <p:attrNameLst>
                                          <p:attrName>style.visibility</p:attrName>
                                        </p:attrNameLst>
                                      </p:cBhvr>
                                      <p:to>
                                        <p:strVal val="visible"/>
                                      </p:to>
                                    </p:set>
                                    <p:animEffect transition="in" filter="randombar(horizontal)">
                                      <p:cBhvr>
                                        <p:cTn id="18" dur="500"/>
                                        <p:tgtEl>
                                          <p:spTgt spid="4100">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100">
                                            <p:txEl>
                                              <p:pRg st="4" end="4"/>
                                            </p:txEl>
                                          </p:spTgt>
                                        </p:tgtEl>
                                        <p:attrNameLst>
                                          <p:attrName>style.visibility</p:attrName>
                                        </p:attrNameLst>
                                      </p:cBhvr>
                                      <p:to>
                                        <p:strVal val="visible"/>
                                      </p:to>
                                    </p:set>
                                    <p:animEffect transition="in" filter="randombar(horizontal)">
                                      <p:cBhvr>
                                        <p:cTn id="23" dur="500"/>
                                        <p:tgtEl>
                                          <p:spTgt spid="410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0" y="252330"/>
            <a:ext cx="7566659" cy="1142999"/>
          </a:xfrm>
        </p:spPr>
        <p:txBody>
          <a:bodyPr>
            <a:normAutofit fontScale="90000"/>
          </a:bodyPr>
          <a:lstStyle/>
          <a:p>
            <a:pPr eaLnBrk="1" hangingPunct="1">
              <a:lnSpc>
                <a:spcPct val="90000"/>
              </a:lnSpc>
            </a:pPr>
            <a:r>
              <a:rPr lang="en-US" altLang="en-US" sz="4000" b="1" dirty="0"/>
              <a:t>The Precious Price of the Pilgrim’s Salvation </a:t>
            </a:r>
            <a:r>
              <a:rPr lang="en-US" altLang="en-US" sz="3600" i="1" dirty="0">
                <a:latin typeface="Times New Roman" panose="02020603050405020304" pitchFamily="18" charset="0"/>
                <a:cs typeface="Times New Roman" panose="02020603050405020304" pitchFamily="18" charset="0"/>
              </a:rPr>
              <a:t>(1 Peter 1:17-21)</a:t>
            </a:r>
            <a:endParaRPr lang="en-US" altLang="en-US" sz="3100" i="1" dirty="0">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233970" y="1526458"/>
            <a:ext cx="7332689" cy="5334000"/>
          </a:xfrm>
        </p:spPr>
        <p:txBody>
          <a:bodyPr anchor="t">
            <a:noAutofit/>
          </a:bodyPr>
          <a:lstStyle/>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The Father had determined to pay our ransom before the foundation of the world (1:20; Revelation 13:8). </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was done “for you!”</a:t>
            </a:r>
          </a:p>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The ransom God paid and the resurrection He empowered          compel us to place all of our hope      and faith in God! (1:21)</a:t>
            </a: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Tree>
    <p:extLst>
      <p:ext uri="{BB962C8B-B14F-4D97-AF65-F5344CB8AC3E}">
        <p14:creationId xmlns:p14="http://schemas.microsoft.com/office/powerpoint/2010/main" val="126459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randombar(horizontal)">
                                      <p:cBhvr>
                                        <p:cTn id="7" dur="500"/>
                                        <p:tgtEl>
                                          <p:spTgt spid="4100">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100">
                                            <p:txEl>
                                              <p:pRg st="1" end="1"/>
                                            </p:txEl>
                                          </p:spTgt>
                                        </p:tgtEl>
                                        <p:attrNameLst>
                                          <p:attrName>style.visibility</p:attrName>
                                        </p:attrNameLst>
                                      </p:cBhvr>
                                      <p:to>
                                        <p:strVal val="visible"/>
                                      </p:to>
                                    </p:set>
                                    <p:animEffect transition="in" filter="randombar(horizontal)">
                                      <p:cBhvr>
                                        <p:cTn id="10" dur="500"/>
                                        <p:tgtEl>
                                          <p:spTgt spid="410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100">
                                            <p:txEl>
                                              <p:pRg st="2" end="2"/>
                                            </p:txEl>
                                          </p:spTgt>
                                        </p:tgtEl>
                                        <p:attrNameLst>
                                          <p:attrName>style.visibility</p:attrName>
                                        </p:attrNameLst>
                                      </p:cBhvr>
                                      <p:to>
                                        <p:strVal val="visible"/>
                                      </p:to>
                                    </p:set>
                                    <p:animEffect transition="in" filter="randombar(horizontal)">
                                      <p:cBhvr>
                                        <p:cTn id="15" dur="500"/>
                                        <p:tgtEl>
                                          <p:spTgt spid="41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0" y="252330"/>
            <a:ext cx="7566659" cy="1142999"/>
          </a:xfrm>
        </p:spPr>
        <p:txBody>
          <a:bodyPr>
            <a:normAutofit fontScale="90000"/>
          </a:bodyPr>
          <a:lstStyle/>
          <a:p>
            <a:pPr eaLnBrk="1" hangingPunct="1">
              <a:lnSpc>
                <a:spcPct val="90000"/>
              </a:lnSpc>
            </a:pPr>
            <a:r>
              <a:rPr lang="en-US" altLang="en-US" sz="4000" b="1" dirty="0"/>
              <a:t>God’s Word: Salvation’s Incorruptible Seed </a:t>
            </a:r>
            <a:r>
              <a:rPr lang="en-US" altLang="en-US" sz="3600" i="1" dirty="0">
                <a:latin typeface="Times New Roman" panose="02020603050405020304" pitchFamily="18" charset="0"/>
                <a:cs typeface="Times New Roman" panose="02020603050405020304" pitchFamily="18" charset="0"/>
              </a:rPr>
              <a:t>(1 Peter 1:22-25)</a:t>
            </a:r>
            <a:endParaRPr lang="en-US" altLang="en-US" sz="3100" i="1" dirty="0">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233970" y="1526458"/>
            <a:ext cx="7332689" cy="5334000"/>
          </a:xfrm>
        </p:spPr>
        <p:txBody>
          <a:bodyPr anchor="t">
            <a:noAutofit/>
          </a:bodyPr>
          <a:lstStyle/>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We have been </a:t>
            </a:r>
            <a:r>
              <a:rPr lang="en-US" altLang="en-US" b="1" dirty="0">
                <a:solidFill>
                  <a:srgbClr val="993300"/>
                </a:solidFill>
                <a:latin typeface="Calibri" panose="020F0502020204030204" pitchFamily="34" charset="0"/>
                <a:cs typeface="Calibri" panose="020F0502020204030204" pitchFamily="34" charset="0"/>
              </a:rPr>
              <a:t>purified</a:t>
            </a:r>
            <a:r>
              <a:rPr lang="en-US" altLang="en-US" b="1" dirty="0">
                <a:latin typeface="Calibri" panose="020F0502020204030204" pitchFamily="34" charset="0"/>
                <a:cs typeface="Calibri" panose="020F0502020204030204" pitchFamily="34" charset="0"/>
              </a:rPr>
              <a:t> by </a:t>
            </a:r>
            <a:r>
              <a:rPr lang="en-US" altLang="en-US" b="1" dirty="0">
                <a:solidFill>
                  <a:srgbClr val="993300"/>
                </a:solidFill>
                <a:latin typeface="Calibri" panose="020F0502020204030204" pitchFamily="34" charset="0"/>
                <a:cs typeface="Calibri" panose="020F0502020204030204" pitchFamily="34" charset="0"/>
              </a:rPr>
              <a:t>obeying</a:t>
            </a:r>
            <a:r>
              <a:rPr lang="en-US" altLang="en-US" b="1" dirty="0">
                <a:latin typeface="Calibri" panose="020F0502020204030204" pitchFamily="34" charset="0"/>
                <a:cs typeface="Calibri" panose="020F0502020204030204" pitchFamily="34" charset="0"/>
              </a:rPr>
              <a:t> the truth.</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our purified hearts comes love         for one another that is pure, fervent,                     and unfeigned (1:22; Rom.12:9)</a:t>
            </a:r>
          </a:p>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We have been born again by the germination of the incorruptible        seed of God’s word (1:23; Luke 8:11)</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Since the word endures forever, those who have been begotten by it endure forever as well.</a:t>
            </a: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Tree>
    <p:extLst>
      <p:ext uri="{BB962C8B-B14F-4D97-AF65-F5344CB8AC3E}">
        <p14:creationId xmlns:p14="http://schemas.microsoft.com/office/powerpoint/2010/main" val="178076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randombar(horizontal)">
                                      <p:cBhvr>
                                        <p:cTn id="7" dur="500"/>
                                        <p:tgtEl>
                                          <p:spTgt spid="4100">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100">
                                            <p:txEl>
                                              <p:pRg st="1" end="1"/>
                                            </p:txEl>
                                          </p:spTgt>
                                        </p:tgtEl>
                                        <p:attrNameLst>
                                          <p:attrName>style.visibility</p:attrName>
                                        </p:attrNameLst>
                                      </p:cBhvr>
                                      <p:to>
                                        <p:strVal val="visible"/>
                                      </p:to>
                                    </p:set>
                                    <p:animEffect transition="in" filter="randombar(horizontal)">
                                      <p:cBhvr>
                                        <p:cTn id="10" dur="500"/>
                                        <p:tgtEl>
                                          <p:spTgt spid="410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100">
                                            <p:txEl>
                                              <p:pRg st="2" end="2"/>
                                            </p:txEl>
                                          </p:spTgt>
                                        </p:tgtEl>
                                        <p:attrNameLst>
                                          <p:attrName>style.visibility</p:attrName>
                                        </p:attrNameLst>
                                      </p:cBhvr>
                                      <p:to>
                                        <p:strVal val="visible"/>
                                      </p:to>
                                    </p:set>
                                    <p:animEffect transition="in" filter="randombar(horizontal)">
                                      <p:cBhvr>
                                        <p:cTn id="15" dur="500"/>
                                        <p:tgtEl>
                                          <p:spTgt spid="4100">
                                            <p:txEl>
                                              <p:pRg st="2" end="2"/>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100">
                                            <p:txEl>
                                              <p:pRg st="3" end="3"/>
                                            </p:txEl>
                                          </p:spTgt>
                                        </p:tgtEl>
                                        <p:attrNameLst>
                                          <p:attrName>style.visibility</p:attrName>
                                        </p:attrNameLst>
                                      </p:cBhvr>
                                      <p:to>
                                        <p:strVal val="visible"/>
                                      </p:to>
                                    </p:set>
                                    <p:animEffect transition="in" filter="randombar(horizontal)">
                                      <p:cBhvr>
                                        <p:cTn id="18" dur="500"/>
                                        <p:tgtEl>
                                          <p:spTgt spid="410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0" y="252330"/>
            <a:ext cx="7566659" cy="1142999"/>
          </a:xfrm>
        </p:spPr>
        <p:txBody>
          <a:bodyPr>
            <a:normAutofit fontScale="90000"/>
          </a:bodyPr>
          <a:lstStyle/>
          <a:p>
            <a:pPr eaLnBrk="1" hangingPunct="1">
              <a:lnSpc>
                <a:spcPct val="90000"/>
              </a:lnSpc>
            </a:pPr>
            <a:r>
              <a:rPr lang="en-US" altLang="en-US" sz="4000" b="1" dirty="0"/>
              <a:t>God’s Word Sustains our Sanctification </a:t>
            </a:r>
            <a:r>
              <a:rPr lang="en-US" altLang="en-US" sz="3600" i="1" dirty="0">
                <a:latin typeface="Times New Roman" panose="02020603050405020304" pitchFamily="18" charset="0"/>
                <a:cs typeface="Times New Roman" panose="02020603050405020304" pitchFamily="18" charset="0"/>
              </a:rPr>
              <a:t>(1 Peter 2:1-3)</a:t>
            </a:r>
            <a:endParaRPr lang="en-US" altLang="en-US" sz="3100" i="1" dirty="0">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233970" y="1526458"/>
            <a:ext cx="7332689" cy="5334000"/>
          </a:xfrm>
        </p:spPr>
        <p:txBody>
          <a:bodyPr anchor="t">
            <a:noAutofit/>
          </a:bodyPr>
          <a:lstStyle/>
          <a:p>
            <a:pPr eaLnBrk="1" hangingPunct="1">
              <a:lnSpc>
                <a:spcPct val="90000"/>
              </a:lnSpc>
              <a:spcBef>
                <a:spcPts val="300"/>
              </a:spcBef>
            </a:pPr>
            <a:r>
              <a:rPr lang="en-US" altLang="en-US" b="1" dirty="0">
                <a:solidFill>
                  <a:srgbClr val="993300"/>
                </a:solidFill>
                <a:latin typeface="Calibri" panose="020F0502020204030204" pitchFamily="34" charset="0"/>
                <a:cs typeface="Calibri" panose="020F0502020204030204" pitchFamily="34" charset="0"/>
              </a:rPr>
              <a:t>“Therefore” </a:t>
            </a:r>
            <a:r>
              <a:rPr lang="en-US" altLang="en-US" b="1" dirty="0">
                <a:latin typeface="Calibri" panose="020F0502020204030204" pitchFamily="34" charset="0"/>
                <a:cs typeface="Calibri" panose="020F0502020204030204" pitchFamily="34" charset="0"/>
              </a:rPr>
              <a:t>we must lay aside those things that would hinder God’s word in us.</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malice = wickedness or evil                          (James 1:21)</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deceit (2 Corinthians 4:2-4)</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Hypocrisy</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Envy (Acts 13:45)</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evil speaking</a:t>
            </a: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Tree>
    <p:extLst>
      <p:ext uri="{BB962C8B-B14F-4D97-AF65-F5344CB8AC3E}">
        <p14:creationId xmlns:p14="http://schemas.microsoft.com/office/powerpoint/2010/main" val="246075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randombar(horizontal)">
                                      <p:cBhvr>
                                        <p:cTn id="7" dur="500"/>
                                        <p:tgtEl>
                                          <p:spTgt spid="4100">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100">
                                            <p:txEl>
                                              <p:pRg st="1" end="1"/>
                                            </p:txEl>
                                          </p:spTgt>
                                        </p:tgtEl>
                                        <p:attrNameLst>
                                          <p:attrName>style.visibility</p:attrName>
                                        </p:attrNameLst>
                                      </p:cBhvr>
                                      <p:to>
                                        <p:strVal val="visible"/>
                                      </p:to>
                                    </p:set>
                                    <p:animEffect transition="in" filter="randombar(horizontal)">
                                      <p:cBhvr>
                                        <p:cTn id="10" dur="500"/>
                                        <p:tgtEl>
                                          <p:spTgt spid="4100">
                                            <p:txEl>
                                              <p:pRg st="1" end="1"/>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100">
                                            <p:txEl>
                                              <p:pRg st="2" end="2"/>
                                            </p:txEl>
                                          </p:spTgt>
                                        </p:tgtEl>
                                        <p:attrNameLst>
                                          <p:attrName>style.visibility</p:attrName>
                                        </p:attrNameLst>
                                      </p:cBhvr>
                                      <p:to>
                                        <p:strVal val="visible"/>
                                      </p:to>
                                    </p:set>
                                    <p:animEffect transition="in" filter="randombar(horizontal)">
                                      <p:cBhvr>
                                        <p:cTn id="13" dur="500"/>
                                        <p:tgtEl>
                                          <p:spTgt spid="4100">
                                            <p:txEl>
                                              <p:pRg st="2" end="2"/>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100">
                                            <p:txEl>
                                              <p:pRg st="3" end="3"/>
                                            </p:txEl>
                                          </p:spTgt>
                                        </p:tgtEl>
                                        <p:attrNameLst>
                                          <p:attrName>style.visibility</p:attrName>
                                        </p:attrNameLst>
                                      </p:cBhvr>
                                      <p:to>
                                        <p:strVal val="visible"/>
                                      </p:to>
                                    </p:set>
                                    <p:animEffect transition="in" filter="randombar(horizontal)">
                                      <p:cBhvr>
                                        <p:cTn id="16" dur="500"/>
                                        <p:tgtEl>
                                          <p:spTgt spid="4100">
                                            <p:txEl>
                                              <p:pRg st="3" end="3"/>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100">
                                            <p:txEl>
                                              <p:pRg st="4" end="4"/>
                                            </p:txEl>
                                          </p:spTgt>
                                        </p:tgtEl>
                                        <p:attrNameLst>
                                          <p:attrName>style.visibility</p:attrName>
                                        </p:attrNameLst>
                                      </p:cBhvr>
                                      <p:to>
                                        <p:strVal val="visible"/>
                                      </p:to>
                                    </p:set>
                                    <p:animEffect transition="in" filter="randombar(horizontal)">
                                      <p:cBhvr>
                                        <p:cTn id="19" dur="500"/>
                                        <p:tgtEl>
                                          <p:spTgt spid="4100">
                                            <p:txEl>
                                              <p:pRg st="4" end="4"/>
                                            </p:txEl>
                                          </p:spTgt>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100">
                                            <p:txEl>
                                              <p:pRg st="5" end="5"/>
                                            </p:txEl>
                                          </p:spTgt>
                                        </p:tgtEl>
                                        <p:attrNameLst>
                                          <p:attrName>style.visibility</p:attrName>
                                        </p:attrNameLst>
                                      </p:cBhvr>
                                      <p:to>
                                        <p:strVal val="visible"/>
                                      </p:to>
                                    </p:set>
                                    <p:animEffect transition="in" filter="randombar(horizontal)">
                                      <p:cBhvr>
                                        <p:cTn id="22" dur="500"/>
                                        <p:tgtEl>
                                          <p:spTgt spid="410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0" y="252330"/>
            <a:ext cx="7566659" cy="1142999"/>
          </a:xfrm>
        </p:spPr>
        <p:txBody>
          <a:bodyPr>
            <a:normAutofit fontScale="90000"/>
          </a:bodyPr>
          <a:lstStyle/>
          <a:p>
            <a:pPr eaLnBrk="1" hangingPunct="1">
              <a:lnSpc>
                <a:spcPct val="90000"/>
              </a:lnSpc>
            </a:pPr>
            <a:r>
              <a:rPr lang="en-US" altLang="en-US" sz="4000" b="1" dirty="0"/>
              <a:t>God’s Word Sustains our Sanctification </a:t>
            </a:r>
            <a:r>
              <a:rPr lang="en-US" altLang="en-US" sz="3600" i="1" dirty="0">
                <a:latin typeface="Times New Roman" panose="02020603050405020304" pitchFamily="18" charset="0"/>
                <a:cs typeface="Times New Roman" panose="02020603050405020304" pitchFamily="18" charset="0"/>
              </a:rPr>
              <a:t>(1 Peter 2:1-3)</a:t>
            </a:r>
            <a:endParaRPr lang="en-US" altLang="en-US" sz="3100" i="1" dirty="0">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233970" y="1423038"/>
            <a:ext cx="7332689" cy="5334000"/>
          </a:xfrm>
        </p:spPr>
        <p:txBody>
          <a:bodyPr anchor="t">
            <a:noAutofit/>
          </a:bodyPr>
          <a:lstStyle/>
          <a:p>
            <a:pPr marL="0" indent="0" eaLnBrk="1" hangingPunct="1">
              <a:lnSpc>
                <a:spcPct val="90000"/>
              </a:lnSpc>
              <a:spcBef>
                <a:spcPts val="300"/>
              </a:spcBef>
              <a:buNone/>
            </a:pPr>
            <a:r>
              <a:rPr lang="en-US" altLang="en-US" b="1" dirty="0">
                <a:latin typeface="Calibri" panose="020F0502020204030204" pitchFamily="34" charset="0"/>
                <a:cs typeface="Calibri" panose="020F0502020204030204" pitchFamily="34" charset="0"/>
              </a:rPr>
              <a:t>Like newborn babes we must… </a:t>
            </a:r>
          </a:p>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Desire </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Our craving is initiated by “tasting”         (2:3; cf. Job 23:12)</a:t>
            </a:r>
          </a:p>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The “pure milk” of the word                           (Psalm 119:40)</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“Pure” refers to “unadulterated” and  “genuine” (Barnes)</a:t>
            </a:r>
          </a:p>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That we may GROW! The nutrition of God’s word causes </a:t>
            </a:r>
            <a:r>
              <a:rPr lang="en-US" altLang="en-US" b="1" dirty="0">
                <a:solidFill>
                  <a:srgbClr val="993300"/>
                </a:solidFill>
                <a:latin typeface="Calibri" panose="020F0502020204030204" pitchFamily="34" charset="0"/>
                <a:cs typeface="Calibri" panose="020F0502020204030204" pitchFamily="34" charset="0"/>
              </a:rPr>
              <a:t>growth</a:t>
            </a:r>
            <a:r>
              <a:rPr lang="en-US" altLang="en-US" b="1" dirty="0">
                <a:latin typeface="Calibri" panose="020F0502020204030204" pitchFamily="34" charset="0"/>
                <a:cs typeface="Calibri" panose="020F0502020204030204" pitchFamily="34" charset="0"/>
              </a:rPr>
              <a:t> in babes and sustains the mature (Matthew 4:4)</a:t>
            </a:r>
          </a:p>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“Up to salvation” </a:t>
            </a:r>
            <a:r>
              <a:rPr lang="en-US" altLang="en-US" sz="2800" b="1" dirty="0">
                <a:latin typeface="Calibri" panose="020F0502020204030204" pitchFamily="34" charset="0"/>
                <a:cs typeface="Calibri" panose="020F0502020204030204" pitchFamily="34" charset="0"/>
              </a:rPr>
              <a:t>{NKJV margin} (Eph. 4:15)</a:t>
            </a:r>
            <a:endParaRPr lang="en-US" altLang="en-US" b="1"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Tree>
    <p:extLst>
      <p:ext uri="{BB962C8B-B14F-4D97-AF65-F5344CB8AC3E}">
        <p14:creationId xmlns:p14="http://schemas.microsoft.com/office/powerpoint/2010/main" val="291432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randombar(horizontal)">
                                      <p:cBhvr>
                                        <p:cTn id="7" dur="500"/>
                                        <p:tgtEl>
                                          <p:spTgt spid="41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Effect transition="in" filter="randombar(horizontal)">
                                      <p:cBhvr>
                                        <p:cTn id="12" dur="500"/>
                                        <p:tgtEl>
                                          <p:spTgt spid="4100">
                                            <p:txEl>
                                              <p:pRg st="1" end="1"/>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100">
                                            <p:txEl>
                                              <p:pRg st="2" end="2"/>
                                            </p:txEl>
                                          </p:spTgt>
                                        </p:tgtEl>
                                        <p:attrNameLst>
                                          <p:attrName>style.visibility</p:attrName>
                                        </p:attrNameLst>
                                      </p:cBhvr>
                                      <p:to>
                                        <p:strVal val="visible"/>
                                      </p:to>
                                    </p:set>
                                    <p:animEffect transition="in" filter="randombar(horizontal)">
                                      <p:cBhvr>
                                        <p:cTn id="15" dur="500"/>
                                        <p:tgtEl>
                                          <p:spTgt spid="410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100">
                                            <p:txEl>
                                              <p:pRg st="3" end="3"/>
                                            </p:txEl>
                                          </p:spTgt>
                                        </p:tgtEl>
                                        <p:attrNameLst>
                                          <p:attrName>style.visibility</p:attrName>
                                        </p:attrNameLst>
                                      </p:cBhvr>
                                      <p:to>
                                        <p:strVal val="visible"/>
                                      </p:to>
                                    </p:set>
                                    <p:animEffect transition="in" filter="randombar(horizontal)">
                                      <p:cBhvr>
                                        <p:cTn id="20" dur="500"/>
                                        <p:tgtEl>
                                          <p:spTgt spid="4100">
                                            <p:txEl>
                                              <p:pRg st="3" end="3"/>
                                            </p:tx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100">
                                            <p:txEl>
                                              <p:pRg st="4" end="4"/>
                                            </p:txEl>
                                          </p:spTgt>
                                        </p:tgtEl>
                                        <p:attrNameLst>
                                          <p:attrName>style.visibility</p:attrName>
                                        </p:attrNameLst>
                                      </p:cBhvr>
                                      <p:to>
                                        <p:strVal val="visible"/>
                                      </p:to>
                                    </p:set>
                                    <p:animEffect transition="in" filter="randombar(horizontal)">
                                      <p:cBhvr>
                                        <p:cTn id="23" dur="500"/>
                                        <p:tgtEl>
                                          <p:spTgt spid="4100">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100">
                                            <p:txEl>
                                              <p:pRg st="5" end="5"/>
                                            </p:txEl>
                                          </p:spTgt>
                                        </p:tgtEl>
                                        <p:attrNameLst>
                                          <p:attrName>style.visibility</p:attrName>
                                        </p:attrNameLst>
                                      </p:cBhvr>
                                      <p:to>
                                        <p:strVal val="visible"/>
                                      </p:to>
                                    </p:set>
                                    <p:animEffect transition="in" filter="randombar(horizontal)">
                                      <p:cBhvr>
                                        <p:cTn id="28" dur="500"/>
                                        <p:tgtEl>
                                          <p:spTgt spid="4100">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100">
                                            <p:txEl>
                                              <p:pRg st="6" end="6"/>
                                            </p:txEl>
                                          </p:spTgt>
                                        </p:tgtEl>
                                        <p:attrNameLst>
                                          <p:attrName>style.visibility</p:attrName>
                                        </p:attrNameLst>
                                      </p:cBhvr>
                                      <p:to>
                                        <p:strVal val="visible"/>
                                      </p:to>
                                    </p:set>
                                    <p:animEffect transition="in" filter="randombar(horizontal)">
                                      <p:cBhvr>
                                        <p:cTn id="33" dur="500"/>
                                        <p:tgtEl>
                                          <p:spTgt spid="410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2C26B929-EEFF-4D42-B5B3-215D203BBAE1}"/>
              </a:ext>
            </a:extLst>
          </p:cNvPr>
          <p:cNvSpPr>
            <a:spLocks noGrp="1" noChangeArrowheads="1"/>
          </p:cNvSpPr>
          <p:nvPr>
            <p:ph type="title"/>
          </p:nvPr>
        </p:nvSpPr>
        <p:spPr>
          <a:xfrm>
            <a:off x="0" y="252330"/>
            <a:ext cx="7566659" cy="1142999"/>
          </a:xfrm>
        </p:spPr>
        <p:txBody>
          <a:bodyPr>
            <a:normAutofit fontScale="90000"/>
          </a:bodyPr>
          <a:lstStyle/>
          <a:p>
            <a:pPr eaLnBrk="1" hangingPunct="1">
              <a:lnSpc>
                <a:spcPct val="90000"/>
              </a:lnSpc>
            </a:pPr>
            <a:r>
              <a:rPr lang="en-US" altLang="en-US" sz="4000" b="1" dirty="0"/>
              <a:t>God’s Son: The Cornerstone of our Sanctification </a:t>
            </a:r>
            <a:r>
              <a:rPr lang="en-US" altLang="en-US" sz="3600" i="1" dirty="0">
                <a:latin typeface="Times New Roman" panose="02020603050405020304" pitchFamily="18" charset="0"/>
                <a:cs typeface="Times New Roman" panose="02020603050405020304" pitchFamily="18" charset="0"/>
              </a:rPr>
              <a:t>(1 Peter 2:4-8)</a:t>
            </a:r>
            <a:endParaRPr lang="en-US" altLang="en-US" sz="3100" i="1" dirty="0">
              <a:latin typeface="Times New Roman" panose="02020603050405020304" pitchFamily="18" charset="0"/>
              <a:cs typeface="Times New Roman" panose="02020603050405020304" pitchFamily="18" charset="0"/>
            </a:endParaRPr>
          </a:p>
        </p:txBody>
      </p:sp>
      <p:sp>
        <p:nvSpPr>
          <p:cNvPr id="4100" name="Rectangle 3">
            <a:extLst>
              <a:ext uri="{FF2B5EF4-FFF2-40B4-BE49-F238E27FC236}">
                <a16:creationId xmlns:a16="http://schemas.microsoft.com/office/drawing/2014/main" id="{23A39FB9-5323-4095-99A7-A61EA3DF79CE}"/>
              </a:ext>
            </a:extLst>
          </p:cNvPr>
          <p:cNvSpPr>
            <a:spLocks noGrp="1" noChangeArrowheads="1"/>
          </p:cNvSpPr>
          <p:nvPr>
            <p:ph type="body" idx="1"/>
          </p:nvPr>
        </p:nvSpPr>
        <p:spPr>
          <a:xfrm>
            <a:off x="116984" y="1395329"/>
            <a:ext cx="7332689" cy="5334000"/>
          </a:xfrm>
        </p:spPr>
        <p:txBody>
          <a:bodyPr anchor="t">
            <a:noAutofit/>
          </a:bodyPr>
          <a:lstStyle/>
          <a:p>
            <a:pPr marL="0" indent="0" eaLnBrk="1" hangingPunct="1">
              <a:lnSpc>
                <a:spcPct val="90000"/>
              </a:lnSpc>
              <a:spcBef>
                <a:spcPts val="300"/>
              </a:spcBef>
              <a:buNone/>
            </a:pPr>
            <a:r>
              <a:rPr lang="en-US" altLang="en-US" b="1" i="1" dirty="0">
                <a:latin typeface="Calibri" panose="020F0502020204030204" pitchFamily="34" charset="0"/>
                <a:cs typeface="Calibri" panose="020F0502020204030204" pitchFamily="34" charset="0"/>
              </a:rPr>
              <a:t>We rest on a foundation stone Who is…</a:t>
            </a:r>
          </a:p>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Living</a:t>
            </a:r>
          </a:p>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Chosen by God and Precious to Him</a:t>
            </a:r>
          </a:p>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Precious to believers </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 it is the foundation of our salvation (Acts 4:11-12; Ps. 118:21-23)</a:t>
            </a:r>
          </a:p>
          <a:p>
            <a:pPr eaLnBrk="1" hangingPunct="1">
              <a:lnSpc>
                <a:spcPct val="90000"/>
              </a:lnSpc>
              <a:spcBef>
                <a:spcPts val="300"/>
              </a:spcBef>
            </a:pPr>
            <a:r>
              <a:rPr lang="en-US" altLang="en-US" b="1" dirty="0">
                <a:latin typeface="Calibri" panose="020F0502020204030204" pitchFamily="34" charset="0"/>
                <a:cs typeface="Calibri" panose="020F0502020204030204" pitchFamily="34" charset="0"/>
              </a:rPr>
              <a:t>Rejected by disobedient men    (Matthew 21:42-44; Isaiah 8:14-15)</a:t>
            </a:r>
          </a:p>
          <a:p>
            <a:pPr lvl="1" eaLnBrk="1" hangingPunct="1">
              <a:lnSpc>
                <a:spcPct val="90000"/>
              </a:lnSpc>
              <a:spcBef>
                <a:spcPts val="300"/>
              </a:spcBef>
            </a:pPr>
            <a:r>
              <a:rPr lang="en-US" altLang="en-US" b="1" i="1" dirty="0">
                <a:solidFill>
                  <a:srgbClr val="9933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Those who reject the Chief Cornerstone are those who disobey the word. But that same word has given new life and a desire for more to every pilgrim! (1:23—2:3)</a:t>
            </a:r>
          </a:p>
        </p:txBody>
      </p:sp>
      <p:sp>
        <p:nvSpPr>
          <p:cNvPr id="73" name="Rectangle 7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994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E781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close up of text on a white background&#10;&#10;Description automatically generated">
            <a:extLst>
              <a:ext uri="{FF2B5EF4-FFF2-40B4-BE49-F238E27FC236}">
                <a16:creationId xmlns:a16="http://schemas.microsoft.com/office/drawing/2014/main" id="{DF539FEB-E9F0-42B3-B4CE-8409E32D547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521" t="1" r="48426" b="47739"/>
          <a:stretch/>
        </p:blipFill>
        <p:spPr>
          <a:xfrm rot="1287789">
            <a:off x="6533014" y="2386641"/>
            <a:ext cx="2067292" cy="2084719"/>
          </a:xfrm>
          <a:prstGeom prst="ellipse">
            <a:avLst/>
          </a:prstGeom>
          <a:ln>
            <a:noFill/>
          </a:ln>
          <a:effectLst>
            <a:softEdge rad="112500"/>
          </a:effectLst>
        </p:spPr>
      </p:pic>
    </p:spTree>
    <p:extLst>
      <p:ext uri="{BB962C8B-B14F-4D97-AF65-F5344CB8AC3E}">
        <p14:creationId xmlns:p14="http://schemas.microsoft.com/office/powerpoint/2010/main" val="337167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randombar(horizontal)">
                                      <p:cBhvr>
                                        <p:cTn id="7" dur="500"/>
                                        <p:tgtEl>
                                          <p:spTgt spid="41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100">
                                            <p:txEl>
                                              <p:pRg st="1" end="1"/>
                                            </p:txEl>
                                          </p:spTgt>
                                        </p:tgtEl>
                                        <p:attrNameLst>
                                          <p:attrName>style.visibility</p:attrName>
                                        </p:attrNameLst>
                                      </p:cBhvr>
                                      <p:to>
                                        <p:strVal val="visible"/>
                                      </p:to>
                                    </p:set>
                                    <p:animEffect transition="in" filter="randombar(horizontal)">
                                      <p:cBhvr>
                                        <p:cTn id="12" dur="500"/>
                                        <p:tgtEl>
                                          <p:spTgt spid="41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100">
                                            <p:txEl>
                                              <p:pRg st="2" end="2"/>
                                            </p:txEl>
                                          </p:spTgt>
                                        </p:tgtEl>
                                        <p:attrNameLst>
                                          <p:attrName>style.visibility</p:attrName>
                                        </p:attrNameLst>
                                      </p:cBhvr>
                                      <p:to>
                                        <p:strVal val="visible"/>
                                      </p:to>
                                    </p:set>
                                    <p:animEffect transition="in" filter="randombar(horizontal)">
                                      <p:cBhvr>
                                        <p:cTn id="17" dur="500"/>
                                        <p:tgtEl>
                                          <p:spTgt spid="410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100">
                                            <p:txEl>
                                              <p:pRg st="3" end="3"/>
                                            </p:txEl>
                                          </p:spTgt>
                                        </p:tgtEl>
                                        <p:attrNameLst>
                                          <p:attrName>style.visibility</p:attrName>
                                        </p:attrNameLst>
                                      </p:cBhvr>
                                      <p:to>
                                        <p:strVal val="visible"/>
                                      </p:to>
                                    </p:set>
                                    <p:animEffect transition="in" filter="randombar(horizontal)">
                                      <p:cBhvr>
                                        <p:cTn id="22" dur="500"/>
                                        <p:tgtEl>
                                          <p:spTgt spid="4100">
                                            <p:txEl>
                                              <p:pRg st="3" end="3"/>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4100">
                                            <p:txEl>
                                              <p:pRg st="4" end="4"/>
                                            </p:txEl>
                                          </p:spTgt>
                                        </p:tgtEl>
                                        <p:attrNameLst>
                                          <p:attrName>style.visibility</p:attrName>
                                        </p:attrNameLst>
                                      </p:cBhvr>
                                      <p:to>
                                        <p:strVal val="visible"/>
                                      </p:to>
                                    </p:set>
                                    <p:animEffect transition="in" filter="randombar(horizontal)">
                                      <p:cBhvr>
                                        <p:cTn id="25" dur="500"/>
                                        <p:tgtEl>
                                          <p:spTgt spid="4100">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100">
                                            <p:txEl>
                                              <p:pRg st="5" end="5"/>
                                            </p:txEl>
                                          </p:spTgt>
                                        </p:tgtEl>
                                        <p:attrNameLst>
                                          <p:attrName>style.visibility</p:attrName>
                                        </p:attrNameLst>
                                      </p:cBhvr>
                                      <p:to>
                                        <p:strVal val="visible"/>
                                      </p:to>
                                    </p:set>
                                    <p:animEffect transition="in" filter="randombar(horizontal)">
                                      <p:cBhvr>
                                        <p:cTn id="30" dur="500"/>
                                        <p:tgtEl>
                                          <p:spTgt spid="4100">
                                            <p:txEl>
                                              <p:pRg st="5" end="5"/>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4100">
                                            <p:txEl>
                                              <p:pRg st="6" end="6"/>
                                            </p:txEl>
                                          </p:spTgt>
                                        </p:tgtEl>
                                        <p:attrNameLst>
                                          <p:attrName>style.visibility</p:attrName>
                                        </p:attrNameLst>
                                      </p:cBhvr>
                                      <p:to>
                                        <p:strVal val="visible"/>
                                      </p:to>
                                    </p:set>
                                    <p:animEffect transition="in" filter="randombar(horizontal)">
                                      <p:cBhvr>
                                        <p:cTn id="33" dur="500"/>
                                        <p:tgtEl>
                                          <p:spTgt spid="410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1344</TotalTime>
  <Words>2331</Words>
  <Application>Microsoft Office PowerPoint</Application>
  <PresentationFormat>On-screen Show (4:3)</PresentationFormat>
  <Paragraphs>129</Paragraphs>
  <Slides>14</Slides>
  <Notes>14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Agency FB</vt:lpstr>
      <vt:lpstr>Algerian</vt:lpstr>
      <vt:lpstr>Arial</vt:lpstr>
      <vt:lpstr>Berlin Sans FB Demi</vt:lpstr>
      <vt:lpstr>Calibri</vt:lpstr>
      <vt:lpstr>Calibri Light</vt:lpstr>
      <vt:lpstr>Pristina</vt:lpstr>
      <vt:lpstr>Times New Roman</vt:lpstr>
      <vt:lpstr>Default Design</vt:lpstr>
      <vt:lpstr>1_Office Theme</vt:lpstr>
      <vt:lpstr>The Epistle of FIRST PETER</vt:lpstr>
      <vt:lpstr>The Epistle of FIRST PETER</vt:lpstr>
      <vt:lpstr>Our Salvation Demands Our Holiness (1 Peter 1:13-16)</vt:lpstr>
      <vt:lpstr>The Precious Price of the Pilgrim’s Salvation (1 Peter 1:17-21)</vt:lpstr>
      <vt:lpstr>The Precious Price of the Pilgrim’s Salvation (1 Peter 1:17-21)</vt:lpstr>
      <vt:lpstr>God’s Word: Salvation’s Incorruptible Seed (1 Peter 1:22-25)</vt:lpstr>
      <vt:lpstr>God’s Word Sustains our Sanctification (1 Peter 2:1-3)</vt:lpstr>
      <vt:lpstr>God’s Word Sustains our Sanctification (1 Peter 2:1-3)</vt:lpstr>
      <vt:lpstr>God’s Son: The Cornerstone of our Sanctification (1 Peter 2:4-8)</vt:lpstr>
      <vt:lpstr>God’s Son: The Cornerstone of our Sanctification (1 Peter 2:4-8)</vt:lpstr>
      <vt:lpstr>Selection for Sanctification  (1 Peter 2:9-12)</vt:lpstr>
      <vt:lpstr>Selection for Sanctification  (1 Peter 2:9-12)</vt:lpstr>
      <vt:lpstr>Selection for Sanctification  (1 Peter 2:9-12)</vt:lpstr>
      <vt:lpstr>Eastside Church of Christ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dc:creator>
  <cp:lastModifiedBy>Eastside Enlightener</cp:lastModifiedBy>
  <cp:revision>61</cp:revision>
  <cp:lastPrinted>2020-07-08T16:26:21Z</cp:lastPrinted>
  <dcterms:created xsi:type="dcterms:W3CDTF">2020-06-22T18:34:52Z</dcterms:created>
  <dcterms:modified xsi:type="dcterms:W3CDTF">2020-07-08T19:28:06Z</dcterms:modified>
</cp:coreProperties>
</file>