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80" r:id="rId3"/>
    <p:sldId id="279" r:id="rId4"/>
    <p:sldId id="257" r:id="rId5"/>
    <p:sldId id="281" r:id="rId6"/>
    <p:sldId id="282" r:id="rId7"/>
    <p:sldId id="283" r:id="rId8"/>
    <p:sldId id="284" r:id="rId9"/>
    <p:sldId id="285" r:id="rId10"/>
    <p:sldId id="286" r:id="rId11"/>
    <p:sldId id="287" r:id="rId12"/>
    <p:sldId id="278" r:id="rId13"/>
  </p:sldIdLst>
  <p:sldSz cx="9144000" cy="6858000" type="screen4x3"/>
  <p:notesSz cx="6954838" cy="923925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523838"/>
    <a:srgbClr val="2D1F1F"/>
    <a:srgbClr val="362636"/>
    <a:srgbClr val="541C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43" autoAdjust="0"/>
  </p:normalViewPr>
  <p:slideViewPr>
    <p:cSldViewPr>
      <p:cViewPr varScale="1">
        <p:scale>
          <a:sx n="74" d="100"/>
          <a:sy n="74" d="100"/>
        </p:scale>
        <p:origin x="1642" y="77"/>
      </p:cViewPr>
      <p:guideLst>
        <p:guide orient="horz" pos="2160"/>
        <p:guide pos="2880"/>
      </p:guideLst>
    </p:cSldViewPr>
  </p:slideViewPr>
  <p:notesTextViewPr>
    <p:cViewPr>
      <p:scale>
        <a:sx n="100" d="100"/>
        <a:sy n="100" d="100"/>
      </p:scale>
      <p:origin x="0" y="-37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567"/>
          </a:xfrm>
          <a:prstGeom prst="rect">
            <a:avLst/>
          </a:prstGeom>
        </p:spPr>
        <p:txBody>
          <a:bodyPr vert="horz" lIns="92537" tIns="46269" rIns="92537" bIns="46269" rtlCol="0"/>
          <a:lstStyle>
            <a:lvl1pPr algn="l">
              <a:defRPr sz="1200"/>
            </a:lvl1pPr>
          </a:lstStyle>
          <a:p>
            <a:endParaRPr lang="en-US"/>
          </a:p>
        </p:txBody>
      </p:sp>
      <p:sp>
        <p:nvSpPr>
          <p:cNvPr id="3" name="Date Placeholder 2"/>
          <p:cNvSpPr>
            <a:spLocks noGrp="1"/>
          </p:cNvSpPr>
          <p:nvPr>
            <p:ph type="dt" idx="1"/>
          </p:nvPr>
        </p:nvSpPr>
        <p:spPr>
          <a:xfrm>
            <a:off x="3939466" y="0"/>
            <a:ext cx="3013763" cy="463567"/>
          </a:xfrm>
          <a:prstGeom prst="rect">
            <a:avLst/>
          </a:prstGeom>
        </p:spPr>
        <p:txBody>
          <a:bodyPr vert="horz" lIns="92537" tIns="46269" rIns="92537" bIns="46269" rtlCol="0"/>
          <a:lstStyle>
            <a:lvl1pPr algn="r">
              <a:defRPr sz="1200"/>
            </a:lvl1pPr>
          </a:lstStyle>
          <a:p>
            <a:fld id="{89708E61-CC01-4814-9FD1-02889FACCBE5}" type="datetimeFigureOut">
              <a:rPr lang="en-US" smtClean="0"/>
              <a:t>6/30/2020</a:t>
            </a:fld>
            <a:endParaRPr lang="en-US"/>
          </a:p>
        </p:txBody>
      </p:sp>
      <p:sp>
        <p:nvSpPr>
          <p:cNvPr id="4" name="Slide Image Placeholder 3"/>
          <p:cNvSpPr>
            <a:spLocks noGrp="1" noRot="1" noChangeAspect="1"/>
          </p:cNvSpPr>
          <p:nvPr>
            <p:ph type="sldImg" idx="2"/>
          </p:nvPr>
        </p:nvSpPr>
        <p:spPr>
          <a:xfrm>
            <a:off x="1397000" y="1154113"/>
            <a:ext cx="4160838" cy="3119437"/>
          </a:xfrm>
          <a:prstGeom prst="rect">
            <a:avLst/>
          </a:prstGeom>
          <a:noFill/>
          <a:ln w="12700">
            <a:solidFill>
              <a:prstClr val="black"/>
            </a:solidFill>
          </a:ln>
        </p:spPr>
        <p:txBody>
          <a:bodyPr vert="horz" lIns="92537" tIns="46269" rIns="92537" bIns="46269" rtlCol="0" anchor="ctr"/>
          <a:lstStyle/>
          <a:p>
            <a:endParaRPr lang="en-US"/>
          </a:p>
        </p:txBody>
      </p:sp>
      <p:sp>
        <p:nvSpPr>
          <p:cNvPr id="5" name="Notes Placeholder 4"/>
          <p:cNvSpPr>
            <a:spLocks noGrp="1"/>
          </p:cNvSpPr>
          <p:nvPr>
            <p:ph type="body" sz="quarter" idx="3"/>
          </p:nvPr>
        </p:nvSpPr>
        <p:spPr>
          <a:xfrm>
            <a:off x="695484" y="4446389"/>
            <a:ext cx="5563870" cy="3637955"/>
          </a:xfrm>
          <a:prstGeom prst="rect">
            <a:avLst/>
          </a:prstGeom>
        </p:spPr>
        <p:txBody>
          <a:bodyPr vert="horz" lIns="92537" tIns="46269" rIns="92537" bIns="462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763" cy="463566"/>
          </a:xfrm>
          <a:prstGeom prst="rect">
            <a:avLst/>
          </a:prstGeom>
        </p:spPr>
        <p:txBody>
          <a:bodyPr vert="horz" lIns="92537" tIns="46269" rIns="92537" bIns="4626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5684"/>
            <a:ext cx="3013763" cy="463566"/>
          </a:xfrm>
          <a:prstGeom prst="rect">
            <a:avLst/>
          </a:prstGeom>
        </p:spPr>
        <p:txBody>
          <a:bodyPr vert="horz" lIns="92537" tIns="46269" rIns="92537" bIns="46269" rtlCol="0" anchor="b"/>
          <a:lstStyle>
            <a:lvl1pPr algn="r">
              <a:defRPr sz="1200"/>
            </a:lvl1pPr>
          </a:lstStyle>
          <a:p>
            <a:fld id="{1A107F44-81C3-4D51-89F0-DF5B3A1D4BDF}" type="slidenum">
              <a:rPr lang="en-US" smtClean="0"/>
              <a:t>‹#›</a:t>
            </a:fld>
            <a:endParaRPr lang="en-US"/>
          </a:p>
        </p:txBody>
      </p:sp>
    </p:spTree>
    <p:extLst>
      <p:ext uri="{BB962C8B-B14F-4D97-AF65-F5344CB8AC3E}">
        <p14:creationId xmlns:p14="http://schemas.microsoft.com/office/powerpoint/2010/main" val="19725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07F44-81C3-4D51-89F0-DF5B3A1D4BDF}" type="slidenum">
              <a:rPr lang="en-US" smtClean="0"/>
              <a:t>1</a:t>
            </a:fld>
            <a:endParaRPr lang="en-US"/>
          </a:p>
        </p:txBody>
      </p:sp>
    </p:spTree>
    <p:extLst>
      <p:ext uri="{BB962C8B-B14F-4D97-AF65-F5344CB8AC3E}">
        <p14:creationId xmlns:p14="http://schemas.microsoft.com/office/powerpoint/2010/main" val="78993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Matthew 13:17  </a:t>
            </a:r>
            <a:r>
              <a:rPr lang="en-US" altLang="en-US" b="0" dirty="0">
                <a:latin typeface="Calibri" panose="020F0502020204030204" pitchFamily="34" charset="0"/>
                <a:cs typeface="Calibri" panose="020F0502020204030204" pitchFamily="34" charset="0"/>
              </a:rPr>
              <a:t>for assuredly, I say to you that many prophets and righteous men desired to see what you see, and did not see it, and to hear what you hear, and did not hear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Hebrews 11:40  </a:t>
            </a:r>
            <a:r>
              <a:rPr lang="en-US" altLang="en-US" b="0" dirty="0">
                <a:latin typeface="Calibri" panose="020F0502020204030204" pitchFamily="34" charset="0"/>
                <a:cs typeface="Calibri" panose="020F0502020204030204" pitchFamily="34" charset="0"/>
              </a:rPr>
              <a:t>God having provided something better for us, that they should not be made perfect apart from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Acts 3:18  </a:t>
            </a:r>
            <a:r>
              <a:rPr lang="en-US" altLang="en-US" b="0" dirty="0">
                <a:latin typeface="Calibri" panose="020F0502020204030204" pitchFamily="34" charset="0"/>
                <a:cs typeface="Calibri" panose="020F0502020204030204" pitchFamily="34" charset="0"/>
              </a:rPr>
              <a:t>But those things which God foretold by the mouth of all His prophets, that the Christ would suffer, He has thus fulfilled.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Acts 3:24  </a:t>
            </a:r>
            <a:r>
              <a:rPr lang="en-US" altLang="en-US" b="0" dirty="0">
                <a:latin typeface="Calibri" panose="020F0502020204030204" pitchFamily="34" charset="0"/>
                <a:cs typeface="Calibri" panose="020F0502020204030204" pitchFamily="34" charset="0"/>
              </a:rPr>
              <a:t>Yes, and all the prophets, from Samuel and those who follow, as many as have spoken, have also foretold these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Acts 10:43  </a:t>
            </a:r>
            <a:r>
              <a:rPr lang="en-US" altLang="en-US" b="0" dirty="0">
                <a:latin typeface="Calibri" panose="020F0502020204030204" pitchFamily="34" charset="0"/>
                <a:cs typeface="Calibri" panose="020F0502020204030204" pitchFamily="34" charset="0"/>
              </a:rPr>
              <a:t>To Him all the prophets witness that, through His name, whoever believes in Him will receive remission of sins.“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Acts 26:22-23  </a:t>
            </a:r>
            <a:r>
              <a:rPr lang="en-US" altLang="en-US" b="0" dirty="0">
                <a:latin typeface="Calibri" panose="020F0502020204030204" pitchFamily="34" charset="0"/>
                <a:cs typeface="Calibri" panose="020F0502020204030204" pitchFamily="34" charset="0"/>
              </a:rPr>
              <a:t>[Paul to Agrippa] Therefore, having obtained help from God, to this day I stand, witnessing both to small and great, saying no other things than those which the prophets and Moses said would come—  (23)  that the Christ would suffer, that He would be the first to rise from the dead, and would proclaim light to the Jewish people and to the Gentiles."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a:t>
            </a:r>
            <a:r>
              <a:rPr lang="en-US" altLang="en-US" b="0" dirty="0">
                <a:latin typeface="Calibri" panose="020F0502020204030204" pitchFamily="34" charset="0"/>
                <a:cs typeface="Calibri" panose="020F0502020204030204" pitchFamily="34" charset="0"/>
              </a:rPr>
              <a:t>To look” is from παρα</a:t>
            </a:r>
            <a:r>
              <a:rPr lang="en-US" altLang="en-US" b="0" dirty="0" err="1">
                <a:latin typeface="Calibri" panose="020F0502020204030204" pitchFamily="34" charset="0"/>
                <a:cs typeface="Calibri" panose="020F0502020204030204" pitchFamily="34" charset="0"/>
              </a:rPr>
              <a:t>κύψσ</a:t>
            </a:r>
            <a:r>
              <a:rPr lang="en-US" altLang="en-US" b="0" dirty="0">
                <a:latin typeface="Calibri" panose="020F0502020204030204" pitchFamily="34" charset="0"/>
                <a:cs typeface="Calibri" panose="020F0502020204030204" pitchFamily="34" charset="0"/>
              </a:rPr>
              <a:t>αι (parakupsai).  It is rendered “stooping down,” and “stooped down” in Luke 24:12 and John 20:5,11.</a:t>
            </a:r>
          </a:p>
          <a:p>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10</a:t>
            </a:fld>
            <a:endParaRPr lang="en-US"/>
          </a:p>
        </p:txBody>
      </p:sp>
    </p:spTree>
    <p:extLst>
      <p:ext uri="{BB962C8B-B14F-4D97-AF65-F5344CB8AC3E}">
        <p14:creationId xmlns:p14="http://schemas.microsoft.com/office/powerpoint/2010/main" val="3588834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373" eaLnBrk="1" fontAlgn="auto" hangingPunct="1">
              <a:spcBef>
                <a:spcPts val="0"/>
              </a:spcBef>
              <a:spcAft>
                <a:spcPts val="0"/>
              </a:spcAft>
              <a:defRPr/>
            </a:pPr>
            <a:fld id="{46BF4FDF-A9CF-40FE-882E-AE64A7261A16}" type="slidenum">
              <a:rPr lang="en-US">
                <a:solidFill>
                  <a:prstClr val="black"/>
                </a:solidFill>
                <a:latin typeface="Calibri" panose="020F0502020204030204"/>
              </a:rPr>
              <a:pPr defTabSz="925373" eaLnBrk="1" fontAlgn="auto" hangingPunct="1">
                <a:spcBef>
                  <a:spcPts val="0"/>
                </a:spcBef>
                <a:spcAft>
                  <a:spcPts val="0"/>
                </a:spcAft>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64538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07F44-81C3-4D51-89F0-DF5B3A1D4BDF}" type="slidenum">
              <a:rPr lang="en-US" smtClean="0"/>
              <a:t>2</a:t>
            </a:fld>
            <a:endParaRPr lang="en-US"/>
          </a:p>
        </p:txBody>
      </p:sp>
    </p:spTree>
    <p:extLst>
      <p:ext uri="{BB962C8B-B14F-4D97-AF65-F5344CB8AC3E}">
        <p14:creationId xmlns:p14="http://schemas.microsoft.com/office/powerpoint/2010/main" val="63855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Thessalonians 2:13-14  </a:t>
            </a:r>
            <a:r>
              <a:rPr lang="en-US" dirty="0"/>
              <a:t>But we are bound to give thanks to God always for you, brethren beloved by the Lord, because God from the beginning chose you for salvation through sanctification by the Spirit and belief in the truth,  (14)  to which He called you by our gospel, for the obtaining of the glory of our Lord Jesus Christ.</a:t>
            </a:r>
          </a:p>
          <a:p>
            <a:r>
              <a:rPr lang="en-US" b="1" dirty="0"/>
              <a:t>Ephesians 1:4  </a:t>
            </a:r>
            <a:r>
              <a:rPr lang="en-US" dirty="0"/>
              <a:t>just as He chose us in Him before the foundation of the world, that we should be holy and without blame before Him in love,</a:t>
            </a:r>
          </a:p>
          <a:p>
            <a:r>
              <a:rPr lang="en-US" b="1" dirty="0"/>
              <a:t>Romans 6:3  </a:t>
            </a:r>
            <a:r>
              <a:rPr lang="en-US" dirty="0"/>
              <a:t>Or do you not know that as many of us as were baptized into Christ Jesus were baptized into His death?</a:t>
            </a:r>
          </a:p>
        </p:txBody>
      </p:sp>
      <p:sp>
        <p:nvSpPr>
          <p:cNvPr id="4" name="Slide Number Placeholder 3"/>
          <p:cNvSpPr>
            <a:spLocks noGrp="1"/>
          </p:cNvSpPr>
          <p:nvPr>
            <p:ph type="sldNum" sz="quarter" idx="5"/>
          </p:nvPr>
        </p:nvSpPr>
        <p:spPr/>
        <p:txBody>
          <a:bodyPr/>
          <a:lstStyle/>
          <a:p>
            <a:fld id="{1A107F44-81C3-4D51-89F0-DF5B3A1D4BDF}" type="slidenum">
              <a:rPr lang="en-US" smtClean="0"/>
              <a:t>3</a:t>
            </a:fld>
            <a:endParaRPr lang="en-US"/>
          </a:p>
        </p:txBody>
      </p:sp>
    </p:spTree>
    <p:extLst>
      <p:ext uri="{BB962C8B-B14F-4D97-AF65-F5344CB8AC3E}">
        <p14:creationId xmlns:p14="http://schemas.microsoft.com/office/powerpoint/2010/main" val="88233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Corinthians 1:3  </a:t>
            </a:r>
            <a:r>
              <a:rPr lang="en-US" dirty="0"/>
              <a:t>Blessed be the God and Father of our Lord Jesus Christ, the Father of mercies and God of all comfort,</a:t>
            </a:r>
          </a:p>
          <a:p>
            <a:r>
              <a:rPr lang="en-US" b="1" dirty="0"/>
              <a:t>Psalms 103:1-2  </a:t>
            </a:r>
            <a:r>
              <a:rPr lang="en-US" dirty="0"/>
              <a:t>A Psalm Of David. Bless the LORD, O my soul; And all that is within me, bless His holy name!  (2)  Bless the LORD, O my soul, And forget not all His benefits:</a:t>
            </a:r>
          </a:p>
          <a:p>
            <a:r>
              <a:rPr lang="en-US" b="1" dirty="0"/>
              <a:t>Ephesians 2:4  </a:t>
            </a:r>
            <a:r>
              <a:rPr lang="en-US" dirty="0"/>
              <a:t>But God, who is rich in mercy, because of His great love with which He loved us,</a:t>
            </a:r>
          </a:p>
          <a:p>
            <a:r>
              <a:rPr lang="en-US" b="1" dirty="0"/>
              <a:t>Psalms 103:17  </a:t>
            </a:r>
            <a:r>
              <a:rPr lang="en-US" dirty="0"/>
              <a:t>But the mercy of the LORD is from everlasting to everlasting On those who fear Him, And His righteousness to children's children,</a:t>
            </a:r>
          </a:p>
          <a:p>
            <a:r>
              <a:rPr lang="en-US" b="1" dirty="0"/>
              <a:t>Psalms 118:1  </a:t>
            </a:r>
            <a:r>
              <a:rPr lang="en-US" dirty="0"/>
              <a:t>Oh, give thanks to the LORD, for He is good! For His mercy endures forever.</a:t>
            </a:r>
          </a:p>
          <a:p>
            <a:r>
              <a:rPr lang="en-US" b="1" dirty="0"/>
              <a:t>John 3:3  </a:t>
            </a:r>
            <a:r>
              <a:rPr lang="en-US" dirty="0"/>
              <a:t>Jesus answered and said to him, "Most assuredly, I say to you, unless one is born again, he cannot see the kingdom of God.“</a:t>
            </a:r>
          </a:p>
          <a:p>
            <a:r>
              <a:rPr lang="en-US" b="1" dirty="0"/>
              <a:t>2 Corinthians 5:17  </a:t>
            </a:r>
            <a:r>
              <a:rPr lang="en-US" dirty="0"/>
              <a:t>Therefore, if anyone is in Christ, he is a new creation; old things have passed away; behold, all things have become new.</a:t>
            </a:r>
          </a:p>
        </p:txBody>
      </p:sp>
      <p:sp>
        <p:nvSpPr>
          <p:cNvPr id="4" name="Slide Number Placeholder 3"/>
          <p:cNvSpPr>
            <a:spLocks noGrp="1"/>
          </p:cNvSpPr>
          <p:nvPr>
            <p:ph type="sldNum" sz="quarter" idx="5"/>
          </p:nvPr>
        </p:nvSpPr>
        <p:spPr/>
        <p:txBody>
          <a:bodyPr/>
          <a:lstStyle/>
          <a:p>
            <a:fld id="{1A107F44-81C3-4D51-89F0-DF5B3A1D4BDF}" type="slidenum">
              <a:rPr lang="en-US" smtClean="0"/>
              <a:t>4</a:t>
            </a:fld>
            <a:endParaRPr lang="en-US"/>
          </a:p>
        </p:txBody>
      </p:sp>
    </p:spTree>
    <p:extLst>
      <p:ext uri="{BB962C8B-B14F-4D97-AF65-F5344CB8AC3E}">
        <p14:creationId xmlns:p14="http://schemas.microsoft.com/office/powerpoint/2010/main" val="171306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Romans 8:17  </a:t>
            </a:r>
            <a:r>
              <a:rPr lang="en-US" dirty="0"/>
              <a:t>and if children, then heirs—heirs of God and joint heirs with Christ, if indeed we suffer with Him, that we may also be glorified together.</a:t>
            </a:r>
          </a:p>
          <a:p>
            <a:r>
              <a:rPr lang="en-US" b="1" dirty="0"/>
              <a:t>1 Corinthians 9:25  </a:t>
            </a:r>
            <a:r>
              <a:rPr lang="en-US" dirty="0"/>
              <a:t>And everyone who competes for the prize is temperate in all things. Now they do it to obtain a perishable crown, but we for an imperishable crown.</a:t>
            </a:r>
          </a:p>
          <a:p>
            <a:r>
              <a:rPr lang="en-US" b="1" dirty="0"/>
              <a:t>John 14:2  </a:t>
            </a:r>
            <a:r>
              <a:rPr lang="en-US" dirty="0"/>
              <a:t>In My Father's house are many mansions; if it were not so, I would have told you. I go to prepare a place for you.</a:t>
            </a:r>
          </a:p>
          <a:p>
            <a:r>
              <a:rPr lang="en-US" b="1" dirty="0"/>
              <a:t>Colossians 1:5  </a:t>
            </a:r>
            <a:r>
              <a:rPr lang="en-US" dirty="0"/>
              <a:t>because of the hope which is laid up for you in heaven, of which you heard before in the word of the truth of the gospel,</a:t>
            </a:r>
          </a:p>
        </p:txBody>
      </p:sp>
      <p:sp>
        <p:nvSpPr>
          <p:cNvPr id="4" name="Slide Number Placeholder 3"/>
          <p:cNvSpPr>
            <a:spLocks noGrp="1"/>
          </p:cNvSpPr>
          <p:nvPr>
            <p:ph type="sldNum" sz="quarter" idx="5"/>
          </p:nvPr>
        </p:nvSpPr>
        <p:spPr/>
        <p:txBody>
          <a:bodyPr/>
          <a:lstStyle/>
          <a:p>
            <a:fld id="{1A107F44-81C3-4D51-89F0-DF5B3A1D4BDF}" type="slidenum">
              <a:rPr lang="en-US" smtClean="0"/>
              <a:t>5</a:t>
            </a:fld>
            <a:endParaRPr lang="en-US"/>
          </a:p>
        </p:txBody>
      </p:sp>
    </p:spTree>
    <p:extLst>
      <p:ext uri="{BB962C8B-B14F-4D97-AF65-F5344CB8AC3E}">
        <p14:creationId xmlns:p14="http://schemas.microsoft.com/office/powerpoint/2010/main" val="3126370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 10:28-29  </a:t>
            </a:r>
            <a:r>
              <a:rPr lang="en-US" dirty="0"/>
              <a:t>And I give them eternal life, and they shall never perish; neither shall anyone snatch them out of My hand.  (29)  My Father, who has given them to Me, is greater than all; and no one is able to snatch them out of My Father's hand.</a:t>
            </a:r>
          </a:p>
          <a:p>
            <a:r>
              <a:rPr lang="en-US" b="1" dirty="0"/>
              <a:t>1 Timothy 4:1  </a:t>
            </a:r>
            <a:r>
              <a:rPr lang="en-US" dirty="0"/>
              <a:t>Now the Spirit expressly says that in latter times some will depart from the faith, giving heed to deceiving spirits and doctrines of demons,</a:t>
            </a:r>
          </a:p>
          <a:p>
            <a:r>
              <a:rPr lang="en-US" b="1" dirty="0"/>
              <a:t>1 Timothy 5:12  </a:t>
            </a:r>
            <a:r>
              <a:rPr lang="en-US" dirty="0"/>
              <a:t>having condemnation because they have cast off their first faith.</a:t>
            </a:r>
          </a:p>
          <a:p>
            <a:r>
              <a:rPr lang="en-US" b="1" dirty="0"/>
              <a:t>1 Timothy 6:10  </a:t>
            </a:r>
            <a:r>
              <a:rPr lang="en-US" dirty="0"/>
              <a:t>For the love of money is a root of all kinds of evil, for which some have strayed from the faith in their greediness, and pierced themselves through with many sorrows.</a:t>
            </a:r>
          </a:p>
          <a:p>
            <a:r>
              <a:rPr lang="en-US" b="1" dirty="0"/>
              <a:t>2 Timothy 2:18  </a:t>
            </a:r>
            <a:r>
              <a:rPr lang="en-US" b="0" dirty="0"/>
              <a:t>[</a:t>
            </a:r>
            <a:r>
              <a:rPr lang="en-US" b="0"/>
              <a:t>Hymanaeus</a:t>
            </a:r>
            <a:r>
              <a:rPr lang="en-US" b="0" dirty="0"/>
              <a:t> and </a:t>
            </a:r>
            <a:r>
              <a:rPr lang="en-US" b="0" dirty="0" err="1"/>
              <a:t>Philetus</a:t>
            </a:r>
            <a:r>
              <a:rPr lang="en-US" b="0" dirty="0"/>
              <a:t>] </a:t>
            </a:r>
            <a:r>
              <a:rPr lang="en-US" dirty="0"/>
              <a:t>who have strayed concerning the truth, saying that the resurrection is already past; and they overthrow the faith of some.</a:t>
            </a:r>
          </a:p>
        </p:txBody>
      </p:sp>
      <p:sp>
        <p:nvSpPr>
          <p:cNvPr id="4" name="Slide Number Placeholder 3"/>
          <p:cNvSpPr>
            <a:spLocks noGrp="1"/>
          </p:cNvSpPr>
          <p:nvPr>
            <p:ph type="sldNum" sz="quarter" idx="5"/>
          </p:nvPr>
        </p:nvSpPr>
        <p:spPr/>
        <p:txBody>
          <a:bodyPr/>
          <a:lstStyle/>
          <a:p>
            <a:fld id="{1A107F44-81C3-4D51-89F0-DF5B3A1D4BDF}" type="slidenum">
              <a:rPr lang="en-US" smtClean="0"/>
              <a:t>6</a:t>
            </a:fld>
            <a:endParaRPr lang="en-US"/>
          </a:p>
        </p:txBody>
      </p:sp>
    </p:spTree>
    <p:extLst>
      <p:ext uri="{BB962C8B-B14F-4D97-AF65-F5344CB8AC3E}">
        <p14:creationId xmlns:p14="http://schemas.microsoft.com/office/powerpoint/2010/main" val="174819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7</a:t>
            </a:fld>
            <a:endParaRPr lang="en-US"/>
          </a:p>
        </p:txBody>
      </p:sp>
    </p:spTree>
    <p:extLst>
      <p:ext uri="{BB962C8B-B14F-4D97-AF65-F5344CB8AC3E}">
        <p14:creationId xmlns:p14="http://schemas.microsoft.com/office/powerpoint/2010/main" val="609701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Corinthians 4:17  </a:t>
            </a:r>
            <a:r>
              <a:rPr lang="en-US" dirty="0"/>
              <a:t>For our light affliction, which is but for a moment, is working for us a far more exceeding and eternal weight of glory,</a:t>
            </a:r>
          </a:p>
          <a:p>
            <a:r>
              <a:rPr lang="en-US" b="1" dirty="0"/>
              <a:t>Romans 8:18  </a:t>
            </a:r>
            <a:r>
              <a:rPr lang="en-US" dirty="0"/>
              <a:t>For I consider that the sufferings of this present time are not worthy to be compared with the glory which shall be revealed in us.</a:t>
            </a:r>
          </a:p>
        </p:txBody>
      </p:sp>
      <p:sp>
        <p:nvSpPr>
          <p:cNvPr id="4" name="Slide Number Placeholder 3"/>
          <p:cNvSpPr>
            <a:spLocks noGrp="1"/>
          </p:cNvSpPr>
          <p:nvPr>
            <p:ph type="sldNum" sz="quarter" idx="5"/>
          </p:nvPr>
        </p:nvSpPr>
        <p:spPr/>
        <p:txBody>
          <a:bodyPr/>
          <a:lstStyle/>
          <a:p>
            <a:fld id="{1A107F44-81C3-4D51-89F0-DF5B3A1D4BDF}" type="slidenum">
              <a:rPr lang="en-US" smtClean="0"/>
              <a:t>8</a:t>
            </a:fld>
            <a:endParaRPr lang="en-US"/>
          </a:p>
        </p:txBody>
      </p:sp>
    </p:spTree>
    <p:extLst>
      <p:ext uri="{BB962C8B-B14F-4D97-AF65-F5344CB8AC3E}">
        <p14:creationId xmlns:p14="http://schemas.microsoft.com/office/powerpoint/2010/main" val="3198987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Proverbs 17:3  </a:t>
            </a:r>
            <a:r>
              <a:rPr lang="en-US" dirty="0"/>
              <a:t>The refining pot is for silver and the furnace for gold, But the LORD tests the hearts.</a:t>
            </a:r>
          </a:p>
          <a:p>
            <a:r>
              <a:rPr lang="en-US" b="1" dirty="0"/>
              <a:t>Isaiah 48:10  </a:t>
            </a:r>
            <a:r>
              <a:rPr lang="en-US" dirty="0"/>
              <a:t>Behold, I have refined you, but not as silver; I have tested you in the furnace of affliction.</a:t>
            </a:r>
          </a:p>
          <a:p>
            <a:r>
              <a:rPr lang="en-US" b="1" dirty="0"/>
              <a:t>Romans 5:3-4  </a:t>
            </a:r>
            <a:r>
              <a:rPr lang="en-US" dirty="0"/>
              <a:t>And not only that, but we also glory in tribulations, knowing that tribulation produces perseverance;  (4)  and perseverance, character; and character, hope.</a:t>
            </a:r>
          </a:p>
          <a:p>
            <a:r>
              <a:rPr lang="en-US" b="1" dirty="0"/>
              <a:t>Hebrews 11:1  </a:t>
            </a:r>
            <a:r>
              <a:rPr lang="en-US" dirty="0"/>
              <a:t>Now faith is the substance of things hoped for, the evidence of things not seen.</a:t>
            </a:r>
          </a:p>
        </p:txBody>
      </p:sp>
      <p:sp>
        <p:nvSpPr>
          <p:cNvPr id="4" name="Slide Number Placeholder 3"/>
          <p:cNvSpPr>
            <a:spLocks noGrp="1"/>
          </p:cNvSpPr>
          <p:nvPr>
            <p:ph type="sldNum" sz="quarter" idx="5"/>
          </p:nvPr>
        </p:nvSpPr>
        <p:spPr/>
        <p:txBody>
          <a:bodyPr/>
          <a:lstStyle/>
          <a:p>
            <a:fld id="{1A107F44-81C3-4D51-89F0-DF5B3A1D4BDF}" type="slidenum">
              <a:rPr lang="en-US" smtClean="0"/>
              <a:t>9</a:t>
            </a:fld>
            <a:endParaRPr lang="en-US"/>
          </a:p>
        </p:txBody>
      </p:sp>
    </p:spTree>
    <p:extLst>
      <p:ext uri="{BB962C8B-B14F-4D97-AF65-F5344CB8AC3E}">
        <p14:creationId xmlns:p14="http://schemas.microsoft.com/office/powerpoint/2010/main" val="608508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FE87C92-17DE-4D5C-918A-9E10FA93C6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AC4EFB9-95DD-4AC1-BBA2-944A1085F2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AF0879-9BD4-43F6-BD05-4F07B2023359}"/>
              </a:ext>
            </a:extLst>
          </p:cNvPr>
          <p:cNvSpPr>
            <a:spLocks noGrp="1" noChangeArrowheads="1"/>
          </p:cNvSpPr>
          <p:nvPr>
            <p:ph type="sldNum" sz="quarter" idx="12"/>
          </p:nvPr>
        </p:nvSpPr>
        <p:spPr>
          <a:ln/>
        </p:spPr>
        <p:txBody>
          <a:bodyPr/>
          <a:lstStyle>
            <a:lvl1pPr>
              <a:defRPr/>
            </a:lvl1pPr>
          </a:lstStyle>
          <a:p>
            <a:pPr>
              <a:defRPr/>
            </a:pPr>
            <a:fld id="{E7F2C719-3CC3-46C3-A3B9-D87B1714D5F6}" type="slidenum">
              <a:rPr lang="en-US" altLang="en-US"/>
              <a:pPr>
                <a:defRPr/>
              </a:pPr>
              <a:t>‹#›</a:t>
            </a:fld>
            <a:endParaRPr lang="en-US" altLang="en-US"/>
          </a:p>
        </p:txBody>
      </p:sp>
    </p:spTree>
    <p:extLst>
      <p:ext uri="{BB962C8B-B14F-4D97-AF65-F5344CB8AC3E}">
        <p14:creationId xmlns:p14="http://schemas.microsoft.com/office/powerpoint/2010/main" val="323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1F49C3-7450-43A6-BD3E-F5ED2F5EF2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D2BEB8-484E-4CAF-95CD-96EE01C1D1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1E304A-91EB-4DF2-BE05-3FE1197C8A13}"/>
              </a:ext>
            </a:extLst>
          </p:cNvPr>
          <p:cNvSpPr>
            <a:spLocks noGrp="1" noChangeArrowheads="1"/>
          </p:cNvSpPr>
          <p:nvPr>
            <p:ph type="sldNum" sz="quarter" idx="12"/>
          </p:nvPr>
        </p:nvSpPr>
        <p:spPr>
          <a:ln/>
        </p:spPr>
        <p:txBody>
          <a:bodyPr/>
          <a:lstStyle>
            <a:lvl1pPr>
              <a:defRPr/>
            </a:lvl1pPr>
          </a:lstStyle>
          <a:p>
            <a:pPr>
              <a:defRPr/>
            </a:pPr>
            <a:fld id="{02C6C3E4-FC50-461E-89CE-A9E8BC28944C}" type="slidenum">
              <a:rPr lang="en-US" altLang="en-US"/>
              <a:pPr>
                <a:defRPr/>
              </a:pPr>
              <a:t>‹#›</a:t>
            </a:fld>
            <a:endParaRPr lang="en-US" altLang="en-US"/>
          </a:p>
        </p:txBody>
      </p:sp>
    </p:spTree>
    <p:extLst>
      <p:ext uri="{BB962C8B-B14F-4D97-AF65-F5344CB8AC3E}">
        <p14:creationId xmlns:p14="http://schemas.microsoft.com/office/powerpoint/2010/main" val="5585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044EB5-06AF-4FAF-9E9D-7FA494E73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DDE957-578C-42E1-BEEC-DEF2BD31F9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0978E60-BB0A-4EAD-824A-979EB2A8CB63}"/>
              </a:ext>
            </a:extLst>
          </p:cNvPr>
          <p:cNvSpPr>
            <a:spLocks noGrp="1" noChangeArrowheads="1"/>
          </p:cNvSpPr>
          <p:nvPr>
            <p:ph type="sldNum" sz="quarter" idx="12"/>
          </p:nvPr>
        </p:nvSpPr>
        <p:spPr>
          <a:ln/>
        </p:spPr>
        <p:txBody>
          <a:bodyPr/>
          <a:lstStyle>
            <a:lvl1pPr>
              <a:defRPr/>
            </a:lvl1pPr>
          </a:lstStyle>
          <a:p>
            <a:pPr>
              <a:defRPr/>
            </a:pPr>
            <a:fld id="{417FA1DF-5319-4A66-9326-C6A1FF0A3601}" type="slidenum">
              <a:rPr lang="en-US" altLang="en-US"/>
              <a:pPr>
                <a:defRPr/>
              </a:pPr>
              <a:t>‹#›</a:t>
            </a:fld>
            <a:endParaRPr lang="en-US" altLang="en-US"/>
          </a:p>
        </p:txBody>
      </p:sp>
    </p:spTree>
    <p:extLst>
      <p:ext uri="{BB962C8B-B14F-4D97-AF65-F5344CB8AC3E}">
        <p14:creationId xmlns:p14="http://schemas.microsoft.com/office/powerpoint/2010/main" val="10939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A04C-9F62-4F1E-A985-9EB82F82A67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EFE3B5-5EF8-4240-AD08-A15C316A15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FF74E5-E74B-4845-8EE2-D64E17AE4252}"/>
              </a:ext>
            </a:extLst>
          </p:cNvPr>
          <p:cNvSpPr>
            <a:spLocks noGrp="1"/>
          </p:cNvSpPr>
          <p:nvPr>
            <p:ph type="dt" sz="half" idx="10"/>
          </p:nvPr>
        </p:nvSpPr>
        <p:spPr/>
        <p:txBody>
          <a:bodyPr/>
          <a:lstStyle/>
          <a:p>
            <a:fld id="{9184DA70-C731-4C70-880D-CCD4705E623C}" type="datetime1">
              <a:rPr lang="en-US" smtClean="0"/>
              <a:t>6/30/2020</a:t>
            </a:fld>
            <a:endParaRPr lang="en-US" dirty="0"/>
          </a:p>
        </p:txBody>
      </p:sp>
      <p:sp>
        <p:nvSpPr>
          <p:cNvPr id="5" name="Footer Placeholder 4">
            <a:extLst>
              <a:ext uri="{FF2B5EF4-FFF2-40B4-BE49-F238E27FC236}">
                <a16:creationId xmlns:a16="http://schemas.microsoft.com/office/drawing/2014/main" id="{190555E2-8F55-4D43-B3C5-EE93BAE263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CFCD9B-050F-4F73-8F44-70E8347FDD5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4854514"/>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5F09-DDCB-4B4A-85C4-0A28FD387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53272-B698-4E3E-A81F-75961AECEF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F7ADB-A97A-4601-81C9-49A36F4C469A}"/>
              </a:ext>
            </a:extLst>
          </p:cNvPr>
          <p:cNvSpPr>
            <a:spLocks noGrp="1"/>
          </p:cNvSpPr>
          <p:nvPr>
            <p:ph type="dt" sz="half" idx="10"/>
          </p:nvPr>
        </p:nvSpPr>
        <p:spPr/>
        <p:txBody>
          <a:bodyPr/>
          <a:lstStyle/>
          <a:p>
            <a:fld id="{4BE1D723-8F53-4F53-90B0-1982A396982E}" type="datetime1">
              <a:rPr lang="en-US" smtClean="0"/>
              <a:t>6/30/2020</a:t>
            </a:fld>
            <a:endParaRPr lang="en-US" dirty="0"/>
          </a:p>
        </p:txBody>
      </p:sp>
      <p:sp>
        <p:nvSpPr>
          <p:cNvPr id="5" name="Footer Placeholder 4">
            <a:extLst>
              <a:ext uri="{FF2B5EF4-FFF2-40B4-BE49-F238E27FC236}">
                <a16:creationId xmlns:a16="http://schemas.microsoft.com/office/drawing/2014/main" id="{E83CC2E4-1777-4C01-8896-F4FD5BE9A0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AA8A8E-3D22-4FB2-9477-260712AA07D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3037978"/>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DE02-5541-4CB9-B942-97EDBFC9C1E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11785F-A32C-434D-9A09-1B7A4687D99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B47120-3EEB-41D2-90A4-0456AC29E5C9}"/>
              </a:ext>
            </a:extLst>
          </p:cNvPr>
          <p:cNvSpPr>
            <a:spLocks noGrp="1"/>
          </p:cNvSpPr>
          <p:nvPr>
            <p:ph type="dt" sz="half" idx="10"/>
          </p:nvPr>
        </p:nvSpPr>
        <p:spPr/>
        <p:txBody>
          <a:bodyPr/>
          <a:lstStyle/>
          <a:p>
            <a:fld id="{97669AF7-7BEB-44E4-9852-375E34362B5B}" type="datetime1">
              <a:rPr lang="en-US" smtClean="0"/>
              <a:t>6/30/2020</a:t>
            </a:fld>
            <a:endParaRPr lang="en-US" dirty="0"/>
          </a:p>
        </p:txBody>
      </p:sp>
      <p:sp>
        <p:nvSpPr>
          <p:cNvPr id="5" name="Footer Placeholder 4">
            <a:extLst>
              <a:ext uri="{FF2B5EF4-FFF2-40B4-BE49-F238E27FC236}">
                <a16:creationId xmlns:a16="http://schemas.microsoft.com/office/drawing/2014/main" id="{A89E8233-9B8B-47BC-A098-255A35F0CB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94793F-6E6C-4083-8EF8-340F923686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328160"/>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FE90-755B-47F2-9F1C-6C89B8B90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C66B5-53A8-45B7-B4E7-6A3B8D42599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E0E67-F55D-40FC-836C-66C19A8FAC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88A34-BA0E-47ED-8B40-A7CC5909992E}"/>
              </a:ext>
            </a:extLst>
          </p:cNvPr>
          <p:cNvSpPr>
            <a:spLocks noGrp="1"/>
          </p:cNvSpPr>
          <p:nvPr>
            <p:ph type="dt" sz="half" idx="10"/>
          </p:nvPr>
        </p:nvSpPr>
        <p:spPr/>
        <p:txBody>
          <a:bodyPr/>
          <a:lstStyle/>
          <a:p>
            <a:fld id="{BAAAC38D-0552-4C82-B593-E6124DFADBE2}" type="datetime1">
              <a:rPr lang="en-US" smtClean="0"/>
              <a:t>6/30/2020</a:t>
            </a:fld>
            <a:endParaRPr lang="en-US" dirty="0"/>
          </a:p>
        </p:txBody>
      </p:sp>
      <p:sp>
        <p:nvSpPr>
          <p:cNvPr id="6" name="Footer Placeholder 5">
            <a:extLst>
              <a:ext uri="{FF2B5EF4-FFF2-40B4-BE49-F238E27FC236}">
                <a16:creationId xmlns:a16="http://schemas.microsoft.com/office/drawing/2014/main" id="{AEF4CFFA-5657-4F64-8452-704A8FC0A9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71A9D6-D38A-4A29-AED8-17F68D76809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1036382"/>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68CD-8338-4B34-B139-B8590E24990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6655FD-5D37-4765-B85E-9C4D27F62F8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CDD10-4A95-4150-86B8-9FFD78B5021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C5C34-7D56-4971-886D-2B7E4BBFD84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24C94-5B88-4A22-97DF-CB18AE7964D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DA370-F846-4D14-9FAE-2F73348CE78E}"/>
              </a:ext>
            </a:extLst>
          </p:cNvPr>
          <p:cNvSpPr>
            <a:spLocks noGrp="1"/>
          </p:cNvSpPr>
          <p:nvPr>
            <p:ph type="dt" sz="half" idx="10"/>
          </p:nvPr>
        </p:nvSpPr>
        <p:spPr/>
        <p:txBody>
          <a:bodyPr/>
          <a:lstStyle/>
          <a:p>
            <a:fld id="{D9DF0F1C-5577-4ACB-BB62-DF8F3C494C7E}" type="datetime1">
              <a:rPr lang="en-US" smtClean="0"/>
              <a:t>6/30/2020</a:t>
            </a:fld>
            <a:endParaRPr lang="en-US" dirty="0"/>
          </a:p>
        </p:txBody>
      </p:sp>
      <p:sp>
        <p:nvSpPr>
          <p:cNvPr id="8" name="Footer Placeholder 7">
            <a:extLst>
              <a:ext uri="{FF2B5EF4-FFF2-40B4-BE49-F238E27FC236}">
                <a16:creationId xmlns:a16="http://schemas.microsoft.com/office/drawing/2014/main" id="{CE39CE97-F0DC-4533-A5E5-D385952D09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463DC15-2D66-45B7-BE54-9C3F6D14C07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755132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5F87-D88C-4CD0-8BC7-5382B0D7D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42AC5-AC2B-4EA4-B5CA-998D07F0FD1E}"/>
              </a:ext>
            </a:extLst>
          </p:cNvPr>
          <p:cNvSpPr>
            <a:spLocks noGrp="1"/>
          </p:cNvSpPr>
          <p:nvPr>
            <p:ph type="dt" sz="half" idx="10"/>
          </p:nvPr>
        </p:nvSpPr>
        <p:spPr/>
        <p:txBody>
          <a:bodyPr/>
          <a:lstStyle/>
          <a:p>
            <a:fld id="{1775B394-D9F9-4F0C-B15D-605F45CB9E9F}" type="datetime1">
              <a:rPr lang="en-US" smtClean="0"/>
              <a:t>6/30/2020</a:t>
            </a:fld>
            <a:endParaRPr lang="en-US" dirty="0"/>
          </a:p>
        </p:txBody>
      </p:sp>
      <p:sp>
        <p:nvSpPr>
          <p:cNvPr id="4" name="Footer Placeholder 3">
            <a:extLst>
              <a:ext uri="{FF2B5EF4-FFF2-40B4-BE49-F238E27FC236}">
                <a16:creationId xmlns:a16="http://schemas.microsoft.com/office/drawing/2014/main" id="{19EAC12A-3E85-4CC1-B274-913987E3C8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5E58E5-6D6C-4355-AEED-F98967F8BE3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6762193"/>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BB757-258F-41DF-8125-F9D660F1A9CA}"/>
              </a:ext>
            </a:extLst>
          </p:cNvPr>
          <p:cNvSpPr>
            <a:spLocks noGrp="1"/>
          </p:cNvSpPr>
          <p:nvPr>
            <p:ph type="dt" sz="half" idx="10"/>
          </p:nvPr>
        </p:nvSpPr>
        <p:spPr/>
        <p:txBody>
          <a:bodyPr/>
          <a:lstStyle/>
          <a:p>
            <a:fld id="{39667345-2558-425A-8533-9BFDBCE15005}" type="datetime1">
              <a:rPr lang="en-US" smtClean="0"/>
              <a:t>6/30/2020</a:t>
            </a:fld>
            <a:endParaRPr lang="en-US" dirty="0"/>
          </a:p>
        </p:txBody>
      </p:sp>
      <p:sp>
        <p:nvSpPr>
          <p:cNvPr id="3" name="Footer Placeholder 2">
            <a:extLst>
              <a:ext uri="{FF2B5EF4-FFF2-40B4-BE49-F238E27FC236}">
                <a16:creationId xmlns:a16="http://schemas.microsoft.com/office/drawing/2014/main" id="{242D5FDC-B99F-4CB8-8E54-9704224C14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9D061B-6D7C-44A5-82E3-B273E0A38FD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1228666"/>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CD2E-6294-476A-BC79-1BA9D54768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A28F5CB-ED1C-408D-A1A1-F27EEF75D28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DFE7F-BB7F-4514-8BAA-8D7070ACC9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C05D30-D01D-4329-BE3F-CB3F6CFBB9AF}"/>
              </a:ext>
            </a:extLst>
          </p:cNvPr>
          <p:cNvSpPr>
            <a:spLocks noGrp="1"/>
          </p:cNvSpPr>
          <p:nvPr>
            <p:ph type="dt" sz="half" idx="10"/>
          </p:nvPr>
        </p:nvSpPr>
        <p:spPr/>
        <p:txBody>
          <a:bodyPr/>
          <a:lstStyle/>
          <a:p>
            <a:fld id="{92BEA474-078D-4E9B-9B14-09A87B19DC46}" type="datetime1">
              <a:rPr lang="en-US" smtClean="0"/>
              <a:t>6/30/2020</a:t>
            </a:fld>
            <a:endParaRPr lang="en-US" dirty="0"/>
          </a:p>
        </p:txBody>
      </p:sp>
      <p:sp>
        <p:nvSpPr>
          <p:cNvPr id="6" name="Footer Placeholder 5">
            <a:extLst>
              <a:ext uri="{FF2B5EF4-FFF2-40B4-BE49-F238E27FC236}">
                <a16:creationId xmlns:a16="http://schemas.microsoft.com/office/drawing/2014/main" id="{42D095A2-03DB-45E1-82FC-875CCEA096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F09AD3-20EE-4296-AD07-181EDE17E11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09485610"/>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597CBF-2D45-4DE9-A753-05008DCA72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D05294-378B-4989-9C0E-26F5AB3F6C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436CFFB-964D-40AD-B85D-B2565A1BE503}"/>
              </a:ext>
            </a:extLst>
          </p:cNvPr>
          <p:cNvSpPr>
            <a:spLocks noGrp="1" noChangeArrowheads="1"/>
          </p:cNvSpPr>
          <p:nvPr>
            <p:ph type="sldNum" sz="quarter" idx="12"/>
          </p:nvPr>
        </p:nvSpPr>
        <p:spPr>
          <a:ln/>
        </p:spPr>
        <p:txBody>
          <a:bodyPr/>
          <a:lstStyle>
            <a:lvl1pPr>
              <a:defRPr/>
            </a:lvl1pPr>
          </a:lstStyle>
          <a:p>
            <a:pPr>
              <a:defRPr/>
            </a:pPr>
            <a:fld id="{A34514DC-0710-48C2-9160-3FC396447959}" type="slidenum">
              <a:rPr lang="en-US" altLang="en-US"/>
              <a:pPr>
                <a:defRPr/>
              </a:pPr>
              <a:t>‹#›</a:t>
            </a:fld>
            <a:endParaRPr lang="en-US" altLang="en-US"/>
          </a:p>
        </p:txBody>
      </p:sp>
    </p:spTree>
    <p:extLst>
      <p:ext uri="{BB962C8B-B14F-4D97-AF65-F5344CB8AC3E}">
        <p14:creationId xmlns:p14="http://schemas.microsoft.com/office/powerpoint/2010/main" val="180106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AC85-08D1-45BC-A32F-33556E0791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9742C1-889F-4785-B9A7-2DD705D35D2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0B65BB-86DB-486E-8413-7E889122D2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72AEEC-DC35-47D1-A929-DD3B3BF0C796}"/>
              </a:ext>
            </a:extLst>
          </p:cNvPr>
          <p:cNvSpPr>
            <a:spLocks noGrp="1"/>
          </p:cNvSpPr>
          <p:nvPr>
            <p:ph type="dt" sz="half" idx="10"/>
          </p:nvPr>
        </p:nvSpPr>
        <p:spPr/>
        <p:txBody>
          <a:bodyPr/>
          <a:lstStyle/>
          <a:p>
            <a:fld id="{4907D986-8816-4272-A432-0437A28A9828}" type="datetime1">
              <a:rPr lang="en-US" smtClean="0"/>
              <a:t>6/30/2020</a:t>
            </a:fld>
            <a:endParaRPr lang="en-US" dirty="0"/>
          </a:p>
        </p:txBody>
      </p:sp>
      <p:sp>
        <p:nvSpPr>
          <p:cNvPr id="6" name="Footer Placeholder 5">
            <a:extLst>
              <a:ext uri="{FF2B5EF4-FFF2-40B4-BE49-F238E27FC236}">
                <a16:creationId xmlns:a16="http://schemas.microsoft.com/office/drawing/2014/main" id="{C32FA09A-BE1A-4660-BB1F-B05A8455E59B}"/>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B6314B37-F6C7-402C-99C5-84F28598F4E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0035863"/>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2D6F-8590-41C0-BA6E-38F644815D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32E2C-7C1A-4CBD-87ED-14D40C42F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73169-C983-497D-87D6-FB4070DA63B4}"/>
              </a:ext>
            </a:extLst>
          </p:cNvPr>
          <p:cNvSpPr>
            <a:spLocks noGrp="1"/>
          </p:cNvSpPr>
          <p:nvPr>
            <p:ph type="dt" sz="half" idx="10"/>
          </p:nvPr>
        </p:nvSpPr>
        <p:spPr/>
        <p:txBody>
          <a:bodyPr/>
          <a:lstStyle/>
          <a:p>
            <a:fld id="{B612A279-0833-481D-8C56-F67FD0AC6C50}" type="datetime1">
              <a:rPr lang="en-US" smtClean="0"/>
              <a:t>6/30/2020</a:t>
            </a:fld>
            <a:endParaRPr lang="en-US" dirty="0"/>
          </a:p>
        </p:txBody>
      </p:sp>
      <p:sp>
        <p:nvSpPr>
          <p:cNvPr id="5" name="Footer Placeholder 4">
            <a:extLst>
              <a:ext uri="{FF2B5EF4-FFF2-40B4-BE49-F238E27FC236}">
                <a16:creationId xmlns:a16="http://schemas.microsoft.com/office/drawing/2014/main" id="{94A9F3D5-D35B-45B8-A6E5-136CE2B3D1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64C795-87BF-4DA4-9060-F98A1931086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8954458"/>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3B448E-11C6-4D6B-B50E-5F636040878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816E8-42AE-47A4-B97C-E0AA1FC1CBA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EE4C6-DD0F-42F7-899E-3530351707C8}"/>
              </a:ext>
            </a:extLst>
          </p:cNvPr>
          <p:cNvSpPr>
            <a:spLocks noGrp="1"/>
          </p:cNvSpPr>
          <p:nvPr>
            <p:ph type="dt" sz="half" idx="10"/>
          </p:nvPr>
        </p:nvSpPr>
        <p:spPr/>
        <p:txBody>
          <a:bodyPr/>
          <a:lstStyle/>
          <a:p>
            <a:fld id="{6587DA83-5663-4C9C-B9AA-0B40A3DAFF81}" type="datetime1">
              <a:rPr lang="en-US" smtClean="0"/>
              <a:t>6/30/2020</a:t>
            </a:fld>
            <a:endParaRPr lang="en-US" dirty="0"/>
          </a:p>
        </p:txBody>
      </p:sp>
      <p:sp>
        <p:nvSpPr>
          <p:cNvPr id="5" name="Footer Placeholder 4">
            <a:extLst>
              <a:ext uri="{FF2B5EF4-FFF2-40B4-BE49-F238E27FC236}">
                <a16:creationId xmlns:a16="http://schemas.microsoft.com/office/drawing/2014/main" id="{F93E059B-3513-4CBB-8548-27C3A5E3B3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5ED5D7-255C-4803-896A-78B4B5DC47D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8070949"/>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40BC3E7-E305-4DF2-821A-7DD006C2E3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22D19C-922B-446E-ADDD-75B09886E1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37A66BC-12D7-4F3B-BA1D-94E9A0596E55}"/>
              </a:ext>
            </a:extLst>
          </p:cNvPr>
          <p:cNvSpPr>
            <a:spLocks noGrp="1" noChangeArrowheads="1"/>
          </p:cNvSpPr>
          <p:nvPr>
            <p:ph type="sldNum" sz="quarter" idx="12"/>
          </p:nvPr>
        </p:nvSpPr>
        <p:spPr>
          <a:ln/>
        </p:spPr>
        <p:txBody>
          <a:bodyPr/>
          <a:lstStyle>
            <a:lvl1pPr>
              <a:defRPr/>
            </a:lvl1pPr>
          </a:lstStyle>
          <a:p>
            <a:pPr>
              <a:defRPr/>
            </a:pPr>
            <a:fld id="{BC39B705-620E-47BA-80E0-ED49BA67F1EE}" type="slidenum">
              <a:rPr lang="en-US" altLang="en-US"/>
              <a:pPr>
                <a:defRPr/>
              </a:pPr>
              <a:t>‹#›</a:t>
            </a:fld>
            <a:endParaRPr lang="en-US" altLang="en-US"/>
          </a:p>
        </p:txBody>
      </p:sp>
    </p:spTree>
    <p:extLst>
      <p:ext uri="{BB962C8B-B14F-4D97-AF65-F5344CB8AC3E}">
        <p14:creationId xmlns:p14="http://schemas.microsoft.com/office/powerpoint/2010/main" val="179149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C5738E1-3CC1-4865-8C13-EA172883E0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55971BB-2C28-4366-970C-CDE30F2DEF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CCC5C05-9250-46D6-9258-5A07EE70A15D}"/>
              </a:ext>
            </a:extLst>
          </p:cNvPr>
          <p:cNvSpPr>
            <a:spLocks noGrp="1" noChangeArrowheads="1"/>
          </p:cNvSpPr>
          <p:nvPr>
            <p:ph type="sldNum" sz="quarter" idx="12"/>
          </p:nvPr>
        </p:nvSpPr>
        <p:spPr>
          <a:ln/>
        </p:spPr>
        <p:txBody>
          <a:bodyPr/>
          <a:lstStyle>
            <a:lvl1pPr>
              <a:defRPr/>
            </a:lvl1pPr>
          </a:lstStyle>
          <a:p>
            <a:pPr>
              <a:defRPr/>
            </a:pPr>
            <a:fld id="{78C32356-A33E-44CE-BD36-04148228168B}" type="slidenum">
              <a:rPr lang="en-US" altLang="en-US"/>
              <a:pPr>
                <a:defRPr/>
              </a:pPr>
              <a:t>‹#›</a:t>
            </a:fld>
            <a:endParaRPr lang="en-US" altLang="en-US"/>
          </a:p>
        </p:txBody>
      </p:sp>
    </p:spTree>
    <p:extLst>
      <p:ext uri="{BB962C8B-B14F-4D97-AF65-F5344CB8AC3E}">
        <p14:creationId xmlns:p14="http://schemas.microsoft.com/office/powerpoint/2010/main" val="348890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6C69B0-D385-4243-ADF8-4F0B6C5707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1BD3362-6E3C-44C2-9B68-D7CC38772D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BC952E0-6C17-4A89-A158-91FFB8087E65}"/>
              </a:ext>
            </a:extLst>
          </p:cNvPr>
          <p:cNvSpPr>
            <a:spLocks noGrp="1" noChangeArrowheads="1"/>
          </p:cNvSpPr>
          <p:nvPr>
            <p:ph type="sldNum" sz="quarter" idx="12"/>
          </p:nvPr>
        </p:nvSpPr>
        <p:spPr>
          <a:ln/>
        </p:spPr>
        <p:txBody>
          <a:bodyPr/>
          <a:lstStyle>
            <a:lvl1pPr>
              <a:defRPr/>
            </a:lvl1pPr>
          </a:lstStyle>
          <a:p>
            <a:pPr>
              <a:defRPr/>
            </a:pPr>
            <a:fld id="{0C51A7F6-02D2-4860-94DB-1EDFEC3EB342}" type="slidenum">
              <a:rPr lang="en-US" altLang="en-US"/>
              <a:pPr>
                <a:defRPr/>
              </a:pPr>
              <a:t>‹#›</a:t>
            </a:fld>
            <a:endParaRPr lang="en-US" altLang="en-US"/>
          </a:p>
        </p:txBody>
      </p:sp>
    </p:spTree>
    <p:extLst>
      <p:ext uri="{BB962C8B-B14F-4D97-AF65-F5344CB8AC3E}">
        <p14:creationId xmlns:p14="http://schemas.microsoft.com/office/powerpoint/2010/main" val="75777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2AEC4A-46CF-42F7-B90B-D0CA4B6A56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629ACA5-0BB8-4EFD-A105-2E82BE6DF0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EF04AD4-2DE4-481F-AD45-DF27ADE27B68}"/>
              </a:ext>
            </a:extLst>
          </p:cNvPr>
          <p:cNvSpPr>
            <a:spLocks noGrp="1" noChangeArrowheads="1"/>
          </p:cNvSpPr>
          <p:nvPr>
            <p:ph type="sldNum" sz="quarter" idx="12"/>
          </p:nvPr>
        </p:nvSpPr>
        <p:spPr>
          <a:ln/>
        </p:spPr>
        <p:txBody>
          <a:bodyPr/>
          <a:lstStyle>
            <a:lvl1pPr>
              <a:defRPr/>
            </a:lvl1pPr>
          </a:lstStyle>
          <a:p>
            <a:pPr>
              <a:defRPr/>
            </a:pPr>
            <a:fld id="{C17A30FA-2F54-4547-96A9-3A0C63B9EE6B}" type="slidenum">
              <a:rPr lang="en-US" altLang="en-US"/>
              <a:pPr>
                <a:defRPr/>
              </a:pPr>
              <a:t>‹#›</a:t>
            </a:fld>
            <a:endParaRPr lang="en-US" altLang="en-US"/>
          </a:p>
        </p:txBody>
      </p:sp>
    </p:spTree>
    <p:extLst>
      <p:ext uri="{BB962C8B-B14F-4D97-AF65-F5344CB8AC3E}">
        <p14:creationId xmlns:p14="http://schemas.microsoft.com/office/powerpoint/2010/main" val="60318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ABB77E-D451-4D32-A128-FC89EC9598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842771E-870A-4326-A706-7A26CCCC1A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F18BED5-057E-40FC-AF3A-D47A5C2D03A0}"/>
              </a:ext>
            </a:extLst>
          </p:cNvPr>
          <p:cNvSpPr>
            <a:spLocks noGrp="1" noChangeArrowheads="1"/>
          </p:cNvSpPr>
          <p:nvPr>
            <p:ph type="sldNum" sz="quarter" idx="12"/>
          </p:nvPr>
        </p:nvSpPr>
        <p:spPr>
          <a:ln/>
        </p:spPr>
        <p:txBody>
          <a:bodyPr/>
          <a:lstStyle>
            <a:lvl1pPr>
              <a:defRPr/>
            </a:lvl1pPr>
          </a:lstStyle>
          <a:p>
            <a:pPr>
              <a:defRPr/>
            </a:pPr>
            <a:fld id="{193AA881-8A2C-4AD5-8352-D4AB15C4A779}" type="slidenum">
              <a:rPr lang="en-US" altLang="en-US"/>
              <a:pPr>
                <a:defRPr/>
              </a:pPr>
              <a:t>‹#›</a:t>
            </a:fld>
            <a:endParaRPr lang="en-US" altLang="en-US"/>
          </a:p>
        </p:txBody>
      </p:sp>
    </p:spTree>
    <p:extLst>
      <p:ext uri="{BB962C8B-B14F-4D97-AF65-F5344CB8AC3E}">
        <p14:creationId xmlns:p14="http://schemas.microsoft.com/office/powerpoint/2010/main" val="424610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C078CD0-7DAA-43BA-B482-390000D3CD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CA3DEBF-DFCF-45CC-93EA-78DE70CA29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09EDD46-52C6-4D3B-82EB-FD8A10C412E2}"/>
              </a:ext>
            </a:extLst>
          </p:cNvPr>
          <p:cNvSpPr>
            <a:spLocks noGrp="1" noChangeArrowheads="1"/>
          </p:cNvSpPr>
          <p:nvPr>
            <p:ph type="sldNum" sz="quarter" idx="12"/>
          </p:nvPr>
        </p:nvSpPr>
        <p:spPr>
          <a:ln/>
        </p:spPr>
        <p:txBody>
          <a:bodyPr/>
          <a:lstStyle>
            <a:lvl1pPr>
              <a:defRPr/>
            </a:lvl1pPr>
          </a:lstStyle>
          <a:p>
            <a:pPr>
              <a:defRPr/>
            </a:pPr>
            <a:fld id="{73939F6F-0DD2-4020-97CA-E00E3EBE8630}" type="slidenum">
              <a:rPr lang="en-US" altLang="en-US"/>
              <a:pPr>
                <a:defRPr/>
              </a:pPr>
              <a:t>‹#›</a:t>
            </a:fld>
            <a:endParaRPr lang="en-US" altLang="en-US"/>
          </a:p>
        </p:txBody>
      </p:sp>
    </p:spTree>
    <p:extLst>
      <p:ext uri="{BB962C8B-B14F-4D97-AF65-F5344CB8AC3E}">
        <p14:creationId xmlns:p14="http://schemas.microsoft.com/office/powerpoint/2010/main" val="299131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5AC1045-AB5C-48F3-B596-403769AD50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94CDFEF-E01F-412F-832E-D518032237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353F6DD-5DBC-4079-B1FE-E9E7B0A7D556}"/>
              </a:ext>
            </a:extLst>
          </p:cNvPr>
          <p:cNvSpPr>
            <a:spLocks noGrp="1" noChangeArrowheads="1"/>
          </p:cNvSpPr>
          <p:nvPr>
            <p:ph type="sldNum" sz="quarter" idx="12"/>
          </p:nvPr>
        </p:nvSpPr>
        <p:spPr>
          <a:ln/>
        </p:spPr>
        <p:txBody>
          <a:bodyPr/>
          <a:lstStyle>
            <a:lvl1pPr>
              <a:defRPr/>
            </a:lvl1pPr>
          </a:lstStyle>
          <a:p>
            <a:pPr>
              <a:defRPr/>
            </a:pPr>
            <a:fld id="{C343C9CE-1400-46F0-B5BA-26974A2194F8}" type="slidenum">
              <a:rPr lang="en-US" altLang="en-US"/>
              <a:pPr>
                <a:defRPr/>
              </a:pPr>
              <a:t>‹#›</a:t>
            </a:fld>
            <a:endParaRPr lang="en-US" altLang="en-US"/>
          </a:p>
        </p:txBody>
      </p:sp>
    </p:spTree>
    <p:extLst>
      <p:ext uri="{BB962C8B-B14F-4D97-AF65-F5344CB8AC3E}">
        <p14:creationId xmlns:p14="http://schemas.microsoft.com/office/powerpoint/2010/main" val="51578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6C04BB4-DDE0-42DB-A25F-DBED1D196AE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650F6B1-512D-457A-B1BB-77D62F6DE66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75D3819-B548-4515-B3C2-4D902676413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90385E0-8766-4E36-85B6-CB332A4954D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00152E1F-072B-47AC-B21A-8D08BB85F61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F9516F5-8410-4824-8A2B-1943DBED10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82846-CCFE-4E2B-9785-7E2960848AD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0551E2-A783-49EB-BC6A-26FA5E7E3C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37BEE-2F6E-4D54-81DB-19183533F7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D6E202-B606-4609-B914-27C9371A1F6D}" type="datetime1">
              <a:rPr lang="en-US" smtClean="0"/>
              <a:t>6/30/2020</a:t>
            </a:fld>
            <a:endParaRPr lang="en-US" dirty="0"/>
          </a:p>
        </p:txBody>
      </p:sp>
      <p:sp>
        <p:nvSpPr>
          <p:cNvPr id="5" name="Footer Placeholder 4">
            <a:extLst>
              <a:ext uri="{FF2B5EF4-FFF2-40B4-BE49-F238E27FC236}">
                <a16:creationId xmlns:a16="http://schemas.microsoft.com/office/drawing/2014/main" id="{688EA432-CDCA-43A6-A416-B52131F1291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A30308-656B-4F40-9011-ABDC1C20096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8649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in the background&#10;&#10;Description automatically generated">
            <a:extLst>
              <a:ext uri="{FF2B5EF4-FFF2-40B4-BE49-F238E27FC236}">
                <a16:creationId xmlns:a16="http://schemas.microsoft.com/office/drawing/2014/main" id="{91063D00-3828-4FE8-BFF5-AE4F2C1D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450587" cy="6858000"/>
          </a:xfrm>
          <a:prstGeom prst="rect">
            <a:avLst/>
          </a:prstGeom>
        </p:spPr>
      </p:pic>
      <p:sp>
        <p:nvSpPr>
          <p:cNvPr id="2050" name="Title 1">
            <a:extLst>
              <a:ext uri="{FF2B5EF4-FFF2-40B4-BE49-F238E27FC236}">
                <a16:creationId xmlns:a16="http://schemas.microsoft.com/office/drawing/2014/main" id="{B623B9C3-9C3E-4A54-A1B3-D12F155A9A12}"/>
              </a:ext>
            </a:extLst>
          </p:cNvPr>
          <p:cNvSpPr>
            <a:spLocks noGrp="1" noChangeArrowheads="1"/>
          </p:cNvSpPr>
          <p:nvPr>
            <p:ph type="ctrTitle"/>
          </p:nvPr>
        </p:nvSpPr>
        <p:spPr>
          <a:xfrm>
            <a:off x="1128252" y="990600"/>
            <a:ext cx="6858000" cy="2286000"/>
          </a:xfrm>
        </p:spPr>
        <p:txBody>
          <a:bodyPr/>
          <a:lstStyle/>
          <a:p>
            <a:pPr eaLnBrk="1" hangingPunct="1"/>
            <a:r>
              <a:rPr lang="en-US" altLang="en-US" dirty="0">
                <a:solidFill>
                  <a:srgbClr val="993300"/>
                </a:solidFill>
                <a:effectLst>
                  <a:glow rad="63500">
                    <a:schemeClr val="accent3">
                      <a:satMod val="175000"/>
                      <a:alpha val="40000"/>
                    </a:schemeClr>
                  </a:glow>
                </a:effectLst>
                <a:latin typeface="Algerian" panose="04020705040A02060702" pitchFamily="82" charset="0"/>
              </a:rPr>
              <a:t>The Epistle of </a:t>
            </a:r>
            <a:r>
              <a:rPr lang="en-US" altLang="en-US" sz="7200" dirty="0">
                <a:solidFill>
                  <a:srgbClr val="993300"/>
                </a:solidFill>
                <a:effectLst>
                  <a:glow rad="63500">
                    <a:schemeClr val="accent3">
                      <a:satMod val="175000"/>
                      <a:alpha val="40000"/>
                    </a:schemeClr>
                  </a:glow>
                </a:effectLst>
                <a:latin typeface="Algerian" panose="04020705040A02060702" pitchFamily="82" charset="0"/>
              </a:rPr>
              <a:t>FIRST PETER</a:t>
            </a:r>
            <a:endParaRPr lang="en-US" altLang="en-US" dirty="0">
              <a:solidFill>
                <a:srgbClr val="993300"/>
              </a:solidFill>
              <a:effectLst>
                <a:glow rad="63500">
                  <a:schemeClr val="accent3">
                    <a:satMod val="175000"/>
                    <a:alpha val="40000"/>
                  </a:schemeClr>
                </a:glow>
              </a:effectLst>
              <a:latin typeface="Algerian" panose="04020705040A02060702" pitchFamily="82" charset="0"/>
            </a:endParaRPr>
          </a:p>
        </p:txBody>
      </p:sp>
      <p:sp>
        <p:nvSpPr>
          <p:cNvPr id="2051" name="Subtitle 2">
            <a:extLst>
              <a:ext uri="{FF2B5EF4-FFF2-40B4-BE49-F238E27FC236}">
                <a16:creationId xmlns:a16="http://schemas.microsoft.com/office/drawing/2014/main" id="{85486FB6-AD6C-4AC0-BB35-09F5F2B4CF6D}"/>
              </a:ext>
            </a:extLst>
          </p:cNvPr>
          <p:cNvSpPr>
            <a:spLocks noGrp="1" noChangeArrowheads="1"/>
          </p:cNvSpPr>
          <p:nvPr>
            <p:ph type="subTitle" idx="1"/>
          </p:nvPr>
        </p:nvSpPr>
        <p:spPr>
          <a:xfrm>
            <a:off x="1143000" y="3221038"/>
            <a:ext cx="6858000" cy="1655762"/>
          </a:xfrm>
        </p:spPr>
        <p:txBody>
          <a:bodyPr/>
          <a:lstStyle/>
          <a:p>
            <a:pPr eaLnBrk="1" hangingPunct="1"/>
            <a:r>
              <a:rPr lang="en-US" altLang="en-US" sz="3200" dirty="0">
                <a:latin typeface="Pristina" panose="03060402040406080204" pitchFamily="66" charset="0"/>
              </a:rPr>
              <a:t>Guidance for the Pilgrim</a:t>
            </a:r>
          </a:p>
        </p:txBody>
      </p:sp>
    </p:spTree>
    <p:extLst>
      <p:ext uri="{BB962C8B-B14F-4D97-AF65-F5344CB8AC3E}">
        <p14:creationId xmlns:p14="http://schemas.microsoft.com/office/powerpoint/2010/main" val="33442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Our Salvation is Esteemed by </a:t>
            </a:r>
            <a:br>
              <a:rPr lang="en-US" altLang="en-US" sz="4000" b="1" dirty="0"/>
            </a:br>
            <a:r>
              <a:rPr lang="en-US" altLang="en-US" sz="4000" b="1" dirty="0"/>
              <a:t>Prophets &amp; Angels </a:t>
            </a:r>
            <a:r>
              <a:rPr lang="en-US" altLang="en-US" sz="3600" i="1" dirty="0">
                <a:latin typeface="Times New Roman" panose="02020603050405020304" pitchFamily="18" charset="0"/>
                <a:cs typeface="Times New Roman" panose="02020603050405020304" pitchFamily="18" charset="0"/>
              </a:rPr>
              <a:t>(1 Peter 1:10-12)</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 Prophets were keenly interested in the glories of our salvation (1:10-11; Matthew 13:17)</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were told that their message           was not for them, but for us (1:12;                       cf. Hebrews 11:40)</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very message was preached in the gospel (Acts 3:18, 24; 10:43; 26:22-23)</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Angels also desire “to look into” our salvation.</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152117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ouse with trees in the background&#10;&#10;Description automatically generated">
            <a:extLst>
              <a:ext uri="{FF2B5EF4-FFF2-40B4-BE49-F238E27FC236}">
                <a16:creationId xmlns:a16="http://schemas.microsoft.com/office/drawing/2014/main" id="{74FB10CE-D03E-475E-9381-752293586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30032" cy="6858000"/>
          </a:xfrm>
          <a:prstGeom prst="rect">
            <a:avLst/>
          </a:prstGeom>
        </p:spPr>
      </p:pic>
      <p:sp>
        <p:nvSpPr>
          <p:cNvPr id="2" name="Title 1">
            <a:extLst>
              <a:ext uri="{FF2B5EF4-FFF2-40B4-BE49-F238E27FC236}">
                <a16:creationId xmlns:a16="http://schemas.microsoft.com/office/drawing/2014/main" id="{9520300E-4B8E-478B-954E-ADAAECAA772D}"/>
              </a:ext>
            </a:extLst>
          </p:cNvPr>
          <p:cNvSpPr>
            <a:spLocks noGrp="1"/>
          </p:cNvSpPr>
          <p:nvPr>
            <p:ph type="ctrTitle"/>
          </p:nvPr>
        </p:nvSpPr>
        <p:spPr>
          <a:xfrm>
            <a:off x="533400" y="1406153"/>
            <a:ext cx="5676555" cy="1922604"/>
          </a:xfrm>
        </p:spPr>
        <p:txBody>
          <a:bodyPr anchor="b">
            <a:normAutofit/>
          </a:bodyPr>
          <a:lstStyle/>
          <a:p>
            <a:pPr>
              <a:lnSpc>
                <a:spcPct val="90000"/>
              </a:lnSpc>
            </a:pPr>
            <a:r>
              <a:rPr lang="en-US" sz="6000" b="1" spc="50" dirty="0">
                <a:ln w="0"/>
                <a:solidFill>
                  <a:schemeClr val="bg2"/>
                </a:solidFill>
                <a:effectLst>
                  <a:innerShdw blurRad="63500" dist="50800" dir="13500000">
                    <a:srgbClr val="000000">
                      <a:alpha val="50000"/>
                    </a:srgbClr>
                  </a:innerShdw>
                </a:effectLst>
                <a:latin typeface="Berlin Sans FB Demi" panose="020E0802020502020306" pitchFamily="34" charset="0"/>
              </a:rPr>
              <a:t>Eastside Church of Christ</a:t>
            </a:r>
            <a:endParaRPr lang="en-US" sz="3900" dirty="0">
              <a:solidFill>
                <a:schemeClr val="bg1"/>
              </a:solidFill>
            </a:endParaRPr>
          </a:p>
        </p:txBody>
      </p:sp>
      <p:sp>
        <p:nvSpPr>
          <p:cNvPr id="3" name="Subtitle 2">
            <a:extLst>
              <a:ext uri="{FF2B5EF4-FFF2-40B4-BE49-F238E27FC236}">
                <a16:creationId xmlns:a16="http://schemas.microsoft.com/office/drawing/2014/main" id="{BE8335A6-33FA-4D1A-BCC6-3C8CEF118168}"/>
              </a:ext>
            </a:extLst>
          </p:cNvPr>
          <p:cNvSpPr>
            <a:spLocks noGrp="1"/>
          </p:cNvSpPr>
          <p:nvPr>
            <p:ph type="subTitle" idx="1"/>
          </p:nvPr>
        </p:nvSpPr>
        <p:spPr>
          <a:xfrm>
            <a:off x="1063469" y="3328757"/>
            <a:ext cx="4616415" cy="1208141"/>
          </a:xfrm>
        </p:spPr>
        <p:txBody>
          <a:bodyPr>
            <a:normAutofit/>
          </a:bodyPr>
          <a:lstStyle/>
          <a:p>
            <a:pPr algn="ctr"/>
            <a:r>
              <a:rPr lang="en-US" sz="4400" dirty="0">
                <a:solidFill>
                  <a:schemeClr val="bg1"/>
                </a:solidFill>
                <a:latin typeface="Agency FB" panose="020B0503020202020204" pitchFamily="34" charset="0"/>
              </a:rPr>
              <a:t>Eastside-church.org</a:t>
            </a:r>
          </a:p>
        </p:txBody>
      </p:sp>
    </p:spTree>
    <p:extLst>
      <p:ext uri="{BB962C8B-B14F-4D97-AF65-F5344CB8AC3E}">
        <p14:creationId xmlns:p14="http://schemas.microsoft.com/office/powerpoint/2010/main" val="12184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in the background&#10;&#10;Description automatically generated">
            <a:extLst>
              <a:ext uri="{FF2B5EF4-FFF2-40B4-BE49-F238E27FC236}">
                <a16:creationId xmlns:a16="http://schemas.microsoft.com/office/drawing/2014/main" id="{91063D00-3828-4FE8-BFF5-AE4F2C1D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450587" cy="6858000"/>
          </a:xfrm>
          <a:prstGeom prst="rect">
            <a:avLst/>
          </a:prstGeom>
        </p:spPr>
      </p:pic>
      <p:sp>
        <p:nvSpPr>
          <p:cNvPr id="2050" name="Title 1">
            <a:extLst>
              <a:ext uri="{FF2B5EF4-FFF2-40B4-BE49-F238E27FC236}">
                <a16:creationId xmlns:a16="http://schemas.microsoft.com/office/drawing/2014/main" id="{B623B9C3-9C3E-4A54-A1B3-D12F155A9A12}"/>
              </a:ext>
            </a:extLst>
          </p:cNvPr>
          <p:cNvSpPr>
            <a:spLocks noGrp="1" noChangeArrowheads="1"/>
          </p:cNvSpPr>
          <p:nvPr>
            <p:ph type="ctrTitle"/>
          </p:nvPr>
        </p:nvSpPr>
        <p:spPr>
          <a:xfrm>
            <a:off x="1128252" y="990600"/>
            <a:ext cx="6858000" cy="2286000"/>
          </a:xfrm>
        </p:spPr>
        <p:txBody>
          <a:bodyPr/>
          <a:lstStyle/>
          <a:p>
            <a:pPr eaLnBrk="1" hangingPunct="1"/>
            <a:r>
              <a:rPr lang="en-US" altLang="en-US" dirty="0">
                <a:solidFill>
                  <a:srgbClr val="523838"/>
                </a:solidFill>
                <a:effectLst>
                  <a:glow rad="63500">
                    <a:schemeClr val="accent3">
                      <a:satMod val="175000"/>
                      <a:alpha val="40000"/>
                    </a:schemeClr>
                  </a:glow>
                </a:effectLst>
                <a:latin typeface="Algerian" panose="04020705040A02060702" pitchFamily="82" charset="0"/>
              </a:rPr>
              <a:t>The Epistle of </a:t>
            </a:r>
            <a:r>
              <a:rPr lang="en-US" altLang="en-US" sz="7200" dirty="0">
                <a:solidFill>
                  <a:srgbClr val="523838"/>
                </a:solidFill>
                <a:effectLst>
                  <a:glow rad="63500">
                    <a:schemeClr val="accent3">
                      <a:satMod val="175000"/>
                      <a:alpha val="40000"/>
                    </a:schemeClr>
                  </a:glow>
                </a:effectLst>
                <a:latin typeface="Algerian" panose="04020705040A02060702" pitchFamily="82" charset="0"/>
              </a:rPr>
              <a:t>FIRST PETER</a:t>
            </a:r>
            <a:endParaRPr lang="en-US" altLang="en-US" dirty="0">
              <a:solidFill>
                <a:srgbClr val="523838"/>
              </a:solidFill>
              <a:effectLst>
                <a:glow rad="63500">
                  <a:schemeClr val="accent3">
                    <a:satMod val="175000"/>
                    <a:alpha val="40000"/>
                  </a:schemeClr>
                </a:glow>
              </a:effectLst>
              <a:latin typeface="Algerian" panose="04020705040A02060702" pitchFamily="82" charset="0"/>
            </a:endParaRPr>
          </a:p>
        </p:txBody>
      </p:sp>
      <p:sp>
        <p:nvSpPr>
          <p:cNvPr id="2051" name="Subtitle 2">
            <a:extLst>
              <a:ext uri="{FF2B5EF4-FFF2-40B4-BE49-F238E27FC236}">
                <a16:creationId xmlns:a16="http://schemas.microsoft.com/office/drawing/2014/main" id="{85486FB6-AD6C-4AC0-BB35-09F5F2B4CF6D}"/>
              </a:ext>
            </a:extLst>
          </p:cNvPr>
          <p:cNvSpPr>
            <a:spLocks noGrp="1" noChangeArrowheads="1"/>
          </p:cNvSpPr>
          <p:nvPr>
            <p:ph type="subTitle" idx="1"/>
          </p:nvPr>
        </p:nvSpPr>
        <p:spPr>
          <a:xfrm>
            <a:off x="1143000" y="3221038"/>
            <a:ext cx="6858000" cy="1655762"/>
          </a:xfrm>
        </p:spPr>
        <p:txBody>
          <a:bodyPr/>
          <a:lstStyle/>
          <a:p>
            <a:pPr eaLnBrk="1" hangingPunct="1"/>
            <a:r>
              <a:rPr lang="en-US" altLang="en-US" sz="3200" dirty="0">
                <a:latin typeface="Pristina" panose="03060402040406080204" pitchFamily="66" charset="0"/>
              </a:rPr>
              <a:t>Guidance for the Pilgrim</a:t>
            </a:r>
          </a:p>
        </p:txBody>
      </p:sp>
      <p:sp>
        <p:nvSpPr>
          <p:cNvPr id="4" name="TextBox 3">
            <a:extLst>
              <a:ext uri="{FF2B5EF4-FFF2-40B4-BE49-F238E27FC236}">
                <a16:creationId xmlns:a16="http://schemas.microsoft.com/office/drawing/2014/main" id="{550DB87C-766C-4708-AC70-FDD940AD4C06}"/>
              </a:ext>
            </a:extLst>
          </p:cNvPr>
          <p:cNvSpPr txBox="1"/>
          <p:nvPr/>
        </p:nvSpPr>
        <p:spPr>
          <a:xfrm>
            <a:off x="1403219" y="4864510"/>
            <a:ext cx="6034548" cy="1754326"/>
          </a:xfrm>
          <a:prstGeom prst="rect">
            <a:avLst/>
          </a:prstGeom>
          <a:solidFill>
            <a:srgbClr val="2D1F1F">
              <a:alpha val="74000"/>
            </a:srgbClr>
          </a:solidFill>
        </p:spPr>
        <p:txBody>
          <a:bodyPr wrap="square" rtlCol="0">
            <a:spAutoFit/>
          </a:bodyPr>
          <a:lstStyle/>
          <a:p>
            <a:pPr algn="ctr"/>
            <a:r>
              <a:rPr lang="en-US" sz="4400" dirty="0">
                <a:solidFill>
                  <a:srgbClr val="FF9933"/>
                </a:solidFill>
                <a:latin typeface="Pristina" panose="03060402040406080204" pitchFamily="66" charset="0"/>
              </a:rPr>
              <a:t>1 Peter 1:2-12</a:t>
            </a:r>
          </a:p>
          <a:p>
            <a:pPr algn="ctr"/>
            <a:r>
              <a:rPr lang="en-US" sz="3200" dirty="0">
                <a:solidFill>
                  <a:srgbClr val="FF9933"/>
                </a:solidFill>
                <a:latin typeface="Pristina" panose="03060402040406080204" pitchFamily="66" charset="0"/>
              </a:rPr>
              <a:t>The Pilgrim’s Hope of Salvation –  Assurance and Motivation in Hard Times</a:t>
            </a:r>
          </a:p>
        </p:txBody>
      </p:sp>
    </p:spTree>
    <p:extLst>
      <p:ext uri="{BB962C8B-B14F-4D97-AF65-F5344CB8AC3E}">
        <p14:creationId xmlns:p14="http://schemas.microsoft.com/office/powerpoint/2010/main" val="322157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638939" y="152401"/>
            <a:ext cx="6042691" cy="1524000"/>
          </a:xfrm>
        </p:spPr>
        <p:txBody>
          <a:bodyPr>
            <a:normAutofit fontScale="90000"/>
          </a:bodyPr>
          <a:lstStyle/>
          <a:p>
            <a:pPr eaLnBrk="1" hangingPunct="1">
              <a:lnSpc>
                <a:spcPct val="90000"/>
              </a:lnSpc>
            </a:pPr>
            <a:r>
              <a:rPr lang="en-US" altLang="en-US" sz="4000" b="1" dirty="0"/>
              <a:t>The Spiritual Position of Peter’s Pilgrims</a:t>
            </a:r>
            <a:br>
              <a:rPr lang="en-US" altLang="en-US" b="1" dirty="0"/>
            </a:br>
            <a:r>
              <a:rPr lang="en-US" altLang="en-US" sz="3600" i="1" dirty="0">
                <a:latin typeface="Times New Roman" panose="02020603050405020304" pitchFamily="18" charset="0"/>
                <a:cs typeface="Times New Roman" panose="02020603050405020304" pitchFamily="18" charset="0"/>
              </a:rPr>
              <a:t>(1 Peter 1:2)</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1" y="1726155"/>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They are “elect according to the foreknowledge of God the Father…”                   </a:t>
            </a:r>
            <a:r>
              <a:rPr lang="en-US" altLang="en-US" sz="2800" dirty="0">
                <a:latin typeface="Calibri" panose="020F0502020204030204" pitchFamily="34" charset="0"/>
                <a:cs typeface="Calibri" panose="020F0502020204030204" pitchFamily="34" charset="0"/>
              </a:rPr>
              <a:t>(2 Thessalonians 2:13-14; Ephesians 1:4)</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“For obedience and sprinkling of          the blood of Jesus Christ.”</a:t>
            </a:r>
          </a:p>
          <a:p>
            <a:pPr eaLnBrk="1" hangingPunct="1">
              <a:lnSpc>
                <a:spcPct val="90000"/>
              </a:lnSpc>
              <a:spcBef>
                <a:spcPts val="300"/>
              </a:spcBef>
            </a:pPr>
            <a:r>
              <a:rPr lang="en-US" altLang="en-US" sz="2800" b="1" dirty="0">
                <a:latin typeface="Calibri" panose="020F0502020204030204" pitchFamily="34" charset="0"/>
                <a:cs typeface="Calibri" panose="020F0502020204030204" pitchFamily="34" charset="0"/>
              </a:rPr>
              <a:t>Their election is with a view to their      response to the gospel!</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Note that </a:t>
            </a: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obedience </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application of the </a:t>
            </a: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blood </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joined together in this text! </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blood of Christ is applied to us in the obedience of baptism  (Hebrews 9:18-23; 12:24; 1 Peter 1:22a; Rom. 6:3; Acts 22:16)</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7" dur="500"/>
                                        <p:tgtEl>
                                          <p:spTgt spid="4100">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20" dur="500"/>
                                        <p:tgtEl>
                                          <p:spTgt spid="4100">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3"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Born Again to a Sure Salvation</a:t>
            </a:r>
            <a:br>
              <a:rPr lang="en-US" altLang="en-US" b="1" dirty="0"/>
            </a:br>
            <a:r>
              <a:rPr lang="en-US" altLang="en-US" sz="3600" i="1" dirty="0">
                <a:latin typeface="Times New Roman" panose="02020603050405020304" pitchFamily="18" charset="0"/>
                <a:cs typeface="Times New Roman" panose="02020603050405020304" pitchFamily="18" charset="0"/>
              </a:rPr>
              <a:t>(1 Peter 1:3-5)</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 Father is to be blessed – adored  and praised </a:t>
            </a:r>
            <a:r>
              <a:rPr lang="en-US" altLang="en-US" dirty="0">
                <a:latin typeface="Calibri" panose="020F0502020204030204" pitchFamily="34" charset="0"/>
                <a:cs typeface="Calibri" panose="020F0502020204030204" pitchFamily="34" charset="0"/>
              </a:rPr>
              <a:t>(2 Cor. 1:3; Psalm 103:1-2).</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mercy is “abundant” (Eph. 2:4;         Psalm 103:17; 118:1-4).</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In accordance with His merciful     nature, He has begotten us again</a:t>
            </a:r>
            <a:r>
              <a:rPr lang="en-US" altLang="en-US" dirty="0">
                <a:latin typeface="Calibri" panose="020F0502020204030204" pitchFamily="34" charset="0"/>
                <a:cs typeface="Calibri" panose="020F0502020204030204" pitchFamily="34" charset="0"/>
              </a:rPr>
              <a:t>. </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has given us a new life -- a second chance (John 3:3; 1 Peter 1:23;                       2 Corinthians 5:17).</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Our new life provides us “a living hope through the resurrection of Jesus Christ from the dead” </a:t>
            </a:r>
            <a:r>
              <a:rPr lang="en-US" altLang="en-US" dirty="0">
                <a:latin typeface="Calibri" panose="020F0502020204030204" pitchFamily="34" charset="0"/>
                <a:cs typeface="Calibri" panose="020F0502020204030204" pitchFamily="34" charset="0"/>
              </a:rPr>
              <a:t>(1 Cor. 15:12-19).</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03977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5" dur="500"/>
                                        <p:tgtEl>
                                          <p:spTgt spid="4100">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3"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Born Again to a Sure Salvation</a:t>
            </a:r>
            <a:br>
              <a:rPr lang="en-US" altLang="en-US" b="1" dirty="0"/>
            </a:br>
            <a:r>
              <a:rPr lang="en-US" altLang="en-US" sz="3600" i="1" dirty="0">
                <a:latin typeface="Times New Roman" panose="02020603050405020304" pitchFamily="18" charset="0"/>
                <a:cs typeface="Times New Roman" panose="02020603050405020304" pitchFamily="18" charset="0"/>
              </a:rPr>
              <a:t>(1 Peter 1:3-5)</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Our new birth entitles us to an inheritance! </a:t>
            </a:r>
            <a:r>
              <a:rPr lang="en-US" altLang="en-US" dirty="0">
                <a:latin typeface="Calibri" panose="020F0502020204030204" pitchFamily="34" charset="0"/>
                <a:cs typeface="Calibri" panose="020F0502020204030204" pitchFamily="34" charset="0"/>
              </a:rPr>
              <a:t>(Romans 8:17)</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Our inheritance is described in          verse 4 as…</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Incorruptible: </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decay                       (1 Cor. 9:25).</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Undefiled</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is unsoiled. </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not fade away</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retains its original beauty.</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Reserved in heaven for you</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is carefully guarded and kept just for you (John 14:2; Colossians 1:5).</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184320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2" dur="500"/>
                                        <p:tgtEl>
                                          <p:spTgt spid="4100">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5" dur="500"/>
                                        <p:tgtEl>
                                          <p:spTgt spid="4100">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1" dur="500"/>
                                        <p:tgtEl>
                                          <p:spTgt spid="4100">
                                            <p:txEl>
                                              <p:pRg st="4" end="4"/>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24" dur="500"/>
                                        <p:tgtEl>
                                          <p:spTgt spid="4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Born Again to a Sure Salvation</a:t>
            </a:r>
            <a:br>
              <a:rPr lang="en-US" altLang="en-US" b="1" dirty="0"/>
            </a:br>
            <a:r>
              <a:rPr lang="en-US" altLang="en-US" sz="3600" i="1" dirty="0">
                <a:latin typeface="Times New Roman" panose="02020603050405020304" pitchFamily="18" charset="0"/>
                <a:cs typeface="Times New Roman" panose="02020603050405020304" pitchFamily="18" charset="0"/>
              </a:rPr>
              <a:t>(1 Peter 1:3-5)</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We are safely kept for our final salvation by the power of God through faith! </a:t>
            </a:r>
            <a:r>
              <a:rPr lang="en-US" altLang="en-US" dirty="0">
                <a:latin typeface="Calibri" panose="020F0502020204030204" pitchFamily="34" charset="0"/>
                <a:cs typeface="Calibri" panose="020F0502020204030204" pitchFamily="34" charset="0"/>
              </a:rPr>
              <a:t>(1:5)</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power is unassailable.  No one          can take the saved out of His hand                          (John 10:28-29).</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Yet we can “depart from the faith”,         “cast off” the faith, or stray from the faith             (1 Timothy 4:1; 5:12; 6:10; 2 Timothy 2:18).</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Once a person is saved by the power of God, his salvation is as secure as his faith! </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347491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Born Again to a Sure Salvation</a:t>
            </a:r>
            <a:br>
              <a:rPr lang="en-US" altLang="en-US" b="1" dirty="0"/>
            </a:br>
            <a:r>
              <a:rPr lang="en-US" altLang="en-US" sz="3600" i="1" dirty="0">
                <a:latin typeface="Times New Roman" panose="02020603050405020304" pitchFamily="18" charset="0"/>
                <a:cs typeface="Times New Roman" panose="02020603050405020304" pitchFamily="18" charset="0"/>
              </a:rPr>
              <a:t>(1 Peter 1:3-5)</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Our salvation is ready to be revealed in the last time.</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is reserved in heaven! (cf. 1:4)</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“ready” (“prepared” – John 14:2)</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be “revealed” or “uncovered”                         (Gr. </a:t>
            </a:r>
            <a:r>
              <a:rPr lang="en-US" altLang="en-US" i="1" dirty="0" err="1">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apokalupto</a:t>
            </a: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lvl="2" eaLnBrk="1" hangingPunct="1">
              <a:lnSpc>
                <a:spcPct val="90000"/>
              </a:lnSpc>
              <a:spcBef>
                <a:spcPts val="300"/>
              </a:spcBef>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revelation of our salvation coincides       with the revelation or appearing of Jesus Christ (Gr. </a:t>
            </a:r>
            <a:r>
              <a:rPr lang="en-US" alt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apokalupsis</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Peter 1:7, 13)</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event will occur in the “last time”</a:t>
            </a:r>
          </a:p>
          <a:p>
            <a:pPr lvl="2" eaLnBrk="1" hangingPunct="1">
              <a:lnSpc>
                <a:spcPct val="90000"/>
              </a:lnSpc>
              <a:spcBef>
                <a:spcPts val="300"/>
              </a:spcBef>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70 A.D., but at the final increment of time!</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This salvation is the goal of our faith!                        </a:t>
            </a:r>
            <a:r>
              <a:rPr lang="en-US" altLang="en-US" dirty="0">
                <a:latin typeface="Calibri" panose="020F0502020204030204" pitchFamily="34" charset="0"/>
                <a:cs typeface="Calibri" panose="020F0502020204030204" pitchFamily="34" charset="0"/>
              </a:rPr>
              <a:t>(1 Peter 1:9)</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137172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6" dur="500"/>
                                        <p:tgtEl>
                                          <p:spTgt spid="4100">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19" dur="500"/>
                                        <p:tgtEl>
                                          <p:spTgt spid="4100">
                                            <p:txEl>
                                              <p:pRg st="4" end="4"/>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22" dur="500"/>
                                        <p:tgtEl>
                                          <p:spTgt spid="4100">
                                            <p:txEl>
                                              <p:pRg st="5" end="5"/>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100">
                                            <p:txEl>
                                              <p:pRg st="6" end="6"/>
                                            </p:txEl>
                                          </p:spTgt>
                                        </p:tgtEl>
                                        <p:attrNameLst>
                                          <p:attrName>style.visibility</p:attrName>
                                        </p:attrNameLst>
                                      </p:cBhvr>
                                      <p:to>
                                        <p:strVal val="visible"/>
                                      </p:to>
                                    </p:set>
                                    <p:animEffect transition="in" filter="randombar(horizontal)">
                                      <p:cBhvr>
                                        <p:cTn id="25" dur="500"/>
                                        <p:tgtEl>
                                          <p:spTgt spid="410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100">
                                            <p:txEl>
                                              <p:pRg st="7" end="7"/>
                                            </p:txEl>
                                          </p:spTgt>
                                        </p:tgtEl>
                                        <p:attrNameLst>
                                          <p:attrName>style.visibility</p:attrName>
                                        </p:attrNameLst>
                                      </p:cBhvr>
                                      <p:to>
                                        <p:strVal val="visible"/>
                                      </p:to>
                                    </p:set>
                                    <p:animEffect transition="in" filter="randombar(horizontal)">
                                      <p:cBhvr>
                                        <p:cTn id="30" dur="500"/>
                                        <p:tgtEl>
                                          <p:spTgt spid="410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The Joy of Salvation Makes  Trials Bearable </a:t>
            </a:r>
            <a:r>
              <a:rPr lang="en-US" altLang="en-US" sz="3600" i="1" dirty="0">
                <a:latin typeface="Times New Roman" panose="02020603050405020304" pitchFamily="18" charset="0"/>
                <a:cs typeface="Times New Roman" panose="02020603050405020304" pitchFamily="18" charset="0"/>
              </a:rPr>
              <a:t>(1 Peter 1:6-9)</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We may rejoice in our salvation even while being grieved by various trials. </a:t>
            </a:r>
            <a:r>
              <a:rPr lang="en-US" altLang="en-US" dirty="0">
                <a:latin typeface="Calibri" panose="020F0502020204030204" pitchFamily="34" charset="0"/>
                <a:cs typeface="Calibri" panose="020F0502020204030204" pitchFamily="34" charset="0"/>
              </a:rPr>
              <a:t>(1:6, 8)</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are examples of different trials          we face?</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long must we endure such trials?</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does the length of time we must endure afflictions compare to the duration of our salvation? (2 Corinthians 4:17)</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does the severity of our sufferings compare to the splendor of our salvation? (Romans 8:18)</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6066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6" dur="500"/>
                                        <p:tgtEl>
                                          <p:spTgt spid="4100">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19"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The Joy of Salvation Makes  Trials Bearable </a:t>
            </a:r>
            <a:r>
              <a:rPr lang="en-US" altLang="en-US" sz="3600" i="1" dirty="0">
                <a:latin typeface="Times New Roman" panose="02020603050405020304" pitchFamily="18" charset="0"/>
                <a:cs typeface="Times New Roman" panose="02020603050405020304" pitchFamily="18" charset="0"/>
              </a:rPr>
              <a:t>(1 Peter 1:6-9)</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Trials make our faith pure and strong – they prove the genuineness of faith! </a:t>
            </a:r>
            <a:r>
              <a:rPr lang="en-US" altLang="en-US" dirty="0">
                <a:latin typeface="Calibri" panose="020F0502020204030204" pitchFamily="34" charset="0"/>
                <a:cs typeface="Calibri" panose="020F0502020204030204" pitchFamily="34" charset="0"/>
              </a:rPr>
              <a:t>(1:7)</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Purifying faith is like refining precious   metal. (Proverbs 17:3)</a:t>
            </a:r>
          </a:p>
          <a:p>
            <a:pPr lvl="1" eaLnBrk="1" hangingPunct="1">
              <a:lnSpc>
                <a:spcPct val="90000"/>
              </a:lnSpc>
              <a:spcBef>
                <a:spcPts val="300"/>
              </a:spcBef>
            </a:pPr>
            <a:r>
              <a:rPr lang="en-US" altLang="en-US"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uses affliction to refine us 	  (Isaiah 48:10; Romans 5:3-4).</a:t>
            </a:r>
          </a:p>
          <a:p>
            <a:pPr lvl="2"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Note the difference between purified gold and purified faith – gold perishes!</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Genuine faith enables us to love Jesus and joyfully anticipate His coming!     </a:t>
            </a:r>
            <a:r>
              <a:rPr lang="en-US" altLang="en-US" dirty="0">
                <a:latin typeface="Calibri" panose="020F0502020204030204" pitchFamily="34" charset="0"/>
                <a:cs typeface="Calibri" panose="020F0502020204030204" pitchFamily="34" charset="0"/>
              </a:rPr>
              <a:t>(1:8; Hebrews 11:1)</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165055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6" dur="500"/>
                                        <p:tgtEl>
                                          <p:spTgt spid="410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1"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1855</Words>
  <Application>Microsoft Office PowerPoint</Application>
  <PresentationFormat>On-screen Show (4:3)</PresentationFormat>
  <Paragraphs>103</Paragraphs>
  <Slides>11</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Agency FB</vt:lpstr>
      <vt:lpstr>Algerian</vt:lpstr>
      <vt:lpstr>Arial</vt:lpstr>
      <vt:lpstr>Berlin Sans FB Demi</vt:lpstr>
      <vt:lpstr>Calibri</vt:lpstr>
      <vt:lpstr>Calibri Light</vt:lpstr>
      <vt:lpstr>Pristina</vt:lpstr>
      <vt:lpstr>Times New Roman</vt:lpstr>
      <vt:lpstr>Default Design</vt:lpstr>
      <vt:lpstr>1_Office Theme</vt:lpstr>
      <vt:lpstr>The Epistle of FIRST PETER</vt:lpstr>
      <vt:lpstr>The Epistle of FIRST PETER</vt:lpstr>
      <vt:lpstr>The Spiritual Position of Peter’s Pilgrims (1 Peter 1:2)</vt:lpstr>
      <vt:lpstr>Born Again to a Sure Salvation (1 Peter 1:3-5)</vt:lpstr>
      <vt:lpstr>Born Again to a Sure Salvation (1 Peter 1:3-5)</vt:lpstr>
      <vt:lpstr>Born Again to a Sure Salvation (1 Peter 1:3-5)</vt:lpstr>
      <vt:lpstr>Born Again to a Sure Salvation (1 Peter 1:3-5)</vt:lpstr>
      <vt:lpstr>The Joy of Salvation Makes  Trials Bearable (1 Peter 1:6-9)</vt:lpstr>
      <vt:lpstr>The Joy of Salvation Makes  Trials Bearable (1 Peter 1:6-9)</vt:lpstr>
      <vt:lpstr>Our Salvation is Esteemed by  Prophets &amp; Angels (1 Peter 1:10-12)</vt:lpstr>
      <vt:lpstr>Eastside Church of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Steve</cp:lastModifiedBy>
  <cp:revision>36</cp:revision>
  <cp:lastPrinted>2020-06-30T16:08:42Z</cp:lastPrinted>
  <dcterms:created xsi:type="dcterms:W3CDTF">2020-06-22T18:34:52Z</dcterms:created>
  <dcterms:modified xsi:type="dcterms:W3CDTF">2020-06-30T18:51:15Z</dcterms:modified>
</cp:coreProperties>
</file>